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 id="2147483656" r:id="rId2"/>
  </p:sldMasterIdLst>
  <p:notesMasterIdLst>
    <p:notesMasterId r:id="rId27"/>
  </p:notesMasterIdLst>
  <p:sldIdLst>
    <p:sldId id="278" r:id="rId3"/>
    <p:sldId id="256" r:id="rId4"/>
    <p:sldId id="257" r:id="rId5"/>
    <p:sldId id="258" r:id="rId6"/>
    <p:sldId id="259" r:id="rId7"/>
    <p:sldId id="260" r:id="rId8"/>
    <p:sldId id="279"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5" r:id="rId23"/>
    <p:sldId id="280" r:id="rId24"/>
    <p:sldId id="276" r:id="rId25"/>
    <p:sldId id="277" r:id="rId26"/>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037839" cy="464820"/>
          </a:xfrm>
          <a:prstGeom prst="rect">
            <a:avLst/>
          </a:prstGeom>
          <a:noFill/>
          <a:ln>
            <a:noFill/>
          </a:ln>
        </p:spPr>
        <p:txBody>
          <a:bodyPr lIns="93162" tIns="93162" rIns="93162" bIns="93162" anchor="t" anchorCtr="0"/>
          <a:lstStyle>
            <a:lvl1pPr marL="0" marR="0" indent="0" algn="l" rtl="0">
              <a:spcBef>
                <a:spcPts val="0"/>
              </a:spcBef>
              <a:defRPr/>
            </a:lvl1pPr>
            <a:lvl2pPr marL="465887" marR="0" indent="0" algn="l" rtl="0">
              <a:spcBef>
                <a:spcPts val="0"/>
              </a:spcBef>
              <a:defRPr/>
            </a:lvl2pPr>
            <a:lvl3pPr marL="931774" marR="0" indent="0" algn="l" rtl="0">
              <a:spcBef>
                <a:spcPts val="0"/>
              </a:spcBef>
              <a:defRPr/>
            </a:lvl3pPr>
            <a:lvl4pPr marL="1397660" marR="0" indent="0" algn="l" rtl="0">
              <a:spcBef>
                <a:spcPts val="0"/>
              </a:spcBef>
              <a:defRPr/>
            </a:lvl4pPr>
            <a:lvl5pPr marL="1863547" marR="0" indent="0" algn="l" rtl="0">
              <a:spcBef>
                <a:spcPts val="0"/>
              </a:spcBef>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a:p>
        </p:txBody>
      </p:sp>
      <p:sp>
        <p:nvSpPr>
          <p:cNvPr id="3" name="Shape 3"/>
          <p:cNvSpPr txBox="1">
            <a:spLocks noGrp="1"/>
          </p:cNvSpPr>
          <p:nvPr>
            <p:ph type="dt" idx="10"/>
          </p:nvPr>
        </p:nvSpPr>
        <p:spPr>
          <a:xfrm>
            <a:off x="3970937" y="0"/>
            <a:ext cx="3037839" cy="464820"/>
          </a:xfrm>
          <a:prstGeom prst="rect">
            <a:avLst/>
          </a:prstGeom>
          <a:noFill/>
          <a:ln>
            <a:noFill/>
          </a:ln>
        </p:spPr>
        <p:txBody>
          <a:bodyPr lIns="93162" tIns="93162" rIns="93162" bIns="93162" anchor="t" anchorCtr="0"/>
          <a:lstStyle>
            <a:lvl1pPr marL="0" marR="0" indent="0" algn="r" rtl="0">
              <a:spcBef>
                <a:spcPts val="0"/>
              </a:spcBef>
              <a:defRPr/>
            </a:lvl1pPr>
            <a:lvl2pPr marL="465887" marR="0" indent="0" algn="l" rtl="0">
              <a:spcBef>
                <a:spcPts val="0"/>
              </a:spcBef>
              <a:defRPr/>
            </a:lvl2pPr>
            <a:lvl3pPr marL="931774" marR="0" indent="0" algn="l" rtl="0">
              <a:spcBef>
                <a:spcPts val="0"/>
              </a:spcBef>
              <a:defRPr/>
            </a:lvl3pPr>
            <a:lvl4pPr marL="1397660" marR="0" indent="0" algn="l" rtl="0">
              <a:spcBef>
                <a:spcPts val="0"/>
              </a:spcBef>
              <a:defRPr/>
            </a:lvl4pPr>
            <a:lvl5pPr marL="1863547" marR="0" indent="0" algn="l" rtl="0">
              <a:spcBef>
                <a:spcPts val="0"/>
              </a:spcBef>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a:p>
        </p:txBody>
      </p:sp>
      <p:sp>
        <p:nvSpPr>
          <p:cNvPr id="4" name="Shape 4"/>
          <p:cNvSpPr>
            <a:spLocks noGrp="1" noRot="1" noChangeAspect="1"/>
          </p:cNvSpPr>
          <p:nvPr>
            <p:ph type="sldImg" idx="3"/>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1" y="8829967"/>
            <a:ext cx="3037839" cy="464820"/>
          </a:xfrm>
          <a:prstGeom prst="rect">
            <a:avLst/>
          </a:prstGeom>
          <a:noFill/>
          <a:ln>
            <a:noFill/>
          </a:ln>
        </p:spPr>
        <p:txBody>
          <a:bodyPr lIns="93162" tIns="93162" rIns="93162" bIns="93162" anchor="b" anchorCtr="0"/>
          <a:lstStyle>
            <a:lvl1pPr marL="0" marR="0" indent="0" algn="l" rtl="0">
              <a:spcBef>
                <a:spcPts val="0"/>
              </a:spcBef>
              <a:defRPr/>
            </a:lvl1pPr>
            <a:lvl2pPr marL="465887" marR="0" indent="0" algn="l" rtl="0">
              <a:spcBef>
                <a:spcPts val="0"/>
              </a:spcBef>
              <a:defRPr/>
            </a:lvl2pPr>
            <a:lvl3pPr marL="931774" marR="0" indent="0" algn="l" rtl="0">
              <a:spcBef>
                <a:spcPts val="0"/>
              </a:spcBef>
              <a:defRPr/>
            </a:lvl3pPr>
            <a:lvl4pPr marL="1397660" marR="0" indent="0" algn="l" rtl="0">
              <a:spcBef>
                <a:spcPts val="0"/>
              </a:spcBef>
              <a:defRPr/>
            </a:lvl4pPr>
            <a:lvl5pPr marL="1863547" marR="0" indent="0" algn="l" rtl="0">
              <a:spcBef>
                <a:spcPts val="0"/>
              </a:spcBef>
              <a:defRPr/>
            </a:lvl5pPr>
            <a:lvl6pPr marL="2329434" marR="0" indent="0" algn="l" rtl="0">
              <a:spcBef>
                <a:spcPts val="0"/>
              </a:spcBef>
              <a:defRPr/>
            </a:lvl6pPr>
            <a:lvl7pPr marL="2795321" marR="0" indent="0" algn="l" rtl="0">
              <a:spcBef>
                <a:spcPts val="0"/>
              </a:spcBef>
              <a:defRPr/>
            </a:lvl7pPr>
            <a:lvl8pPr marL="3261208" marR="0" indent="0" algn="l" rtl="0">
              <a:spcBef>
                <a:spcPts val="0"/>
              </a:spcBef>
              <a:defRPr/>
            </a:lvl8pPr>
            <a:lvl9pPr marL="3727094" marR="0" indent="0" algn="l" rtl="0">
              <a:spcBef>
                <a:spcPts val="0"/>
              </a:spcBef>
              <a:defRPr/>
            </a:lvl9pPr>
          </a:lstStyle>
          <a:p>
            <a:endParaRPr/>
          </a:p>
        </p:txBody>
      </p:sp>
      <p:sp>
        <p:nvSpPr>
          <p:cNvPr id="7" name="Shape 7"/>
          <p:cNvSpPr txBox="1">
            <a:spLocks noGrp="1"/>
          </p:cNvSpPr>
          <p:nvPr>
            <p:ph type="sldNum" idx="12"/>
          </p:nvPr>
        </p:nvSpPr>
        <p:spPr>
          <a:xfrm>
            <a:off x="3970937" y="8829967"/>
            <a:ext cx="3037839" cy="464820"/>
          </a:xfrm>
          <a:prstGeom prst="rect">
            <a:avLst/>
          </a:prstGeom>
          <a:noFill/>
          <a:ln>
            <a:noFill/>
          </a:ln>
        </p:spPr>
        <p:txBody>
          <a:bodyPr lIns="93162" tIns="93162" rIns="93162" bIns="93162" anchor="b" anchorCtr="0">
            <a:noAutofit/>
          </a:bodyPr>
          <a:lstStyle/>
          <a:p>
            <a:pPr indent="-90589">
              <a:buClr>
                <a:srgbClr val="000000"/>
              </a:buClr>
              <a:buFont typeface="Arial"/>
              <a:buChar char="●"/>
            </a:pPr>
            <a:endParaRPr lang="en-US" smtClean="0"/>
          </a:p>
          <a:p>
            <a:pPr marL="465887" lvl="1" indent="-90589">
              <a:buClr>
                <a:srgbClr val="000000"/>
              </a:buClr>
              <a:buFont typeface="Courier New"/>
              <a:buChar char="o"/>
            </a:pPr>
            <a:endParaRPr lang="en-US" smtClean="0"/>
          </a:p>
          <a:p>
            <a:pPr marL="931774" lvl="2" indent="-90589">
              <a:buClr>
                <a:srgbClr val="000000"/>
              </a:buClr>
              <a:buFont typeface="Wingdings"/>
              <a:buChar char="§"/>
            </a:pPr>
            <a:endParaRPr lang="en-US" smtClean="0"/>
          </a:p>
          <a:p>
            <a:pPr marL="1397660" lvl="3" indent="-90589">
              <a:buClr>
                <a:srgbClr val="000000"/>
              </a:buClr>
              <a:buFont typeface="Arial"/>
              <a:buChar char="●"/>
            </a:pPr>
            <a:endParaRPr lang="en-US" smtClean="0"/>
          </a:p>
          <a:p>
            <a:pPr marL="1863547" lvl="4" indent="-90589">
              <a:buClr>
                <a:srgbClr val="000000"/>
              </a:buClr>
              <a:buFont typeface="Courier New"/>
              <a:buChar char="o"/>
            </a:pPr>
            <a:endParaRPr lang="en-US" smtClean="0"/>
          </a:p>
          <a:p>
            <a:pPr marL="2329434" lvl="5" indent="-90589">
              <a:buClr>
                <a:srgbClr val="000000"/>
              </a:buClr>
              <a:buFont typeface="Wingdings"/>
              <a:buChar char="§"/>
            </a:pPr>
            <a:endParaRPr lang="en-US" smtClean="0"/>
          </a:p>
          <a:p>
            <a:pPr marL="2795321" lvl="6" indent="-90589">
              <a:buClr>
                <a:srgbClr val="000000"/>
              </a:buClr>
              <a:buFont typeface="Arial"/>
              <a:buChar char="●"/>
            </a:pPr>
            <a:endParaRPr lang="en-US" smtClean="0"/>
          </a:p>
          <a:p>
            <a:pPr marL="3261208" lvl="7" indent="-90589">
              <a:buClr>
                <a:srgbClr val="000000"/>
              </a:buClr>
              <a:buFont typeface="Courier New"/>
              <a:buChar char="o"/>
            </a:pPr>
            <a:endParaRPr lang="en-US" smtClean="0"/>
          </a:p>
          <a:p>
            <a:pPr marL="3727094" lvl="8" indent="-90589">
              <a:buClr>
                <a:srgbClr val="000000"/>
              </a:buClr>
              <a:buFont typeface="Wingdings"/>
              <a:buChar char="§"/>
            </a:pPr>
            <a:endParaRPr lang="en-US"/>
          </a:p>
        </p:txBody>
      </p:sp>
    </p:spTree>
    <p:extLst>
      <p:ext uri="{BB962C8B-B14F-4D97-AF65-F5344CB8AC3E}">
        <p14:creationId xmlns:p14="http://schemas.microsoft.com/office/powerpoint/2010/main" val="31477030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6" name="Shape 36"/>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pPr>
            <a:r>
              <a:rPr lang="en-US">
                <a:solidFill>
                  <a:schemeClr val="dk1"/>
                </a:solidFill>
                <a:latin typeface="Calibri"/>
                <a:ea typeface="Calibri"/>
                <a:cs typeface="Calibri"/>
                <a:sym typeface="Calibri"/>
              </a:rPr>
              <a:t>Grade-level standard</a:t>
            </a:r>
          </a:p>
          <a:p>
            <a:endParaRPr>
              <a:solidFill>
                <a:schemeClr val="dk1"/>
              </a:solidFill>
              <a:latin typeface="Calibri"/>
              <a:ea typeface="Calibri"/>
              <a:cs typeface="Calibri"/>
              <a:sym typeface="Calibri"/>
            </a:endParaRPr>
          </a:p>
          <a:p>
            <a:pPr>
              <a:buSzPct val="25000"/>
            </a:pPr>
            <a:r>
              <a:rPr lang="en-US">
                <a:solidFill>
                  <a:schemeClr val="dk1"/>
                </a:solidFill>
                <a:latin typeface="Calibri"/>
                <a:ea typeface="Calibri"/>
                <a:cs typeface="Calibri"/>
                <a:sym typeface="Calibri"/>
              </a:rPr>
              <a:t>Measurable objective from grade-level standard</a:t>
            </a:r>
          </a:p>
          <a:p>
            <a:endParaRPr>
              <a:solidFill>
                <a:schemeClr val="dk1"/>
              </a:solidFill>
              <a:latin typeface="Calibri"/>
              <a:ea typeface="Calibri"/>
              <a:cs typeface="Calibri"/>
              <a:sym typeface="Calibri"/>
            </a:endParaRPr>
          </a:p>
          <a:p>
            <a:endParaRPr>
              <a:solidFill>
                <a:schemeClr val="dk1"/>
              </a:solidFill>
              <a:latin typeface="Calibri"/>
              <a:ea typeface="Calibri"/>
              <a:cs typeface="Calibri"/>
              <a:sym typeface="Calibri"/>
            </a:endParaRPr>
          </a:p>
          <a:p>
            <a:pPr>
              <a:buSzPct val="25000"/>
            </a:pPr>
            <a:r>
              <a:rPr lang="en-US">
                <a:solidFill>
                  <a:schemeClr val="dk1"/>
                </a:solidFill>
                <a:latin typeface="Calibri"/>
                <a:ea typeface="Calibri"/>
                <a:cs typeface="Calibri"/>
                <a:sym typeface="Calibri"/>
              </a:rPr>
              <a:t>T reads objective</a:t>
            </a:r>
          </a:p>
          <a:p>
            <a:pPr>
              <a:buSzPct val="25000"/>
            </a:pPr>
            <a:r>
              <a:rPr lang="en-US">
                <a:solidFill>
                  <a:schemeClr val="dk1"/>
                </a:solidFill>
                <a:latin typeface="Calibri"/>
                <a:ea typeface="Calibri"/>
                <a:cs typeface="Calibri"/>
                <a:sym typeface="Calibri"/>
              </a:rPr>
              <a:t>Chorally read objective</a:t>
            </a:r>
          </a:p>
          <a:p>
            <a:pPr>
              <a:buSzPct val="25000"/>
            </a:pPr>
            <a:r>
              <a:rPr lang="en-US">
                <a:solidFill>
                  <a:schemeClr val="dk1"/>
                </a:solidFill>
                <a:latin typeface="Calibri"/>
                <a:ea typeface="Calibri"/>
                <a:cs typeface="Calibri"/>
                <a:sym typeface="Calibri"/>
              </a:rPr>
              <a:t>T asks what is our objective?</a:t>
            </a:r>
          </a:p>
          <a:p>
            <a:pPr>
              <a:buSzPct val="25000"/>
            </a:pPr>
            <a:r>
              <a:rPr lang="en-US">
                <a:solidFill>
                  <a:schemeClr val="dk1"/>
                </a:solidFill>
                <a:latin typeface="Calibri"/>
                <a:ea typeface="Calibri"/>
                <a:cs typeface="Calibri"/>
                <a:sym typeface="Calibri"/>
              </a:rPr>
              <a:t>Tell your partner (A tell B, B tell A)</a:t>
            </a:r>
          </a:p>
          <a:p>
            <a:pPr>
              <a:buSzPct val="25000"/>
            </a:pPr>
            <a:r>
              <a:rPr lang="en-US">
                <a:solidFill>
                  <a:schemeClr val="dk1"/>
                </a:solidFill>
                <a:latin typeface="Calibri"/>
                <a:ea typeface="Calibri"/>
                <a:cs typeface="Calibri"/>
                <a:sym typeface="Calibri"/>
              </a:rPr>
              <a:t>What is our objective?</a:t>
            </a:r>
          </a:p>
          <a:p>
            <a:pPr>
              <a:buSzPct val="25000"/>
            </a:pPr>
            <a:r>
              <a:rPr lang="en-US">
                <a:solidFill>
                  <a:schemeClr val="dk1"/>
                </a:solidFill>
                <a:latin typeface="Calibri"/>
                <a:ea typeface="Calibri"/>
                <a:cs typeface="Calibri"/>
                <a:sym typeface="Calibri"/>
              </a:rPr>
              <a:t>Choral response or TPS followed by RS</a:t>
            </a:r>
          </a:p>
        </p:txBody>
      </p:sp>
      <p:sp>
        <p:nvSpPr>
          <p:cNvPr id="37" name="Shape 37"/>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p>
          <a:p>
            <a:endParaRPr>
              <a:solidFill>
                <a:schemeClr val="dk1"/>
              </a:solidFill>
              <a:latin typeface="Calibri"/>
              <a:ea typeface="Calibri"/>
              <a:cs typeface="Calibri"/>
              <a:sym typeface="Calibri"/>
            </a:endParaRPr>
          </a:p>
          <a:p>
            <a:pPr>
              <a:buSzPct val="25000"/>
            </a:pPr>
            <a:r>
              <a:rPr lang="en-US">
                <a:solidFill>
                  <a:schemeClr val="dk1"/>
                </a:solidFill>
                <a:latin typeface="Calibri"/>
                <a:ea typeface="Calibri"/>
                <a:cs typeface="Calibri"/>
                <a:sym typeface="Calibri"/>
              </a:rPr>
              <a:t>Teacher reads definition or rule first</a:t>
            </a:r>
          </a:p>
          <a:p>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Then chorally read definition or rule together</a:t>
            </a:r>
          </a:p>
          <a:p>
            <a:pPr>
              <a:buClr>
                <a:schemeClr val="dk1"/>
              </a:buClr>
              <a:buSzPct val="25000"/>
            </a:pPr>
            <a:r>
              <a:rPr lang="en-US">
                <a:solidFill>
                  <a:schemeClr val="dk1"/>
                </a:solidFill>
                <a:latin typeface="Calibri"/>
                <a:ea typeface="Calibri"/>
                <a:cs typeface="Calibri"/>
                <a:sym typeface="Calibri"/>
              </a:rPr>
              <a:t>Teacher shows an example and uses the sentence frame to explain why</a:t>
            </a:r>
          </a:p>
          <a:p>
            <a:pPr>
              <a:buClr>
                <a:schemeClr val="dk1"/>
              </a:buClr>
              <a:buSzPct val="25000"/>
            </a:pPr>
            <a:r>
              <a:rPr lang="en-US">
                <a:solidFill>
                  <a:schemeClr val="dk1"/>
                </a:solidFill>
                <a:latin typeface="Calibri"/>
                <a:ea typeface="Calibri"/>
                <a:cs typeface="Calibri"/>
                <a:sym typeface="Calibri"/>
              </a:rPr>
              <a:t>Teacher shows another example then asks students to use the sentence frame with partners to explain why it’s an example</a:t>
            </a:r>
          </a:p>
          <a:p>
            <a:pPr>
              <a:buClr>
                <a:schemeClr val="dk1"/>
              </a:buClr>
              <a:buSzPct val="25000"/>
            </a:pPr>
            <a:r>
              <a:rPr lang="en-US">
                <a:solidFill>
                  <a:schemeClr val="dk1"/>
                </a:solidFill>
                <a:latin typeface="Calibri"/>
                <a:ea typeface="Calibri"/>
                <a:cs typeface="Calibri"/>
                <a:sym typeface="Calibri"/>
              </a:rPr>
              <a:t>***If non-examples should be included they should be in concept</a:t>
            </a:r>
          </a:p>
          <a:p>
            <a:pPr>
              <a:buClr>
                <a:schemeClr val="dk1"/>
              </a:buClr>
            </a:pPr>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Be sure to provide a visual that will help them u</a:t>
            </a:r>
          </a:p>
          <a:p>
            <a:pPr>
              <a:buClr>
                <a:schemeClr val="dk1"/>
              </a:buClr>
            </a:pPr>
            <a:endParaRPr>
              <a:solidFill>
                <a:schemeClr val="dk1"/>
              </a:solidFill>
              <a:latin typeface="Calibri"/>
              <a:ea typeface="Calibri"/>
              <a:cs typeface="Calibri"/>
              <a:sym typeface="Calibri"/>
            </a:endParaRPr>
          </a:p>
        </p:txBody>
      </p:sp>
      <p:sp>
        <p:nvSpPr>
          <p:cNvPr id="100" name="Shape 100"/>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p>
          <a:p>
            <a:endParaRPr>
              <a:solidFill>
                <a:schemeClr val="dk1"/>
              </a:solidFill>
              <a:latin typeface="Calibri"/>
              <a:ea typeface="Calibri"/>
              <a:cs typeface="Calibri"/>
              <a:sym typeface="Calibri"/>
            </a:endParaRPr>
          </a:p>
          <a:p>
            <a:pPr>
              <a:buSzPct val="25000"/>
            </a:pPr>
            <a:r>
              <a:rPr lang="en-US">
                <a:solidFill>
                  <a:schemeClr val="dk1"/>
                </a:solidFill>
                <a:latin typeface="Calibri"/>
                <a:ea typeface="Calibri"/>
                <a:cs typeface="Calibri"/>
                <a:sym typeface="Calibri"/>
              </a:rPr>
              <a:t>Teacher reads definition or rule first</a:t>
            </a:r>
          </a:p>
          <a:p>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Then chorally read definition or rule together</a:t>
            </a:r>
          </a:p>
          <a:p>
            <a:pPr>
              <a:buClr>
                <a:schemeClr val="dk1"/>
              </a:buClr>
              <a:buSzPct val="25000"/>
            </a:pPr>
            <a:r>
              <a:rPr lang="en-US">
                <a:solidFill>
                  <a:schemeClr val="dk1"/>
                </a:solidFill>
                <a:latin typeface="Calibri"/>
                <a:ea typeface="Calibri"/>
                <a:cs typeface="Calibri"/>
                <a:sym typeface="Calibri"/>
              </a:rPr>
              <a:t>Teacher shows an example and uses the sentence frame to explain why</a:t>
            </a:r>
          </a:p>
          <a:p>
            <a:pPr>
              <a:buClr>
                <a:schemeClr val="dk1"/>
              </a:buClr>
              <a:buSzPct val="25000"/>
            </a:pPr>
            <a:r>
              <a:rPr lang="en-US">
                <a:solidFill>
                  <a:schemeClr val="dk1"/>
                </a:solidFill>
                <a:latin typeface="Calibri"/>
                <a:ea typeface="Calibri"/>
                <a:cs typeface="Calibri"/>
                <a:sym typeface="Calibri"/>
              </a:rPr>
              <a:t>Teacher shows another example then asks students to use the sentence frame with partners to explain why it’s an example</a:t>
            </a:r>
          </a:p>
          <a:p>
            <a:pPr>
              <a:buClr>
                <a:schemeClr val="dk1"/>
              </a:buClr>
              <a:buSzPct val="25000"/>
            </a:pPr>
            <a:r>
              <a:rPr lang="en-US">
                <a:solidFill>
                  <a:schemeClr val="dk1"/>
                </a:solidFill>
                <a:latin typeface="Calibri"/>
                <a:ea typeface="Calibri"/>
                <a:cs typeface="Calibri"/>
                <a:sym typeface="Calibri"/>
              </a:rPr>
              <a:t>***If non-examples should be included they should be in concept</a:t>
            </a:r>
          </a:p>
          <a:p>
            <a:pPr>
              <a:buClr>
                <a:schemeClr val="dk1"/>
              </a:buClr>
            </a:pPr>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Be sure to provide a visual that will help them u</a:t>
            </a:r>
          </a:p>
          <a:p>
            <a:pPr>
              <a:buClr>
                <a:schemeClr val="dk1"/>
              </a:buClr>
            </a:pPr>
            <a:endParaRPr>
              <a:solidFill>
                <a:schemeClr val="dk1"/>
              </a:solidFill>
              <a:latin typeface="Calibri"/>
              <a:ea typeface="Calibri"/>
              <a:cs typeface="Calibri"/>
              <a:sym typeface="Calibri"/>
            </a:endParaRPr>
          </a:p>
        </p:txBody>
      </p:sp>
      <p:sp>
        <p:nvSpPr>
          <p:cNvPr id="109" name="Shape 10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16" name="Shape 116"/>
          <p:cNvSpPr txBox="1">
            <a:spLocks noGrp="1"/>
          </p:cNvSpPr>
          <p:nvPr>
            <p:ph type="sldNum" idx="12"/>
          </p:nvPr>
        </p:nvSpPr>
        <p:spPr>
          <a:xfrm>
            <a:off x="3970937" y="8829967"/>
            <a:ext cx="3037839" cy="464820"/>
          </a:xfrm>
          <a:prstGeom prst="rect">
            <a:avLst/>
          </a:prstGeom>
        </p:spPr>
        <p:txBody>
          <a:bodyPr lIns="93162" tIns="93162" rIns="93162" bIns="93162" anchor="b" anchorCtr="0">
            <a:noAutofit/>
          </a:bodyPr>
          <a:lstStyle/>
          <a:p>
            <a:pPr>
              <a:buClr>
                <a:srgbClr val="000000"/>
              </a:buClr>
            </a:pPr>
            <a:endParaRPr/>
          </a:p>
          <a:p>
            <a:pPr lvl="1">
              <a:buClr>
                <a:srgbClr val="000000"/>
              </a:buClr>
            </a:pPr>
            <a:endParaRPr/>
          </a:p>
          <a:p>
            <a:pPr lvl="2">
              <a:buClr>
                <a:srgbClr val="000000"/>
              </a:buClr>
            </a:pPr>
            <a:endParaRPr/>
          </a:p>
          <a:p>
            <a:pPr lvl="3">
              <a:buClr>
                <a:srgbClr val="000000"/>
              </a:buClr>
            </a:pPr>
            <a:endParaRPr/>
          </a:p>
          <a:p>
            <a:pPr lvl="4">
              <a:buClr>
                <a:srgbClr val="000000"/>
              </a:buClr>
            </a:pPr>
            <a:endParaRPr/>
          </a:p>
          <a:p>
            <a:pPr lvl="5">
              <a:buClr>
                <a:srgbClr val="000000"/>
              </a:buClr>
            </a:pPr>
            <a:endParaRPr/>
          </a:p>
          <a:p>
            <a:pPr lvl="6">
              <a:buClr>
                <a:srgbClr val="000000"/>
              </a:buClr>
            </a:pPr>
            <a:endParaRPr/>
          </a:p>
          <a:p>
            <a:pPr lvl="7">
              <a:buClr>
                <a:srgbClr val="000000"/>
              </a:buClr>
            </a:pPr>
            <a:endParaRPr/>
          </a:p>
          <a:p>
            <a:pPr lvl="8">
              <a:buClr>
                <a:srgbClr val="000000"/>
              </a:buClr>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2" name="Shape 142"/>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8" name="Shape 148"/>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pPr>
            <a:r>
              <a:rPr lang="en-US">
                <a:solidFill>
                  <a:schemeClr val="dk1"/>
                </a:solidFill>
                <a:latin typeface="Calibri"/>
                <a:ea typeface="Calibri"/>
                <a:cs typeface="Calibri"/>
                <a:sym typeface="Calibri"/>
              </a:rPr>
              <a:t> </a:t>
            </a:r>
          </a:p>
          <a:p>
            <a:pPr>
              <a:buSzPct val="25000"/>
            </a:pPr>
            <a:r>
              <a:rPr lang="en-US">
                <a:solidFill>
                  <a:schemeClr val="dk1"/>
                </a:solidFill>
                <a:latin typeface="Calibri"/>
                <a:ea typeface="Calibri"/>
                <a:cs typeface="Calibri"/>
                <a:sym typeface="Calibri"/>
              </a:rPr>
              <a:t> </a:t>
            </a:r>
          </a:p>
          <a:p>
            <a:endParaRPr>
              <a:solidFill>
                <a:schemeClr val="dk1"/>
              </a:solidFill>
              <a:latin typeface="Calibri"/>
              <a:ea typeface="Calibri"/>
              <a:cs typeface="Calibri"/>
              <a:sym typeface="Calibri"/>
            </a:endParaRPr>
          </a:p>
        </p:txBody>
      </p:sp>
      <p:sp>
        <p:nvSpPr>
          <p:cNvPr id="149" name="Shape 149"/>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solidFill>
                <a:schemeClr val="dk1"/>
              </a:solidFill>
              <a:latin typeface="Calibri"/>
              <a:ea typeface="Calibri"/>
              <a:cs typeface="Calibri"/>
              <a:sym typeface="Calibri"/>
            </a:endParaRPr>
          </a:p>
        </p:txBody>
      </p:sp>
      <p:sp>
        <p:nvSpPr>
          <p:cNvPr id="156" name="Shape 156"/>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5" name="Shape 165"/>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solidFill>
                <a:schemeClr val="dk1"/>
              </a:solidFill>
              <a:latin typeface="Calibri"/>
              <a:ea typeface="Calibri"/>
              <a:cs typeface="Calibri"/>
              <a:sym typeface="Calibri"/>
            </a:endParaRPr>
          </a:p>
        </p:txBody>
      </p:sp>
      <p:sp>
        <p:nvSpPr>
          <p:cNvPr id="166" name="Shape 166"/>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5" name="Shape 175"/>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solidFill>
                <a:schemeClr val="dk1"/>
              </a:solidFill>
              <a:latin typeface="Calibri"/>
              <a:ea typeface="Calibri"/>
              <a:cs typeface="Calibri"/>
              <a:sym typeface="Calibri"/>
            </a:endParaRPr>
          </a:p>
        </p:txBody>
      </p:sp>
      <p:sp>
        <p:nvSpPr>
          <p:cNvPr id="176" name="Shape 176"/>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solidFill>
                <a:schemeClr val="dk1"/>
              </a:solidFill>
              <a:latin typeface="Calibri"/>
              <a:ea typeface="Calibri"/>
              <a:cs typeface="Calibri"/>
              <a:sym typeface="Calibri"/>
            </a:endParaRPr>
          </a:p>
        </p:txBody>
      </p:sp>
      <p:sp>
        <p:nvSpPr>
          <p:cNvPr id="183" name="Shape 183"/>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3" name="Shape 193"/>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solidFill>
                <a:schemeClr val="dk1"/>
              </a:solidFill>
              <a:latin typeface="Calibri"/>
              <a:ea typeface="Calibri"/>
              <a:cs typeface="Calibri"/>
              <a:sym typeface="Calibri"/>
            </a:endParaRPr>
          </a:p>
        </p:txBody>
      </p:sp>
      <p:sp>
        <p:nvSpPr>
          <p:cNvPr id="194" name="Shape 194"/>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3" name="Shape 43"/>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pPr>
              <a:buSzPct val="25000"/>
            </a:pPr>
            <a:endParaRPr lang="en-US" dirty="0">
              <a:solidFill>
                <a:schemeClr val="dk1"/>
              </a:solidFill>
              <a:latin typeface="Calibri"/>
              <a:ea typeface="Calibri"/>
              <a:cs typeface="Calibri"/>
              <a:sym typeface="Calibri"/>
            </a:endParaRPr>
          </a:p>
        </p:txBody>
      </p:sp>
      <p:sp>
        <p:nvSpPr>
          <p:cNvPr id="44" name="Shape 44"/>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7" name="Shape 207"/>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solidFill>
                <a:schemeClr val="dk1"/>
              </a:solidFill>
              <a:latin typeface="Calibri"/>
              <a:ea typeface="Calibri"/>
              <a:cs typeface="Calibri"/>
              <a:sym typeface="Calibri"/>
            </a:endParaRPr>
          </a:p>
        </p:txBody>
      </p:sp>
      <p:sp>
        <p:nvSpPr>
          <p:cNvPr id="208" name="Shape 208"/>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2" name="Shape 242"/>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4" name="Shape 214"/>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solidFill>
                <a:schemeClr val="dk1"/>
              </a:solidFill>
              <a:latin typeface="Calibri"/>
              <a:ea typeface="Calibri"/>
              <a:cs typeface="Calibri"/>
              <a:sym typeface="Calibri"/>
            </a:endParaRPr>
          </a:p>
        </p:txBody>
      </p:sp>
      <p:sp>
        <p:nvSpPr>
          <p:cNvPr id="215" name="Shape 215"/>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2" name="Shape 242"/>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p>
          <a:p>
            <a:endParaRPr>
              <a:solidFill>
                <a:schemeClr val="dk1"/>
              </a:solidFill>
              <a:latin typeface="Calibri"/>
              <a:ea typeface="Calibri"/>
              <a:cs typeface="Calibri"/>
              <a:sym typeface="Calibri"/>
            </a:endParaRPr>
          </a:p>
          <a:p>
            <a:pPr>
              <a:buSzPct val="25000"/>
            </a:pPr>
            <a:r>
              <a:rPr lang="en-US">
                <a:solidFill>
                  <a:schemeClr val="dk1"/>
                </a:solidFill>
                <a:latin typeface="Calibri"/>
                <a:ea typeface="Calibri"/>
                <a:cs typeface="Calibri"/>
                <a:sym typeface="Calibri"/>
              </a:rPr>
              <a:t>Teacher reads definition or rule first</a:t>
            </a:r>
          </a:p>
          <a:p>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Then chorally read definition or rule together</a:t>
            </a:r>
          </a:p>
          <a:p>
            <a:pPr>
              <a:buClr>
                <a:schemeClr val="dk1"/>
              </a:buClr>
              <a:buSzPct val="25000"/>
            </a:pPr>
            <a:r>
              <a:rPr lang="en-US">
                <a:solidFill>
                  <a:schemeClr val="dk1"/>
                </a:solidFill>
                <a:latin typeface="Calibri"/>
                <a:ea typeface="Calibri"/>
                <a:cs typeface="Calibri"/>
                <a:sym typeface="Calibri"/>
              </a:rPr>
              <a:t>Teacher shows an example and uses the sentence frame to explain why</a:t>
            </a:r>
          </a:p>
          <a:p>
            <a:pPr>
              <a:buClr>
                <a:schemeClr val="dk1"/>
              </a:buClr>
              <a:buSzPct val="25000"/>
            </a:pPr>
            <a:r>
              <a:rPr lang="en-US">
                <a:solidFill>
                  <a:schemeClr val="dk1"/>
                </a:solidFill>
                <a:latin typeface="Calibri"/>
                <a:ea typeface="Calibri"/>
                <a:cs typeface="Calibri"/>
                <a:sym typeface="Calibri"/>
              </a:rPr>
              <a:t>Teacher shows another example then asks students to use the sentence frame with partners to explain why it’s an example</a:t>
            </a:r>
          </a:p>
          <a:p>
            <a:pPr>
              <a:buClr>
                <a:schemeClr val="dk1"/>
              </a:buClr>
              <a:buSzPct val="25000"/>
            </a:pPr>
            <a:r>
              <a:rPr lang="en-US">
                <a:solidFill>
                  <a:schemeClr val="dk1"/>
                </a:solidFill>
                <a:latin typeface="Calibri"/>
                <a:ea typeface="Calibri"/>
                <a:cs typeface="Calibri"/>
                <a:sym typeface="Calibri"/>
              </a:rPr>
              <a:t>***If non-examples should be included they should be in concept</a:t>
            </a:r>
          </a:p>
          <a:p>
            <a:pPr>
              <a:buClr>
                <a:schemeClr val="dk1"/>
              </a:buClr>
            </a:pPr>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Be sure to provide a visual that will help them u</a:t>
            </a:r>
          </a:p>
          <a:p>
            <a:pPr>
              <a:buClr>
                <a:schemeClr val="dk1"/>
              </a:buClr>
            </a:pPr>
            <a:endParaRPr>
              <a:solidFill>
                <a:schemeClr val="dk1"/>
              </a:solidFill>
              <a:latin typeface="Calibri"/>
              <a:ea typeface="Calibri"/>
              <a:cs typeface="Calibri"/>
              <a:sym typeface="Calibri"/>
            </a:endParaRPr>
          </a:p>
        </p:txBody>
      </p:sp>
      <p:sp>
        <p:nvSpPr>
          <p:cNvPr id="52" name="Shape 52"/>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p>
          <a:p>
            <a:endParaRPr>
              <a:solidFill>
                <a:schemeClr val="dk1"/>
              </a:solidFill>
              <a:latin typeface="Calibri"/>
              <a:ea typeface="Calibri"/>
              <a:cs typeface="Calibri"/>
              <a:sym typeface="Calibri"/>
            </a:endParaRPr>
          </a:p>
          <a:p>
            <a:pPr>
              <a:buSzPct val="25000"/>
            </a:pPr>
            <a:r>
              <a:rPr lang="en-US">
                <a:solidFill>
                  <a:schemeClr val="dk1"/>
                </a:solidFill>
                <a:latin typeface="Calibri"/>
                <a:ea typeface="Calibri"/>
                <a:cs typeface="Calibri"/>
                <a:sym typeface="Calibri"/>
              </a:rPr>
              <a:t>Teacher reads definition or rule first</a:t>
            </a:r>
          </a:p>
          <a:p>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Then chorally read definition or rule together</a:t>
            </a:r>
          </a:p>
          <a:p>
            <a:pPr>
              <a:buClr>
                <a:schemeClr val="dk1"/>
              </a:buClr>
              <a:buSzPct val="25000"/>
            </a:pPr>
            <a:r>
              <a:rPr lang="en-US">
                <a:solidFill>
                  <a:schemeClr val="dk1"/>
                </a:solidFill>
                <a:latin typeface="Calibri"/>
                <a:ea typeface="Calibri"/>
                <a:cs typeface="Calibri"/>
                <a:sym typeface="Calibri"/>
              </a:rPr>
              <a:t>Teacher shows an example and uses the sentence frame to explain why</a:t>
            </a:r>
          </a:p>
          <a:p>
            <a:pPr>
              <a:buClr>
                <a:schemeClr val="dk1"/>
              </a:buClr>
              <a:buSzPct val="25000"/>
            </a:pPr>
            <a:r>
              <a:rPr lang="en-US">
                <a:solidFill>
                  <a:schemeClr val="dk1"/>
                </a:solidFill>
                <a:latin typeface="Calibri"/>
                <a:ea typeface="Calibri"/>
                <a:cs typeface="Calibri"/>
                <a:sym typeface="Calibri"/>
              </a:rPr>
              <a:t>Teacher shows another example then asks students to use the sentence frame with partners to explain why it’s an example</a:t>
            </a:r>
          </a:p>
          <a:p>
            <a:pPr>
              <a:buClr>
                <a:schemeClr val="dk1"/>
              </a:buClr>
              <a:buSzPct val="25000"/>
            </a:pPr>
            <a:r>
              <a:rPr lang="en-US">
                <a:solidFill>
                  <a:schemeClr val="dk1"/>
                </a:solidFill>
                <a:latin typeface="Calibri"/>
                <a:ea typeface="Calibri"/>
                <a:cs typeface="Calibri"/>
                <a:sym typeface="Calibri"/>
              </a:rPr>
              <a:t>***If non-examples should be included they should be in concept</a:t>
            </a:r>
          </a:p>
          <a:p>
            <a:pPr>
              <a:buClr>
                <a:schemeClr val="dk1"/>
              </a:buClr>
            </a:pPr>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Be sure to provide a visual that will help them u</a:t>
            </a:r>
          </a:p>
          <a:p>
            <a:pPr>
              <a:buClr>
                <a:schemeClr val="dk1"/>
              </a:buClr>
            </a:pPr>
            <a:endParaRPr>
              <a:solidFill>
                <a:schemeClr val="dk1"/>
              </a:solidFill>
              <a:latin typeface="Calibri"/>
              <a:ea typeface="Calibri"/>
              <a:cs typeface="Calibri"/>
              <a:sym typeface="Calibri"/>
            </a:endParaRPr>
          </a:p>
        </p:txBody>
      </p:sp>
      <p:sp>
        <p:nvSpPr>
          <p:cNvPr id="66" name="Shape 66"/>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2" name="Shape 142"/>
          <p:cNvSpPr txBox="1">
            <a:spLocks noGrp="1"/>
          </p:cNvSpPr>
          <p:nvPr>
            <p:ph type="body" idx="1"/>
          </p:nvPr>
        </p:nvSpPr>
        <p:spPr>
          <a:xfrm>
            <a:off x="701041" y="4415790"/>
            <a:ext cx="5608319" cy="4183380"/>
          </a:xfrm>
          <a:prstGeom prst="rect">
            <a:avLst/>
          </a:prstGeom>
        </p:spPr>
        <p:txBody>
          <a:bodyPr lIns="93162" tIns="93162" rIns="93162" bIns="93162" anchor="ctr"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p>
          <a:p>
            <a:endParaRPr>
              <a:solidFill>
                <a:schemeClr val="dk1"/>
              </a:solidFill>
              <a:latin typeface="Calibri"/>
              <a:ea typeface="Calibri"/>
              <a:cs typeface="Calibri"/>
              <a:sym typeface="Calibri"/>
            </a:endParaRPr>
          </a:p>
          <a:p>
            <a:pPr>
              <a:buSzPct val="25000"/>
            </a:pPr>
            <a:r>
              <a:rPr lang="en-US">
                <a:solidFill>
                  <a:schemeClr val="dk1"/>
                </a:solidFill>
                <a:latin typeface="Calibri"/>
                <a:ea typeface="Calibri"/>
                <a:cs typeface="Calibri"/>
                <a:sym typeface="Calibri"/>
              </a:rPr>
              <a:t>Teacher reads definition or rule first</a:t>
            </a:r>
          </a:p>
          <a:p>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Then chorally read definition or rule together</a:t>
            </a:r>
          </a:p>
          <a:p>
            <a:pPr>
              <a:buClr>
                <a:schemeClr val="dk1"/>
              </a:buClr>
              <a:buSzPct val="25000"/>
            </a:pPr>
            <a:r>
              <a:rPr lang="en-US">
                <a:solidFill>
                  <a:schemeClr val="dk1"/>
                </a:solidFill>
                <a:latin typeface="Calibri"/>
                <a:ea typeface="Calibri"/>
                <a:cs typeface="Calibri"/>
                <a:sym typeface="Calibri"/>
              </a:rPr>
              <a:t>Teacher shows an example and uses the sentence frame to explain why</a:t>
            </a:r>
          </a:p>
          <a:p>
            <a:pPr>
              <a:buClr>
                <a:schemeClr val="dk1"/>
              </a:buClr>
              <a:buSzPct val="25000"/>
            </a:pPr>
            <a:r>
              <a:rPr lang="en-US">
                <a:solidFill>
                  <a:schemeClr val="dk1"/>
                </a:solidFill>
                <a:latin typeface="Calibri"/>
                <a:ea typeface="Calibri"/>
                <a:cs typeface="Calibri"/>
                <a:sym typeface="Calibri"/>
              </a:rPr>
              <a:t>Teacher shows another example then asks students to use the sentence frame with partners to explain why it’s an example</a:t>
            </a:r>
          </a:p>
          <a:p>
            <a:pPr>
              <a:buClr>
                <a:schemeClr val="dk1"/>
              </a:buClr>
              <a:buSzPct val="25000"/>
            </a:pPr>
            <a:r>
              <a:rPr lang="en-US">
                <a:solidFill>
                  <a:schemeClr val="dk1"/>
                </a:solidFill>
                <a:latin typeface="Calibri"/>
                <a:ea typeface="Calibri"/>
                <a:cs typeface="Calibri"/>
                <a:sym typeface="Calibri"/>
              </a:rPr>
              <a:t>***If non-examples should be included they should be in concept</a:t>
            </a:r>
          </a:p>
          <a:p>
            <a:pPr>
              <a:buClr>
                <a:schemeClr val="dk1"/>
              </a:buClr>
            </a:pPr>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Be sure to provide a visual that will help them u</a:t>
            </a:r>
          </a:p>
          <a:p>
            <a:pPr>
              <a:buClr>
                <a:schemeClr val="dk1"/>
              </a:buClr>
            </a:pPr>
            <a:endParaRPr>
              <a:solidFill>
                <a:schemeClr val="dk1"/>
              </a:solidFill>
              <a:latin typeface="Calibri"/>
              <a:ea typeface="Calibri"/>
              <a:cs typeface="Calibri"/>
              <a:sym typeface="Calibri"/>
            </a:endParaRPr>
          </a:p>
        </p:txBody>
      </p:sp>
      <p:sp>
        <p:nvSpPr>
          <p:cNvPr id="75" name="Shape 75"/>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p>
          <a:p>
            <a:endParaRPr>
              <a:solidFill>
                <a:schemeClr val="dk1"/>
              </a:solidFill>
              <a:latin typeface="Calibri"/>
              <a:ea typeface="Calibri"/>
              <a:cs typeface="Calibri"/>
              <a:sym typeface="Calibri"/>
            </a:endParaRPr>
          </a:p>
          <a:p>
            <a:pPr>
              <a:buSzPct val="25000"/>
            </a:pPr>
            <a:r>
              <a:rPr lang="en-US">
                <a:solidFill>
                  <a:schemeClr val="dk1"/>
                </a:solidFill>
                <a:latin typeface="Calibri"/>
                <a:ea typeface="Calibri"/>
                <a:cs typeface="Calibri"/>
                <a:sym typeface="Calibri"/>
              </a:rPr>
              <a:t>Teacher reads definition or rule first</a:t>
            </a:r>
          </a:p>
          <a:p>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Then chorally read definition or rule together</a:t>
            </a:r>
          </a:p>
          <a:p>
            <a:pPr>
              <a:buClr>
                <a:schemeClr val="dk1"/>
              </a:buClr>
              <a:buSzPct val="25000"/>
            </a:pPr>
            <a:r>
              <a:rPr lang="en-US">
                <a:solidFill>
                  <a:schemeClr val="dk1"/>
                </a:solidFill>
                <a:latin typeface="Calibri"/>
                <a:ea typeface="Calibri"/>
                <a:cs typeface="Calibri"/>
                <a:sym typeface="Calibri"/>
              </a:rPr>
              <a:t>Teacher shows an example and uses the sentence frame to explain why</a:t>
            </a:r>
          </a:p>
          <a:p>
            <a:pPr>
              <a:buClr>
                <a:schemeClr val="dk1"/>
              </a:buClr>
              <a:buSzPct val="25000"/>
            </a:pPr>
            <a:r>
              <a:rPr lang="en-US">
                <a:solidFill>
                  <a:schemeClr val="dk1"/>
                </a:solidFill>
                <a:latin typeface="Calibri"/>
                <a:ea typeface="Calibri"/>
                <a:cs typeface="Calibri"/>
                <a:sym typeface="Calibri"/>
              </a:rPr>
              <a:t>Teacher shows another example then asks students to use the sentence frame with partners to explain why it’s an example</a:t>
            </a:r>
          </a:p>
          <a:p>
            <a:pPr>
              <a:buClr>
                <a:schemeClr val="dk1"/>
              </a:buClr>
              <a:buSzPct val="25000"/>
            </a:pPr>
            <a:r>
              <a:rPr lang="en-US">
                <a:solidFill>
                  <a:schemeClr val="dk1"/>
                </a:solidFill>
                <a:latin typeface="Calibri"/>
                <a:ea typeface="Calibri"/>
                <a:cs typeface="Calibri"/>
                <a:sym typeface="Calibri"/>
              </a:rPr>
              <a:t>***If non-examples should be included they should be in concept</a:t>
            </a:r>
          </a:p>
          <a:p>
            <a:pPr>
              <a:buClr>
                <a:schemeClr val="dk1"/>
              </a:buClr>
            </a:pPr>
            <a:endParaRPr>
              <a:solidFill>
                <a:schemeClr val="dk1"/>
              </a:solidFill>
              <a:latin typeface="Calibri"/>
              <a:ea typeface="Calibri"/>
              <a:cs typeface="Calibri"/>
              <a:sym typeface="Calibri"/>
            </a:endParaRPr>
          </a:p>
          <a:p>
            <a:pPr>
              <a:buClr>
                <a:schemeClr val="dk1"/>
              </a:buClr>
              <a:buSzPct val="25000"/>
            </a:pPr>
            <a:r>
              <a:rPr lang="en-US">
                <a:solidFill>
                  <a:schemeClr val="dk1"/>
                </a:solidFill>
                <a:latin typeface="Calibri"/>
                <a:ea typeface="Calibri"/>
                <a:cs typeface="Calibri"/>
                <a:sym typeface="Calibri"/>
              </a:rPr>
              <a:t>Be sure to provide a visual that will help them u</a:t>
            </a:r>
          </a:p>
          <a:p>
            <a:pPr>
              <a:buClr>
                <a:schemeClr val="dk1"/>
              </a:buClr>
            </a:pPr>
            <a:endParaRPr>
              <a:solidFill>
                <a:schemeClr val="dk1"/>
              </a:solidFill>
              <a:latin typeface="Calibri"/>
              <a:ea typeface="Calibri"/>
              <a:cs typeface="Calibri"/>
              <a:sym typeface="Calibri"/>
            </a:endParaRPr>
          </a:p>
        </p:txBody>
      </p:sp>
      <p:sp>
        <p:nvSpPr>
          <p:cNvPr id="84" name="Shape 84"/>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91" name="Shape 91"/>
          <p:cNvSpPr txBox="1">
            <a:spLocks noGrp="1"/>
          </p:cNvSpPr>
          <p:nvPr>
            <p:ph type="sldNum" idx="12"/>
          </p:nvPr>
        </p:nvSpPr>
        <p:spPr>
          <a:xfrm>
            <a:off x="3970937" y="8829967"/>
            <a:ext cx="3037839" cy="464820"/>
          </a:xfrm>
          <a:prstGeom prst="rect">
            <a:avLst/>
          </a:prstGeom>
        </p:spPr>
        <p:txBody>
          <a:bodyPr lIns="93162" tIns="93162" rIns="93162" bIns="93162" anchor="b" anchorCtr="0">
            <a:noAutofit/>
          </a:bodyPr>
          <a:lstStyle/>
          <a:p>
            <a:pPr>
              <a:buClr>
                <a:srgbClr val="000000"/>
              </a:buClr>
            </a:pPr>
            <a:endParaRPr/>
          </a:p>
          <a:p>
            <a:pPr lvl="1">
              <a:buClr>
                <a:srgbClr val="000000"/>
              </a:buClr>
            </a:pPr>
            <a:endParaRPr/>
          </a:p>
          <a:p>
            <a:pPr lvl="2">
              <a:buClr>
                <a:srgbClr val="000000"/>
              </a:buClr>
            </a:pPr>
            <a:endParaRPr/>
          </a:p>
          <a:p>
            <a:pPr lvl="3">
              <a:buClr>
                <a:srgbClr val="000000"/>
              </a:buClr>
            </a:pPr>
            <a:endParaRPr/>
          </a:p>
          <a:p>
            <a:pPr lvl="4">
              <a:buClr>
                <a:srgbClr val="000000"/>
              </a:buClr>
            </a:pPr>
            <a:endParaRPr/>
          </a:p>
          <a:p>
            <a:pPr lvl="5">
              <a:buClr>
                <a:srgbClr val="000000"/>
              </a:buClr>
            </a:pPr>
            <a:endParaRPr/>
          </a:p>
          <a:p>
            <a:pPr lvl="6">
              <a:buClr>
                <a:srgbClr val="000000"/>
              </a:buClr>
            </a:pPr>
            <a:endParaRPr/>
          </a:p>
          <a:p>
            <a:pPr lvl="7">
              <a:buClr>
                <a:srgbClr val="000000"/>
              </a:buClr>
            </a:pPr>
            <a:endParaRPr/>
          </a:p>
          <a:p>
            <a:pPr lvl="8">
              <a:buClr>
                <a:srgbClr val="000000"/>
              </a:buClr>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3" name="Shape 13"/>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1F77BA27-C4C8-4B68-AB4B-C821364EA8F9}" type="datetimeFigureOut">
              <a:rPr lang="en-US"/>
              <a:pPr>
                <a:defRPr/>
              </a:pPr>
              <a:t>2/18/2015</a:t>
            </a:fld>
            <a:endParaRPr lang="en-US"/>
          </a:p>
        </p:txBody>
      </p:sp>
      <p:sp>
        <p:nvSpPr>
          <p:cNvPr id="5"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95B18161-C8AF-4B7E-9E70-F5C3C84145C5}" type="slidenum">
              <a:rPr lang="en-US"/>
              <a:pPr>
                <a:defRPr/>
              </a:pPr>
              <a:t>‹#›</a:t>
            </a:fld>
            <a:endParaRPr lang="en-US"/>
          </a:p>
        </p:txBody>
      </p:sp>
    </p:spTree>
    <p:extLst>
      <p:ext uri="{BB962C8B-B14F-4D97-AF65-F5344CB8AC3E}">
        <p14:creationId xmlns:p14="http://schemas.microsoft.com/office/powerpoint/2010/main" val="336623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6E99D8C9-B934-4D64-8FFD-48E1FB8A63CA}" type="datetimeFigureOut">
              <a:rPr lang="en-US"/>
              <a:pPr>
                <a:defRPr/>
              </a:pPr>
              <a:t>2/18/2015</a:t>
            </a:fld>
            <a:endParaRPr lang="en-US"/>
          </a:p>
        </p:txBody>
      </p:sp>
      <p:sp>
        <p:nvSpPr>
          <p:cNvPr id="6"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7"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A2045674-A06D-4DF9-BB7A-146A4BC6EF48}" type="slidenum">
              <a:rPr lang="en-US"/>
              <a:pPr>
                <a:defRPr/>
              </a:pPr>
              <a:t>‹#›</a:t>
            </a:fld>
            <a:endParaRPr lang="en-US"/>
          </a:p>
        </p:txBody>
      </p:sp>
    </p:spTree>
    <p:extLst>
      <p:ext uri="{BB962C8B-B14F-4D97-AF65-F5344CB8AC3E}">
        <p14:creationId xmlns:p14="http://schemas.microsoft.com/office/powerpoint/2010/main" val="2919600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528C6682-847E-459A-97C8-71069D146663}" type="datetimeFigureOut">
              <a:rPr lang="en-US"/>
              <a:pPr>
                <a:defRPr/>
              </a:pPr>
              <a:t>2/18/2015</a:t>
            </a:fld>
            <a:endParaRPr lang="en-US"/>
          </a:p>
        </p:txBody>
      </p:sp>
      <p:sp>
        <p:nvSpPr>
          <p:cNvPr id="8"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9"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2D651EF4-C9F5-44BC-879A-C30F845B9A7B}" type="slidenum">
              <a:rPr lang="en-US"/>
              <a:pPr>
                <a:defRPr/>
              </a:pPr>
              <a:t>‹#›</a:t>
            </a:fld>
            <a:endParaRPr lang="en-US"/>
          </a:p>
        </p:txBody>
      </p:sp>
    </p:spTree>
    <p:extLst>
      <p:ext uri="{BB962C8B-B14F-4D97-AF65-F5344CB8AC3E}">
        <p14:creationId xmlns:p14="http://schemas.microsoft.com/office/powerpoint/2010/main" val="810749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CC30B010-DDEA-401E-8103-0C0A52CCE211}" type="datetimeFigureOut">
              <a:rPr lang="en-US"/>
              <a:pPr>
                <a:defRPr/>
              </a:pPr>
              <a:t>2/18/2015</a:t>
            </a:fld>
            <a:endParaRPr lang="en-US"/>
          </a:p>
        </p:txBody>
      </p:sp>
      <p:sp>
        <p:nvSpPr>
          <p:cNvPr id="4"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5"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045950FB-C8A5-47B3-8BAD-C41E415F1E68}" type="slidenum">
              <a:rPr lang="en-US"/>
              <a:pPr>
                <a:defRPr/>
              </a:pPr>
              <a:t>‹#›</a:t>
            </a:fld>
            <a:endParaRPr lang="en-US"/>
          </a:p>
        </p:txBody>
      </p:sp>
    </p:spTree>
    <p:extLst>
      <p:ext uri="{BB962C8B-B14F-4D97-AF65-F5344CB8AC3E}">
        <p14:creationId xmlns:p14="http://schemas.microsoft.com/office/powerpoint/2010/main" val="4031617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F13DCC1D-FB29-48E7-B1CA-4A915FD46EC4}" type="datetimeFigureOut">
              <a:rPr lang="en-US"/>
              <a:pPr>
                <a:defRPr/>
              </a:pPr>
              <a:t>2/18/2015</a:t>
            </a:fld>
            <a:endParaRPr lang="en-US"/>
          </a:p>
        </p:txBody>
      </p:sp>
      <p:sp>
        <p:nvSpPr>
          <p:cNvPr id="3"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4"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EDEECF15-77DA-420C-B6DC-9487ADDB189B}" type="slidenum">
              <a:rPr lang="en-US"/>
              <a:pPr>
                <a:defRPr/>
              </a:pPr>
              <a:t>‹#›</a:t>
            </a:fld>
            <a:endParaRPr lang="en-US"/>
          </a:p>
        </p:txBody>
      </p:sp>
    </p:spTree>
    <p:extLst>
      <p:ext uri="{BB962C8B-B14F-4D97-AF65-F5344CB8AC3E}">
        <p14:creationId xmlns:p14="http://schemas.microsoft.com/office/powerpoint/2010/main" val="102145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BBF8713F-2581-4D4B-91ED-5AA92DD65129}" type="datetimeFigureOut">
              <a:rPr lang="en-US"/>
              <a:pPr>
                <a:defRPr/>
              </a:pPr>
              <a:t>2/18/2015</a:t>
            </a:fld>
            <a:endParaRPr lang="en-US"/>
          </a:p>
        </p:txBody>
      </p:sp>
      <p:sp>
        <p:nvSpPr>
          <p:cNvPr id="6"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7"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1C7AAA23-77F8-4957-8749-BFCDCE6E1C41}" type="slidenum">
              <a:rPr lang="en-US"/>
              <a:pPr>
                <a:defRPr/>
              </a:pPr>
              <a:t>‹#›</a:t>
            </a:fld>
            <a:endParaRPr lang="en-US"/>
          </a:p>
        </p:txBody>
      </p:sp>
    </p:spTree>
    <p:extLst>
      <p:ext uri="{BB962C8B-B14F-4D97-AF65-F5344CB8AC3E}">
        <p14:creationId xmlns:p14="http://schemas.microsoft.com/office/powerpoint/2010/main" val="2748010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9D0E360C-2EC4-49CB-B9F6-15963E9F13D4}" type="datetimeFigureOut">
              <a:rPr lang="en-US"/>
              <a:pPr>
                <a:defRPr/>
              </a:pPr>
              <a:t>2/18/2015</a:t>
            </a:fld>
            <a:endParaRPr lang="en-US"/>
          </a:p>
        </p:txBody>
      </p:sp>
      <p:sp>
        <p:nvSpPr>
          <p:cNvPr id="6"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7"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B9171B14-8A1A-4C42-9E20-6A3A5432A5E4}" type="slidenum">
              <a:rPr lang="en-US"/>
              <a:pPr>
                <a:defRPr/>
              </a:pPr>
              <a:t>‹#›</a:t>
            </a:fld>
            <a:endParaRPr lang="en-US"/>
          </a:p>
        </p:txBody>
      </p:sp>
    </p:spTree>
    <p:extLst>
      <p:ext uri="{BB962C8B-B14F-4D97-AF65-F5344CB8AC3E}">
        <p14:creationId xmlns:p14="http://schemas.microsoft.com/office/powerpoint/2010/main" val="1881689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714607D2-AF1E-4DEE-96B0-EC7F2E95C30E}" type="datetimeFigureOut">
              <a:rPr lang="en-US"/>
              <a:pPr>
                <a:defRPr/>
              </a:pPr>
              <a:t>2/18/2015</a:t>
            </a:fld>
            <a:endParaRPr lang="en-US"/>
          </a:p>
        </p:txBody>
      </p:sp>
      <p:sp>
        <p:nvSpPr>
          <p:cNvPr id="5"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065FCE74-FFB4-4286-BF8C-0B9AD86CF942}" type="slidenum">
              <a:rPr lang="en-US"/>
              <a:pPr>
                <a:defRPr/>
              </a:pPr>
              <a:t>‹#›</a:t>
            </a:fld>
            <a:endParaRPr lang="en-US"/>
          </a:p>
        </p:txBody>
      </p:sp>
    </p:spTree>
    <p:extLst>
      <p:ext uri="{BB962C8B-B14F-4D97-AF65-F5344CB8AC3E}">
        <p14:creationId xmlns:p14="http://schemas.microsoft.com/office/powerpoint/2010/main" val="6221159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107EF23C-841E-4EE9-9E16-25D0976D5D4B}" type="datetimeFigureOut">
              <a:rPr lang="en-US"/>
              <a:pPr>
                <a:defRPr/>
              </a:pPr>
              <a:t>2/18/2015</a:t>
            </a:fld>
            <a:endParaRPr lang="en-US"/>
          </a:p>
        </p:txBody>
      </p:sp>
      <p:sp>
        <p:nvSpPr>
          <p:cNvPr id="5"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2C76D8AB-D3E4-4C8C-B55E-497AAC5AA0F4}" type="slidenum">
              <a:rPr lang="en-US"/>
              <a:pPr>
                <a:defRPr/>
              </a:pPr>
              <a:t>‹#›</a:t>
            </a:fld>
            <a:endParaRPr lang="en-US"/>
          </a:p>
        </p:txBody>
      </p:sp>
    </p:spTree>
    <p:extLst>
      <p:ext uri="{BB962C8B-B14F-4D97-AF65-F5344CB8AC3E}">
        <p14:creationId xmlns:p14="http://schemas.microsoft.com/office/powerpoint/2010/main" val="889380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9" name="Shape 29"/>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EE8ED484-533A-4C56-BB80-0E419F2488E3}" type="datetimeFigureOut">
              <a:rPr lang="en-US"/>
              <a:pPr>
                <a:defRPr/>
              </a:pPr>
              <a:t>2/18/2015</a:t>
            </a:fld>
            <a:endParaRPr lang="en-US"/>
          </a:p>
        </p:txBody>
      </p:sp>
      <p:sp>
        <p:nvSpPr>
          <p:cNvPr id="5"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2A50C448-FB02-4DEF-A3A3-17F53F6A160E}" type="slidenum">
              <a:rPr lang="en-US"/>
              <a:pPr>
                <a:defRPr/>
              </a:pPr>
              <a:t>‹#›</a:t>
            </a:fld>
            <a:endParaRPr lang="en-US"/>
          </a:p>
        </p:txBody>
      </p:sp>
    </p:spTree>
    <p:extLst>
      <p:ext uri="{BB962C8B-B14F-4D97-AF65-F5344CB8AC3E}">
        <p14:creationId xmlns:p14="http://schemas.microsoft.com/office/powerpoint/2010/main" val="6412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5A2547DC-2CCC-48A9-91E9-F44AC9D3AEB0}" type="datetimeFigureOut">
              <a:rPr lang="en-US"/>
              <a:pPr>
                <a:defRPr/>
              </a:pPr>
              <a:t>2/18/2015</a:t>
            </a:fld>
            <a:endParaRPr lang="en-US"/>
          </a:p>
        </p:txBody>
      </p:sp>
      <p:sp>
        <p:nvSpPr>
          <p:cNvPr id="5" name="Footer Placeholder 4"/>
          <p:cNvSpPr>
            <a:spLocks noGrp="1"/>
          </p:cNvSpPr>
          <p:nvPr>
            <p:ph type="ftr" sz="quarter" idx="11"/>
          </p:nvPr>
        </p:nvSpPr>
        <p:spPr/>
        <p:txBody>
          <a:bodyPr/>
          <a:lstStyle>
            <a:lvl1pPr algn="l" defTabSz="457200">
              <a:defRPr>
                <a:effectLst>
                  <a:outerShdw blurRad="38100" dist="38100" dir="2700000" algn="tl">
                    <a:srgbClr val="000000">
                      <a:alpha val="43137"/>
                    </a:srgbClr>
                  </a:outerShdw>
                </a:effectLst>
                <a:ea typeface="ＭＳ Ｐゴシック" pitchFamily="34" charset="-128"/>
              </a:defRPr>
            </a:lvl1pPr>
          </a:lstStyle>
          <a:p>
            <a:pPr>
              <a:defRPr/>
            </a:pPr>
            <a:endParaRPr lang="en-US"/>
          </a:p>
        </p:txBody>
      </p:sp>
      <p:sp>
        <p:nvSpPr>
          <p:cNvPr id="6" name="Slide Number Placeholder 5"/>
          <p:cNvSpPr>
            <a:spLocks noGrp="1"/>
          </p:cNvSpPr>
          <p:nvPr>
            <p:ph type="sldNum" sz="quarter" idx="12"/>
          </p:nvPr>
        </p:nvSpPr>
        <p:spPr/>
        <p:txBody>
          <a:bodyPr/>
          <a:lstStyle>
            <a:lvl1pPr defTabSz="457200">
              <a:defRPr>
                <a:effectLst>
                  <a:outerShdw blurRad="38100" dist="38100" dir="2700000" algn="tl">
                    <a:srgbClr val="000000">
                      <a:alpha val="43137"/>
                    </a:srgbClr>
                  </a:outerShdw>
                </a:effectLst>
                <a:ea typeface="ＭＳ Ｐゴシック" pitchFamily="34" charset="-128"/>
              </a:defRPr>
            </a:lvl1pPr>
          </a:lstStyle>
          <a:p>
            <a:pPr>
              <a:defRPr/>
            </a:pPr>
            <a:fld id="{BDAFEAA5-A2DB-4D52-AE6C-CA96AC164A5A}" type="slidenum">
              <a:rPr lang="en-US"/>
              <a:pPr>
                <a:defRPr/>
              </a:pPr>
              <a:t>‹#›</a:t>
            </a:fld>
            <a:endParaRPr lang="en-US"/>
          </a:p>
        </p:txBody>
      </p:sp>
    </p:spTree>
    <p:extLst>
      <p:ext uri="{BB962C8B-B14F-4D97-AF65-F5344CB8AC3E}">
        <p14:creationId xmlns:p14="http://schemas.microsoft.com/office/powerpoint/2010/main" val="264828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1.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10" name="Shape 1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914400"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ea typeface="+mn-ea"/>
                <a:cs typeface="+mn-cs"/>
              </a:defRPr>
            </a:lvl1pPr>
          </a:lstStyle>
          <a:p>
            <a:pPr>
              <a:defRPr/>
            </a:pPr>
            <a:fld id="{B80CBE47-2144-4EBD-829E-98B2C32A770F}" type="datetimeFigureOut">
              <a:rPr lang="en-US" kern="1200"/>
              <a:pPr>
                <a:defRPr/>
              </a:pPr>
              <a:t>2/18/2015</a:t>
            </a:fld>
            <a:endParaRPr lang="en-US" kern="120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914400"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ea typeface="+mn-ea"/>
                <a:cs typeface="+mn-cs"/>
              </a:defRPr>
            </a:lvl1pPr>
          </a:lstStyle>
          <a:p>
            <a:pPr>
              <a:defRPr/>
            </a:pPr>
            <a:endParaRPr lang="en-US" kern="120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914400"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ea typeface="+mn-ea"/>
                <a:cs typeface="+mn-cs"/>
              </a:defRPr>
            </a:lvl1pPr>
          </a:lstStyle>
          <a:p>
            <a:pPr>
              <a:defRPr/>
            </a:pPr>
            <a:fld id="{BC55D6B5-37A7-416C-882C-79720A601012}" type="slidenum">
              <a:rPr lang="en-US" kern="1200"/>
              <a:pPr>
                <a:defRPr/>
              </a:pPr>
              <a:t>‹#›</a:t>
            </a:fld>
            <a:endParaRPr lang="en-US" kern="1200"/>
          </a:p>
        </p:txBody>
      </p:sp>
    </p:spTree>
    <p:extLst>
      <p:ext uri="{BB962C8B-B14F-4D97-AF65-F5344CB8AC3E}">
        <p14:creationId xmlns:p14="http://schemas.microsoft.com/office/powerpoint/2010/main" val="110134514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youtube.com/v/aVZijG4WSOw"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Wednesday February 18,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U.S. History</a:t>
            </a:r>
          </a:p>
        </p:txBody>
      </p:sp>
      <p:sp>
        <p:nvSpPr>
          <p:cNvPr id="20483" name="Content Placeholder 6"/>
          <p:cNvSpPr>
            <a:spLocks noGrp="1"/>
          </p:cNvSpPr>
          <p:nvPr>
            <p:ph idx="4294967295"/>
          </p:nvPr>
        </p:nvSpPr>
        <p:spPr>
          <a:xfrm>
            <a:off x="0" y="838200"/>
            <a:ext cx="9144000" cy="6019800"/>
          </a:xfrm>
        </p:spPr>
        <p:txBody>
          <a:bodyPr>
            <a:normAutofit fontScale="92500"/>
          </a:bodyPr>
          <a:lstStyle/>
          <a:p>
            <a:pPr marL="609600" indent="-609600">
              <a:spcBef>
                <a:spcPct val="0"/>
              </a:spcBef>
              <a:buFontTx/>
              <a:buNone/>
              <a:defRPr/>
            </a:pPr>
            <a:r>
              <a:rPr lang="en-US" sz="2600" b="1" dirty="0" smtClean="0">
                <a:solidFill>
                  <a:schemeClr val="tx2"/>
                </a:solidFill>
              </a:rPr>
              <a:t>OBJECTIVE – </a:t>
            </a:r>
            <a:r>
              <a:rPr lang="en-US" sz="2600" b="1" u="sng" dirty="0" smtClean="0">
                <a:solidFill>
                  <a:schemeClr val="tx2"/>
                </a:solidFill>
              </a:rPr>
              <a:t>S</a:t>
            </a:r>
            <a:r>
              <a:rPr lang="en-US" sz="2600" b="1" dirty="0" smtClean="0">
                <a:solidFill>
                  <a:schemeClr val="tx2"/>
                </a:solidFill>
              </a:rPr>
              <a:t>tudents </a:t>
            </a:r>
            <a:r>
              <a:rPr lang="en-US" sz="2600" b="1" u="sng" dirty="0" smtClean="0">
                <a:solidFill>
                  <a:schemeClr val="tx2"/>
                </a:solidFill>
              </a:rPr>
              <a:t>W</a:t>
            </a:r>
            <a:r>
              <a:rPr lang="en-US" sz="2600" b="1" dirty="0" smtClean="0">
                <a:solidFill>
                  <a:schemeClr val="tx2"/>
                </a:solidFill>
              </a:rPr>
              <a:t>ill </a:t>
            </a:r>
            <a:r>
              <a:rPr lang="en-US" sz="2600" b="1" u="sng" dirty="0" smtClean="0">
                <a:solidFill>
                  <a:schemeClr val="tx2"/>
                </a:solidFill>
              </a:rPr>
              <a:t>B</a:t>
            </a:r>
            <a:r>
              <a:rPr lang="en-US" sz="2600" b="1" dirty="0" smtClean="0">
                <a:solidFill>
                  <a:schemeClr val="tx2"/>
                </a:solidFill>
              </a:rPr>
              <a:t>e </a:t>
            </a:r>
            <a:r>
              <a:rPr lang="en-US" sz="2600" b="1" u="sng" dirty="0" smtClean="0">
                <a:solidFill>
                  <a:schemeClr val="tx2"/>
                </a:solidFill>
              </a:rPr>
              <a:t>A</a:t>
            </a:r>
            <a:r>
              <a:rPr lang="en-US" sz="2600" b="1" dirty="0" smtClean="0">
                <a:solidFill>
                  <a:schemeClr val="tx2"/>
                </a:solidFill>
              </a:rPr>
              <a:t>ble </a:t>
            </a:r>
            <a:r>
              <a:rPr lang="en-US" sz="2600" b="1" u="sng" dirty="0" smtClean="0">
                <a:solidFill>
                  <a:schemeClr val="tx2"/>
                </a:solidFill>
              </a:rPr>
              <a:t>T</a:t>
            </a:r>
            <a:r>
              <a:rPr lang="en-US" sz="2600" b="1" dirty="0" smtClean="0">
                <a:solidFill>
                  <a:schemeClr val="tx2"/>
                </a:solidFill>
              </a:rPr>
              <a:t>o – SWBAT</a:t>
            </a:r>
            <a:r>
              <a:rPr lang="en-US" sz="2600" dirty="0" smtClean="0">
                <a:solidFill>
                  <a:schemeClr val="tx2"/>
                </a:solidFill>
              </a:rPr>
              <a:t>:</a:t>
            </a:r>
            <a:endParaRPr lang="en-US" sz="2600" dirty="0" smtClean="0"/>
          </a:p>
          <a:p>
            <a:pPr>
              <a:spcBef>
                <a:spcPct val="0"/>
              </a:spcBef>
              <a:buFontTx/>
              <a:buChar char="-"/>
              <a:defRPr/>
            </a:pPr>
            <a:r>
              <a:rPr lang="en-US" sz="2400" dirty="0" smtClean="0"/>
              <a:t>Determine how people qualify for </a:t>
            </a:r>
            <a:r>
              <a:rPr lang="en-US" sz="2400" dirty="0" smtClean="0"/>
              <a:t>Social </a:t>
            </a:r>
            <a:r>
              <a:rPr lang="en-US" sz="2400" dirty="0" smtClean="0"/>
              <a:t>Security </a:t>
            </a:r>
            <a:r>
              <a:rPr lang="en-US" sz="2400" dirty="0" smtClean="0"/>
              <a:t>compensation</a:t>
            </a:r>
            <a:r>
              <a:rPr lang="en-US" sz="2400" dirty="0" smtClean="0"/>
              <a:t>.</a:t>
            </a:r>
            <a:endParaRPr lang="en-US" sz="1100" b="1" dirty="0" smtClean="0">
              <a:solidFill>
                <a:srgbClr val="FF0000"/>
              </a:solidFill>
            </a:endParaRPr>
          </a:p>
          <a:p>
            <a:pPr marL="0" indent="0">
              <a:spcBef>
                <a:spcPct val="0"/>
              </a:spcBef>
              <a:buFont typeface="Arial" charset="0"/>
              <a:buNone/>
              <a:defRPr/>
            </a:pPr>
            <a:endParaRPr lang="en-US" sz="1700" b="1" dirty="0" smtClean="0">
              <a:solidFill>
                <a:srgbClr val="FF0000"/>
              </a:solidFill>
            </a:endParaRPr>
          </a:p>
          <a:p>
            <a:pPr marL="609600" indent="-609600">
              <a:spcBef>
                <a:spcPct val="0"/>
              </a:spcBef>
              <a:buFontTx/>
              <a:buNone/>
              <a:defRPr/>
            </a:pPr>
            <a:r>
              <a:rPr lang="en-US" sz="2600" b="1" dirty="0" smtClean="0">
                <a:solidFill>
                  <a:srgbClr val="FF0000"/>
                </a:solidFill>
              </a:rPr>
              <a:t>AGENDA:</a:t>
            </a:r>
            <a:endParaRPr lang="en-US" sz="2600" dirty="0" smtClean="0"/>
          </a:p>
          <a:p>
            <a:pPr marL="609600" indent="-609600">
              <a:spcBef>
                <a:spcPct val="0"/>
              </a:spcBef>
              <a:buFontTx/>
              <a:buAutoNum type="arabicParenR"/>
              <a:defRPr/>
            </a:pPr>
            <a:r>
              <a:rPr lang="en-US" sz="2800" dirty="0" smtClean="0"/>
              <a:t>WARM-UP: Relevance Questions</a:t>
            </a:r>
          </a:p>
          <a:p>
            <a:pPr marL="609600" indent="-609600">
              <a:spcBef>
                <a:spcPct val="0"/>
              </a:spcBef>
              <a:buFontTx/>
              <a:buAutoNum type="arabicParenR"/>
              <a:defRPr/>
            </a:pPr>
            <a:r>
              <a:rPr lang="en-US" sz="2800" dirty="0" smtClean="0"/>
              <a:t>PRIOR KNOWLEDGE: Relief, Recovery, Reform</a:t>
            </a:r>
          </a:p>
          <a:p>
            <a:pPr marL="609600" indent="-609600">
              <a:spcBef>
                <a:spcPct val="0"/>
              </a:spcBef>
              <a:buFontTx/>
              <a:buAutoNum type="arabicParenR"/>
              <a:defRPr/>
            </a:pPr>
            <a:r>
              <a:rPr lang="en-US" sz="2800" dirty="0" smtClean="0"/>
              <a:t>CONCEPT: Social Security</a:t>
            </a:r>
            <a:endParaRPr lang="en-US" sz="2400" dirty="0" smtClean="0">
              <a:solidFill>
                <a:srgbClr val="FF0000"/>
              </a:solidFill>
            </a:endParaRPr>
          </a:p>
          <a:p>
            <a:pPr marL="609600" indent="-609600">
              <a:spcBef>
                <a:spcPct val="0"/>
              </a:spcBef>
              <a:buFontTx/>
              <a:buAutoNum type="arabicParenR"/>
              <a:defRPr/>
            </a:pPr>
            <a:r>
              <a:rPr lang="en-US" sz="2800" dirty="0" smtClean="0"/>
              <a:t>SKILL: Analyzing Quotes</a:t>
            </a:r>
          </a:p>
          <a:p>
            <a:pPr marL="609600" indent="-609600">
              <a:spcBef>
                <a:spcPct val="0"/>
              </a:spcBef>
              <a:buFontTx/>
              <a:buAutoNum type="arabicParenR"/>
              <a:defRPr/>
            </a:pPr>
            <a:r>
              <a:rPr lang="en-US" sz="2800" dirty="0" smtClean="0"/>
              <a:t>CLOSURE: Social Security Scenarios</a:t>
            </a:r>
            <a:endParaRPr lang="en-US" sz="2000" dirty="0" smtClean="0"/>
          </a:p>
          <a:p>
            <a:pPr marL="0" indent="0">
              <a:spcBef>
                <a:spcPct val="0"/>
              </a:spcBef>
              <a:buFont typeface="Arial" charset="0"/>
              <a:buNone/>
              <a:defRPr/>
            </a:pPr>
            <a:endParaRPr lang="en-US" sz="1700" b="1" dirty="0" smtClean="0"/>
          </a:p>
          <a:p>
            <a:pPr marL="609600" indent="-609600">
              <a:spcBef>
                <a:spcPct val="0"/>
              </a:spcBef>
              <a:buFontTx/>
              <a:buNone/>
              <a:defRPr/>
            </a:pPr>
            <a:r>
              <a:rPr lang="en-US" sz="2600" b="1" dirty="0" smtClean="0">
                <a:solidFill>
                  <a:schemeClr val="tx2"/>
                </a:solidFill>
              </a:rPr>
              <a:t>Relevance Questions WARM-UP</a:t>
            </a:r>
            <a:r>
              <a:rPr lang="en-US" sz="2600" dirty="0" smtClean="0">
                <a:solidFill>
                  <a:schemeClr val="tx2"/>
                </a:solidFill>
              </a:rPr>
              <a:t>: </a:t>
            </a:r>
            <a:r>
              <a:rPr lang="en-US" sz="1050" dirty="0" smtClean="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t>***2 Minutes***</a:t>
            </a:r>
          </a:p>
          <a:p>
            <a:pPr marL="0" indent="0">
              <a:lnSpc>
                <a:spcPct val="120000"/>
              </a:lnSpc>
              <a:spcBef>
                <a:spcPts val="0"/>
              </a:spcBef>
              <a:spcAft>
                <a:spcPts val="0"/>
              </a:spcAft>
              <a:buFont typeface="Arial" charset="0"/>
              <a:buNone/>
              <a:defRPr/>
            </a:pPr>
            <a:r>
              <a:rPr lang="en-US" sz="2200" dirty="0" smtClean="0">
                <a:solidFill>
                  <a:srgbClr val="000000"/>
                </a:solidFill>
              </a:rPr>
              <a:t>Think about the questions below and write your answers in your notebook.</a:t>
            </a:r>
          </a:p>
          <a:p>
            <a:pPr marL="457200" indent="-457200">
              <a:lnSpc>
                <a:spcPct val="120000"/>
              </a:lnSpc>
              <a:spcBef>
                <a:spcPts val="0"/>
              </a:spcBef>
              <a:spcAft>
                <a:spcPts val="0"/>
              </a:spcAft>
              <a:buFont typeface="+mj-lt"/>
              <a:buAutoNum type="arabicPeriod"/>
              <a:defRPr/>
            </a:pPr>
            <a:r>
              <a:rPr lang="en-US" sz="2200" dirty="0" smtClean="0">
                <a:solidFill>
                  <a:srgbClr val="000000"/>
                </a:solidFill>
              </a:rPr>
              <a:t>Do you have a grandparent over 65 years old?</a:t>
            </a:r>
          </a:p>
          <a:p>
            <a:pPr marL="457200" indent="-457200">
              <a:lnSpc>
                <a:spcPct val="120000"/>
              </a:lnSpc>
              <a:spcBef>
                <a:spcPts val="0"/>
              </a:spcBef>
              <a:spcAft>
                <a:spcPts val="0"/>
              </a:spcAft>
              <a:buFont typeface="+mj-lt"/>
              <a:buAutoNum type="arabicPeriod"/>
              <a:defRPr/>
            </a:pPr>
            <a:r>
              <a:rPr lang="en-US" sz="2200" dirty="0" smtClean="0">
                <a:solidFill>
                  <a:srgbClr val="000000"/>
                </a:solidFill>
              </a:rPr>
              <a:t>Do you know somebody who has been unemployed in the last year or two?</a:t>
            </a:r>
          </a:p>
          <a:p>
            <a:pPr marL="457200" indent="-457200">
              <a:lnSpc>
                <a:spcPct val="120000"/>
              </a:lnSpc>
              <a:spcBef>
                <a:spcPts val="0"/>
              </a:spcBef>
              <a:spcAft>
                <a:spcPts val="0"/>
              </a:spcAft>
              <a:buFont typeface="+mj-lt"/>
              <a:buAutoNum type="arabicPeriod"/>
              <a:defRPr/>
            </a:pPr>
            <a:r>
              <a:rPr lang="en-US" sz="2200" dirty="0" smtClean="0">
                <a:solidFill>
                  <a:srgbClr val="000000"/>
                </a:solidFill>
              </a:rPr>
              <a:t>Do you know somebody who has been injured and no longer able to work?</a:t>
            </a:r>
          </a:p>
          <a:p>
            <a:pPr marL="457200" indent="-457200">
              <a:lnSpc>
                <a:spcPct val="120000"/>
              </a:lnSpc>
              <a:spcBef>
                <a:spcPts val="0"/>
              </a:spcBef>
              <a:spcAft>
                <a:spcPts val="0"/>
              </a:spcAft>
              <a:buFont typeface="+mj-lt"/>
              <a:buAutoNum type="arabicPeriod"/>
              <a:defRPr/>
            </a:pPr>
            <a:endParaRPr lang="en-US" sz="2200" dirty="0" smtClean="0">
              <a:solidFill>
                <a:srgbClr val="000000"/>
              </a:solidFill>
            </a:endParaRPr>
          </a:p>
        </p:txBody>
      </p:sp>
    </p:spTree>
    <p:extLst>
      <p:ext uri="{BB962C8B-B14F-4D97-AF65-F5344CB8AC3E}">
        <p14:creationId xmlns:p14="http://schemas.microsoft.com/office/powerpoint/2010/main" val="1002537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685800"/>
            <a:ext cx="8229600" cy="1143000"/>
          </a:xfrm>
          <a:prstGeom prst="rect">
            <a:avLst/>
          </a:prstGeom>
        </p:spPr>
        <p:txBody>
          <a:bodyPr lIns="91425" tIns="91425" rIns="91425" bIns="91425" anchor="ctr" anchorCtr="0">
            <a:noAutofit/>
          </a:bodyPr>
          <a:lstStyle/>
          <a:p>
            <a:pPr>
              <a:spcBef>
                <a:spcPts val="0"/>
              </a:spcBef>
              <a:buNone/>
            </a:pPr>
            <a:r>
              <a:rPr lang="en-US" sz="3000" b="1" i="1" dirty="0">
                <a:effectLst>
                  <a:outerShdw blurRad="38100" dist="38100" dir="2700000" algn="tl">
                    <a:srgbClr val="000000">
                      <a:alpha val="43137"/>
                    </a:srgbClr>
                  </a:outerShdw>
                </a:effectLst>
              </a:rPr>
              <a:t>Structured Academic Discussion</a:t>
            </a:r>
          </a:p>
        </p:txBody>
      </p:sp>
      <p:sp>
        <p:nvSpPr>
          <p:cNvPr id="87" name="Shape 87"/>
          <p:cNvSpPr txBox="1">
            <a:spLocks noGrp="1"/>
          </p:cNvSpPr>
          <p:nvPr>
            <p:ph type="body" idx="1"/>
          </p:nvPr>
        </p:nvSpPr>
        <p:spPr>
          <a:xfrm>
            <a:off x="457200" y="2057400"/>
            <a:ext cx="8229600" cy="4526100"/>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US" sz="3000" b="1" dirty="0"/>
              <a:t>The Disability component of the Social Security Act is . . .</a:t>
            </a:r>
          </a:p>
          <a:p>
            <a:pPr marL="0" indent="0" rtl="0">
              <a:spcBef>
                <a:spcPts val="0"/>
              </a:spcBef>
              <a:buNone/>
            </a:pPr>
            <a:endParaRPr sz="3000" b="1" dirty="0"/>
          </a:p>
          <a:p>
            <a:pPr marL="0" indent="0" rtl="0">
              <a:spcBef>
                <a:spcPts val="0"/>
              </a:spcBef>
              <a:buNone/>
            </a:pPr>
            <a:endParaRPr sz="3000" b="1" dirty="0"/>
          </a:p>
          <a:p>
            <a:pPr marL="0" indent="0" rtl="0">
              <a:spcBef>
                <a:spcPts val="0"/>
              </a:spcBef>
              <a:buNone/>
            </a:pPr>
            <a:endParaRPr sz="3000" b="1" dirty="0"/>
          </a:p>
          <a:p>
            <a:pPr marL="0" lvl="0" indent="0" rtl="0">
              <a:spcBef>
                <a:spcPts val="0"/>
              </a:spcBef>
              <a:buNone/>
            </a:pPr>
            <a:endParaRPr sz="3000" b="1" dirty="0"/>
          </a:p>
          <a:p>
            <a:pPr marL="457200" lvl="0" indent="-419100" rtl="0">
              <a:spcBef>
                <a:spcPts val="0"/>
              </a:spcBef>
              <a:buClr>
                <a:schemeClr val="dk1"/>
              </a:buClr>
              <a:buSzPct val="100000"/>
              <a:buFont typeface="Arial"/>
              <a:buChar char="•"/>
            </a:pPr>
            <a:r>
              <a:rPr lang="en-US" sz="3000" b="1" dirty="0"/>
              <a:t>The Old Age component of the Social Security Act is . . .</a:t>
            </a:r>
          </a:p>
        </p:txBody>
      </p:sp>
      <p:sp>
        <p:nvSpPr>
          <p:cNvPr id="4" name="TextBox 3"/>
          <p:cNvSpPr txBox="1"/>
          <p:nvPr/>
        </p:nvSpPr>
        <p:spPr>
          <a:xfrm>
            <a:off x="6324600" y="0"/>
            <a:ext cx="2819400" cy="1077218"/>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0" y="26276"/>
            <a:ext cx="9144000" cy="888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omic Sans MS"/>
              <a:buNone/>
            </a:pPr>
            <a:r>
              <a:rPr lang="en-US" sz="2000" b="1"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Concept</a:t>
            </a:r>
            <a:r>
              <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
            </a:r>
            <a:br>
              <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br>
            <a:endPar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endParaRPr>
          </a:p>
        </p:txBody>
      </p:sp>
      <p:sp>
        <p:nvSpPr>
          <p:cNvPr id="94" name="Shape 94"/>
          <p:cNvSpPr txBox="1">
            <a:spLocks noGrp="1"/>
          </p:cNvSpPr>
          <p:nvPr>
            <p:ph type="body" idx="1"/>
          </p:nvPr>
        </p:nvSpPr>
        <p:spPr>
          <a:xfrm>
            <a:off x="0" y="914400"/>
            <a:ext cx="9144000" cy="5029199"/>
          </a:xfrm>
          <a:prstGeom prst="rect">
            <a:avLst/>
          </a:prstGeom>
          <a:noFill/>
          <a:ln>
            <a:noFill/>
          </a:ln>
        </p:spPr>
        <p:txBody>
          <a:bodyPr lIns="91425" tIns="45700" rIns="91425" bIns="45700" anchor="t" anchorCtr="0">
            <a:noAutofit/>
          </a:bodyPr>
          <a:lstStyle/>
          <a:p>
            <a:pPr marL="457200" marR="0" lvl="0" indent="-431800" algn="l" rtl="0">
              <a:spcBef>
                <a:spcPts val="640"/>
              </a:spcBef>
              <a:buClr>
                <a:schemeClr val="dk1"/>
              </a:buClr>
              <a:buSzPct val="100000"/>
              <a:buFont typeface="Calibri"/>
              <a:buChar char="•"/>
            </a:pPr>
            <a:r>
              <a:rPr lang="en-US" sz="3200" b="1" i="1" dirty="0">
                <a:solidFill>
                  <a:schemeClr val="dk1"/>
                </a:solidFill>
                <a:latin typeface="Calibri"/>
                <a:ea typeface="Calibri"/>
                <a:cs typeface="Calibri"/>
                <a:sym typeface="Calibri"/>
              </a:rPr>
              <a:t>Dependent Children/Survivor</a:t>
            </a:r>
            <a:r>
              <a:rPr lang="en-US" sz="3200" dirty="0">
                <a:solidFill>
                  <a:schemeClr val="dk1"/>
                </a:solidFill>
                <a:latin typeface="Calibri"/>
                <a:ea typeface="Calibri"/>
                <a:cs typeface="Calibri"/>
                <a:sym typeface="Calibri"/>
              </a:rPr>
              <a:t> - Financial aid to families who have lost a wage earner</a:t>
            </a:r>
          </a:p>
          <a:p>
            <a:pPr marL="0" marR="0" lvl="0" indent="0" algn="l" rtl="0">
              <a:spcBef>
                <a:spcPts val="640"/>
              </a:spcBef>
              <a:buClr>
                <a:schemeClr val="dk1"/>
              </a:buClr>
              <a:buSzPct val="25000"/>
              <a:buFont typeface="Arial"/>
              <a:buNone/>
            </a:pPr>
            <a:r>
              <a:rPr lang="en-US" sz="3200" dirty="0">
                <a:solidFill>
                  <a:schemeClr val="dk1"/>
                </a:solidFill>
                <a:latin typeface="Calibri"/>
                <a:ea typeface="Calibri"/>
                <a:cs typeface="Calibri"/>
                <a:sym typeface="Calibri"/>
              </a:rPr>
              <a:t> </a:t>
            </a:r>
          </a:p>
          <a:p>
            <a:pPr marL="0" marR="0" lvl="0" indent="0" algn="l" rtl="0">
              <a:spcBef>
                <a:spcPts val="640"/>
              </a:spcBef>
              <a:buClr>
                <a:schemeClr val="dk1"/>
              </a:buClr>
              <a:buFont typeface="Arial"/>
              <a:buNone/>
            </a:pPr>
            <a:endParaRPr sz="3200" dirty="0">
              <a:solidFill>
                <a:schemeClr val="dk1"/>
              </a:solidFill>
              <a:latin typeface="Calibri"/>
              <a:ea typeface="Calibri"/>
              <a:cs typeface="Calibri"/>
              <a:sym typeface="Calibri"/>
            </a:endParaRPr>
          </a:p>
          <a:p>
            <a:pPr marL="0" marR="0" lvl="0" indent="0" algn="l" rtl="0">
              <a:spcBef>
                <a:spcPts val="640"/>
              </a:spcBef>
              <a:buClr>
                <a:schemeClr val="dk1"/>
              </a:buClr>
              <a:buFont typeface="Arial"/>
              <a:buNone/>
            </a:pPr>
            <a:endParaRPr sz="3200" dirty="0">
              <a:solidFill>
                <a:schemeClr val="dk1"/>
              </a:solidFill>
              <a:latin typeface="Calibri"/>
              <a:ea typeface="Calibri"/>
              <a:cs typeface="Calibri"/>
              <a:sym typeface="Calibri"/>
            </a:endParaRPr>
          </a:p>
        </p:txBody>
      </p:sp>
      <p:pic>
        <p:nvPicPr>
          <p:cNvPr id="95" name="Shape 95"/>
          <p:cNvPicPr preferRelativeResize="0"/>
          <p:nvPr/>
        </p:nvPicPr>
        <p:blipFill rotWithShape="1">
          <a:blip r:embed="rId3">
            <a:alphaModFix/>
          </a:blip>
          <a:srcRect l="19742" r="-6714"/>
          <a:stretch/>
        </p:blipFill>
        <p:spPr>
          <a:xfrm>
            <a:off x="273649" y="2083150"/>
            <a:ext cx="5142000" cy="4398599"/>
          </a:xfrm>
          <a:prstGeom prst="rect">
            <a:avLst/>
          </a:prstGeom>
          <a:noFill/>
          <a:ln>
            <a:noFill/>
          </a:ln>
        </p:spPr>
      </p:pic>
      <p:pic>
        <p:nvPicPr>
          <p:cNvPr id="96" name="Shape 96"/>
          <p:cNvPicPr preferRelativeResize="0"/>
          <p:nvPr/>
        </p:nvPicPr>
        <p:blipFill rotWithShape="1">
          <a:blip r:embed="rId4">
            <a:alphaModFix/>
          </a:blip>
          <a:srcRect l="42373"/>
          <a:stretch/>
        </p:blipFill>
        <p:spPr>
          <a:xfrm>
            <a:off x="5130675" y="2750150"/>
            <a:ext cx="4013325" cy="2246600"/>
          </a:xfrm>
          <a:prstGeom prst="rect">
            <a:avLst/>
          </a:prstGeom>
          <a:noFill/>
          <a:ln>
            <a:noFill/>
          </a:ln>
        </p:spPr>
      </p:pic>
      <p:sp>
        <p:nvSpPr>
          <p:cNvPr id="6" name="TextBox 5"/>
          <p:cNvSpPr txBox="1"/>
          <p:nvPr/>
        </p:nvSpPr>
        <p:spPr>
          <a:xfrm>
            <a:off x="6400800" y="0"/>
            <a:ext cx="2743200" cy="1077218"/>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for </a:t>
            </a:r>
            <a:r>
              <a:rPr lang="en-US" sz="1600" i="1" dirty="0" smtClean="0">
                <a:solidFill>
                  <a:srgbClr val="FF0000"/>
                </a:solidFill>
              </a:rPr>
              <a:t>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0" y="26276"/>
            <a:ext cx="9144000" cy="888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omic Sans MS"/>
              <a:buNone/>
            </a:pPr>
            <a:r>
              <a:rPr lang="en-US" sz="2000" b="1"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Concept</a:t>
            </a:r>
            <a:r>
              <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
            </a:r>
            <a:br>
              <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br>
            <a:endPar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endParaRPr>
          </a:p>
        </p:txBody>
      </p:sp>
      <p:sp>
        <p:nvSpPr>
          <p:cNvPr id="103" name="Shape 103"/>
          <p:cNvSpPr txBox="1">
            <a:spLocks noGrp="1"/>
          </p:cNvSpPr>
          <p:nvPr>
            <p:ph type="body" idx="1"/>
          </p:nvPr>
        </p:nvSpPr>
        <p:spPr>
          <a:xfrm>
            <a:off x="280150" y="858800"/>
            <a:ext cx="8698499" cy="5029199"/>
          </a:xfrm>
          <a:prstGeom prst="rect">
            <a:avLst/>
          </a:prstGeom>
          <a:noFill/>
          <a:ln>
            <a:noFill/>
          </a:ln>
        </p:spPr>
        <p:txBody>
          <a:bodyPr lIns="91425" tIns="45700" rIns="91425" bIns="45700" anchor="t" anchorCtr="0">
            <a:noAutofit/>
          </a:bodyPr>
          <a:lstStyle/>
          <a:p>
            <a:pPr marL="457200" marR="0" lvl="0" indent="-431800" algn="l" rtl="0">
              <a:spcBef>
                <a:spcPts val="640"/>
              </a:spcBef>
              <a:buClr>
                <a:schemeClr val="dk1"/>
              </a:buClr>
              <a:buSzPct val="100000"/>
              <a:buFont typeface="Calibri"/>
              <a:buChar char="•"/>
            </a:pPr>
            <a:r>
              <a:rPr lang="en-US" sz="3200" b="1" i="1" dirty="0">
                <a:solidFill>
                  <a:schemeClr val="dk1"/>
                </a:solidFill>
                <a:latin typeface="Calibri"/>
                <a:ea typeface="Calibri"/>
                <a:cs typeface="Calibri"/>
                <a:sym typeface="Calibri"/>
              </a:rPr>
              <a:t>Unemployment </a:t>
            </a:r>
            <a:r>
              <a:rPr lang="en-US" sz="3200" dirty="0">
                <a:solidFill>
                  <a:schemeClr val="dk1"/>
                </a:solidFill>
                <a:latin typeface="Calibri"/>
                <a:ea typeface="Calibri"/>
                <a:cs typeface="Calibri"/>
                <a:sym typeface="Calibri"/>
              </a:rPr>
              <a:t>- Unable to gain employment </a:t>
            </a:r>
          </a:p>
          <a:p>
            <a:pPr marL="0" marR="0" lvl="0" indent="0" algn="l" rtl="0">
              <a:spcBef>
                <a:spcPts val="640"/>
              </a:spcBef>
              <a:buClr>
                <a:schemeClr val="dk1"/>
              </a:buClr>
              <a:buSzPct val="25000"/>
              <a:buFont typeface="Arial"/>
              <a:buNone/>
            </a:pPr>
            <a:r>
              <a:rPr lang="en-US" sz="3200" dirty="0">
                <a:solidFill>
                  <a:schemeClr val="dk1"/>
                </a:solidFill>
                <a:latin typeface="Calibri"/>
                <a:ea typeface="Calibri"/>
                <a:cs typeface="Calibri"/>
                <a:sym typeface="Calibri"/>
              </a:rPr>
              <a:t> </a:t>
            </a:r>
          </a:p>
          <a:p>
            <a:pPr marL="0" marR="0" lvl="0" indent="0" algn="l" rtl="0">
              <a:spcBef>
                <a:spcPts val="640"/>
              </a:spcBef>
              <a:buClr>
                <a:schemeClr val="dk1"/>
              </a:buClr>
              <a:buFont typeface="Arial"/>
              <a:buNone/>
            </a:pPr>
            <a:endParaRPr sz="3200" dirty="0">
              <a:solidFill>
                <a:schemeClr val="dk1"/>
              </a:solidFill>
              <a:latin typeface="Calibri"/>
              <a:ea typeface="Calibri"/>
              <a:cs typeface="Calibri"/>
              <a:sym typeface="Calibri"/>
            </a:endParaRPr>
          </a:p>
          <a:p>
            <a:pPr marL="0" marR="0" lvl="0" indent="0" algn="l" rtl="0">
              <a:spcBef>
                <a:spcPts val="640"/>
              </a:spcBef>
              <a:buClr>
                <a:schemeClr val="dk1"/>
              </a:buClr>
              <a:buFont typeface="Arial"/>
              <a:buNone/>
            </a:pPr>
            <a:endParaRPr sz="3200" dirty="0">
              <a:solidFill>
                <a:schemeClr val="dk1"/>
              </a:solidFill>
              <a:latin typeface="Calibri"/>
              <a:ea typeface="Calibri"/>
              <a:cs typeface="Calibri"/>
              <a:sym typeface="Calibri"/>
            </a:endParaRPr>
          </a:p>
        </p:txBody>
      </p:sp>
      <p:pic>
        <p:nvPicPr>
          <p:cNvPr id="104" name="Shape 104"/>
          <p:cNvPicPr preferRelativeResize="0"/>
          <p:nvPr/>
        </p:nvPicPr>
        <p:blipFill rotWithShape="1">
          <a:blip r:embed="rId3">
            <a:alphaModFix/>
          </a:blip>
          <a:srcRect l="5464" r="7662"/>
          <a:stretch/>
        </p:blipFill>
        <p:spPr>
          <a:xfrm>
            <a:off x="97725" y="2134700"/>
            <a:ext cx="4549200" cy="3440675"/>
          </a:xfrm>
          <a:prstGeom prst="rect">
            <a:avLst/>
          </a:prstGeom>
          <a:noFill/>
          <a:ln>
            <a:noFill/>
          </a:ln>
        </p:spPr>
      </p:pic>
      <p:pic>
        <p:nvPicPr>
          <p:cNvPr id="105" name="Shape 105"/>
          <p:cNvPicPr preferRelativeResize="0"/>
          <p:nvPr/>
        </p:nvPicPr>
        <p:blipFill>
          <a:blip r:embed="rId4">
            <a:alphaModFix/>
          </a:blip>
          <a:stretch>
            <a:fillRect/>
          </a:stretch>
        </p:blipFill>
        <p:spPr>
          <a:xfrm>
            <a:off x="4646925" y="3373400"/>
            <a:ext cx="4331724" cy="3126925"/>
          </a:xfrm>
          <a:prstGeom prst="rect">
            <a:avLst/>
          </a:prstGeom>
          <a:noFill/>
          <a:ln>
            <a:noFill/>
          </a:ln>
        </p:spPr>
      </p:pic>
      <p:sp>
        <p:nvSpPr>
          <p:cNvPr id="6" name="TextBox 5"/>
          <p:cNvSpPr txBox="1"/>
          <p:nvPr/>
        </p:nvSpPr>
        <p:spPr>
          <a:xfrm>
            <a:off x="6553200" y="0"/>
            <a:ext cx="2590800" cy="1077218"/>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548268"/>
            <a:ext cx="8229600" cy="1143000"/>
          </a:xfrm>
          <a:prstGeom prst="rect">
            <a:avLst/>
          </a:prstGeom>
        </p:spPr>
        <p:txBody>
          <a:bodyPr lIns="91425" tIns="91425" rIns="91425" bIns="91425" anchor="ctr" anchorCtr="0">
            <a:noAutofit/>
          </a:bodyPr>
          <a:lstStyle/>
          <a:p>
            <a:pPr>
              <a:spcBef>
                <a:spcPts val="0"/>
              </a:spcBef>
              <a:buNone/>
            </a:pPr>
            <a:r>
              <a:rPr lang="en-US" sz="3000" b="1" i="1" dirty="0">
                <a:effectLst>
                  <a:outerShdw blurRad="38100" dist="38100" dir="2700000" algn="tl">
                    <a:srgbClr val="000000">
                      <a:alpha val="43137"/>
                    </a:srgbClr>
                  </a:outerShdw>
                </a:effectLst>
              </a:rPr>
              <a:t>Structured Academic </a:t>
            </a:r>
            <a:r>
              <a:rPr lang="en-US" sz="3000" b="1" i="1" dirty="0" smtClean="0">
                <a:effectLst>
                  <a:outerShdw blurRad="38100" dist="38100" dir="2700000" algn="tl">
                    <a:srgbClr val="000000">
                      <a:alpha val="43137"/>
                    </a:srgbClr>
                  </a:outerShdw>
                </a:effectLst>
              </a:rPr>
              <a:t>Discussion</a:t>
            </a:r>
            <a:endParaRPr lang="en-US" sz="3000" b="1" i="1" dirty="0">
              <a:effectLst>
                <a:outerShdw blurRad="38100" dist="38100" dir="2700000" algn="tl">
                  <a:srgbClr val="000000">
                    <a:alpha val="43137"/>
                  </a:srgbClr>
                </a:outerShdw>
              </a:effectLst>
            </a:endParaRPr>
          </a:p>
        </p:txBody>
      </p:sp>
      <p:sp>
        <p:nvSpPr>
          <p:cNvPr id="112" name="Shape 112"/>
          <p:cNvSpPr txBox="1">
            <a:spLocks noGrp="1"/>
          </p:cNvSpPr>
          <p:nvPr>
            <p:ph type="body" idx="1"/>
          </p:nvPr>
        </p:nvSpPr>
        <p:spPr>
          <a:xfrm>
            <a:off x="457200" y="1981200"/>
            <a:ext cx="8229600" cy="45261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US" sz="2400" b="1" dirty="0"/>
              <a:t>The Dependent children/survivor component of the Social Security Act is . . .</a:t>
            </a:r>
          </a:p>
          <a:p>
            <a:pPr marL="0" indent="0" rtl="0">
              <a:spcBef>
                <a:spcPts val="0"/>
              </a:spcBef>
              <a:buNone/>
            </a:pPr>
            <a:endParaRPr sz="2400" b="1" dirty="0"/>
          </a:p>
          <a:p>
            <a:pPr marL="0" indent="0" rtl="0">
              <a:spcBef>
                <a:spcPts val="0"/>
              </a:spcBef>
              <a:buNone/>
            </a:pPr>
            <a:endParaRPr sz="2400" b="1" dirty="0"/>
          </a:p>
          <a:p>
            <a:pPr marL="0" lvl="0" indent="0" rtl="0">
              <a:spcBef>
                <a:spcPts val="0"/>
              </a:spcBef>
              <a:buNone/>
            </a:pPr>
            <a:endParaRPr sz="2400" b="1" dirty="0"/>
          </a:p>
          <a:p>
            <a:pPr marL="457200" lvl="0" indent="-381000">
              <a:spcBef>
                <a:spcPts val="0"/>
              </a:spcBef>
              <a:buClr>
                <a:schemeClr val="dk1"/>
              </a:buClr>
              <a:buSzPct val="100000"/>
              <a:buFont typeface="Arial"/>
              <a:buChar char="•"/>
            </a:pPr>
            <a:r>
              <a:rPr lang="en-US" sz="2400" b="1" dirty="0"/>
              <a:t>The Unemployment component of the Social Security Act is . . .</a:t>
            </a:r>
          </a:p>
        </p:txBody>
      </p:sp>
      <p:sp>
        <p:nvSpPr>
          <p:cNvPr id="4" name="TextBox 3"/>
          <p:cNvSpPr txBox="1"/>
          <p:nvPr/>
        </p:nvSpPr>
        <p:spPr>
          <a:xfrm>
            <a:off x="6400800" y="0"/>
            <a:ext cx="2743200" cy="1077218"/>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p:nvPr/>
        </p:nvSpPr>
        <p:spPr>
          <a:xfrm>
            <a:off x="724925" y="337533"/>
            <a:ext cx="7835999" cy="5906699"/>
          </a:xfrm>
          <a:prstGeom prst="rect">
            <a:avLst/>
          </a:prstGeom>
          <a:solidFill>
            <a:schemeClr val="lt1"/>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cxnSp>
        <p:nvCxnSpPr>
          <p:cNvPr id="119" name="Shape 119"/>
          <p:cNvCxnSpPr/>
          <p:nvPr/>
        </p:nvCxnSpPr>
        <p:spPr>
          <a:xfrm>
            <a:off x="724925" y="1073966"/>
            <a:ext cx="7847700" cy="30900"/>
          </a:xfrm>
          <a:prstGeom prst="straightConnector1">
            <a:avLst/>
          </a:prstGeom>
          <a:noFill/>
          <a:ln w="19050" cap="flat">
            <a:solidFill>
              <a:srgbClr val="000000"/>
            </a:solidFill>
            <a:prstDash val="solid"/>
            <a:round/>
            <a:headEnd type="none" w="lg" len="lg"/>
            <a:tailEnd type="none" w="lg" len="lg"/>
          </a:ln>
        </p:spPr>
      </p:cxnSp>
      <p:cxnSp>
        <p:nvCxnSpPr>
          <p:cNvPr id="120" name="Shape 120"/>
          <p:cNvCxnSpPr/>
          <p:nvPr/>
        </p:nvCxnSpPr>
        <p:spPr>
          <a:xfrm>
            <a:off x="3095300" y="813133"/>
            <a:ext cx="34500" cy="5431200"/>
          </a:xfrm>
          <a:prstGeom prst="straightConnector1">
            <a:avLst/>
          </a:prstGeom>
          <a:noFill/>
          <a:ln w="19050" cap="flat">
            <a:solidFill>
              <a:schemeClr val="dk2"/>
            </a:solidFill>
            <a:prstDash val="solid"/>
            <a:round/>
            <a:headEnd type="none" w="lg" len="lg"/>
            <a:tailEnd type="none" w="lg" len="lg"/>
          </a:ln>
        </p:spPr>
      </p:cxnSp>
      <p:cxnSp>
        <p:nvCxnSpPr>
          <p:cNvPr id="121" name="Shape 121"/>
          <p:cNvCxnSpPr/>
          <p:nvPr/>
        </p:nvCxnSpPr>
        <p:spPr>
          <a:xfrm>
            <a:off x="6098550" y="828466"/>
            <a:ext cx="14400" cy="5415599"/>
          </a:xfrm>
          <a:prstGeom prst="straightConnector1">
            <a:avLst/>
          </a:prstGeom>
          <a:noFill/>
          <a:ln w="19050" cap="flat">
            <a:solidFill>
              <a:schemeClr val="dk2"/>
            </a:solidFill>
            <a:prstDash val="solid"/>
            <a:round/>
            <a:headEnd type="none" w="lg" len="lg"/>
            <a:tailEnd type="none" w="lg" len="lg"/>
          </a:ln>
        </p:spPr>
      </p:cxnSp>
      <p:cxnSp>
        <p:nvCxnSpPr>
          <p:cNvPr id="122" name="Shape 122"/>
          <p:cNvCxnSpPr/>
          <p:nvPr/>
        </p:nvCxnSpPr>
        <p:spPr>
          <a:xfrm>
            <a:off x="724925" y="2287833"/>
            <a:ext cx="7847700" cy="30900"/>
          </a:xfrm>
          <a:prstGeom prst="straightConnector1">
            <a:avLst/>
          </a:prstGeom>
          <a:noFill/>
          <a:ln w="19050" cap="flat">
            <a:solidFill>
              <a:srgbClr val="000000"/>
            </a:solidFill>
            <a:prstDash val="solid"/>
            <a:round/>
            <a:headEnd type="none" w="lg" len="lg"/>
            <a:tailEnd type="none" w="lg" len="lg"/>
          </a:ln>
        </p:spPr>
      </p:cxnSp>
      <p:cxnSp>
        <p:nvCxnSpPr>
          <p:cNvPr id="123" name="Shape 123"/>
          <p:cNvCxnSpPr/>
          <p:nvPr/>
        </p:nvCxnSpPr>
        <p:spPr>
          <a:xfrm>
            <a:off x="719075" y="3501716"/>
            <a:ext cx="7847700" cy="30900"/>
          </a:xfrm>
          <a:prstGeom prst="straightConnector1">
            <a:avLst/>
          </a:prstGeom>
          <a:noFill/>
          <a:ln w="19050" cap="flat">
            <a:solidFill>
              <a:srgbClr val="000000"/>
            </a:solidFill>
            <a:prstDash val="solid"/>
            <a:round/>
            <a:headEnd type="none" w="lg" len="lg"/>
            <a:tailEnd type="none" w="lg" len="lg"/>
          </a:ln>
        </p:spPr>
      </p:cxnSp>
      <p:cxnSp>
        <p:nvCxnSpPr>
          <p:cNvPr id="124" name="Shape 124"/>
          <p:cNvCxnSpPr/>
          <p:nvPr/>
        </p:nvCxnSpPr>
        <p:spPr>
          <a:xfrm>
            <a:off x="719075" y="4844066"/>
            <a:ext cx="7847700" cy="30900"/>
          </a:xfrm>
          <a:prstGeom prst="straightConnector1">
            <a:avLst/>
          </a:prstGeom>
          <a:noFill/>
          <a:ln w="19050" cap="flat">
            <a:solidFill>
              <a:srgbClr val="000000"/>
            </a:solidFill>
            <a:prstDash val="solid"/>
            <a:round/>
            <a:headEnd type="none" w="lg" len="lg"/>
            <a:tailEnd type="none" w="lg" len="lg"/>
          </a:ln>
        </p:spPr>
      </p:cxnSp>
      <p:cxnSp>
        <p:nvCxnSpPr>
          <p:cNvPr id="125" name="Shape 125"/>
          <p:cNvCxnSpPr/>
          <p:nvPr/>
        </p:nvCxnSpPr>
        <p:spPr>
          <a:xfrm>
            <a:off x="724925" y="786200"/>
            <a:ext cx="7847700" cy="30900"/>
          </a:xfrm>
          <a:prstGeom prst="straightConnector1">
            <a:avLst/>
          </a:prstGeom>
          <a:noFill/>
          <a:ln w="19050" cap="flat">
            <a:solidFill>
              <a:srgbClr val="000000"/>
            </a:solidFill>
            <a:prstDash val="solid"/>
            <a:round/>
            <a:headEnd type="none" w="lg" len="lg"/>
            <a:tailEnd type="none" w="lg" len="lg"/>
          </a:ln>
        </p:spPr>
      </p:cxnSp>
      <p:sp>
        <p:nvSpPr>
          <p:cNvPr id="126" name="Shape 126"/>
          <p:cNvSpPr txBox="1"/>
          <p:nvPr/>
        </p:nvSpPr>
        <p:spPr>
          <a:xfrm>
            <a:off x="730775" y="337533"/>
            <a:ext cx="7835999" cy="448799"/>
          </a:xfrm>
          <a:prstGeom prst="rect">
            <a:avLst/>
          </a:prstGeom>
          <a:noFill/>
          <a:ln>
            <a:noFill/>
          </a:ln>
        </p:spPr>
        <p:txBody>
          <a:bodyPr lIns="91425" tIns="91425" rIns="91425" bIns="91425" anchor="t" anchorCtr="0">
            <a:noAutofit/>
          </a:bodyPr>
          <a:lstStyle/>
          <a:p>
            <a:pPr lvl="0" algn="ctr" rtl="0">
              <a:spcBef>
                <a:spcPts val="0"/>
              </a:spcBef>
              <a:buNone/>
            </a:pPr>
            <a:r>
              <a:rPr lang="en-US"/>
              <a:t>Social Security Act of 1935</a:t>
            </a:r>
          </a:p>
        </p:txBody>
      </p:sp>
      <p:sp>
        <p:nvSpPr>
          <p:cNvPr id="127" name="Shape 127"/>
          <p:cNvSpPr txBox="1"/>
          <p:nvPr/>
        </p:nvSpPr>
        <p:spPr>
          <a:xfrm>
            <a:off x="719075" y="519600"/>
            <a:ext cx="2376300" cy="778800"/>
          </a:xfrm>
          <a:prstGeom prst="rect">
            <a:avLst/>
          </a:prstGeom>
          <a:noFill/>
          <a:ln>
            <a:noFill/>
          </a:ln>
        </p:spPr>
        <p:txBody>
          <a:bodyPr lIns="91425" tIns="91425" rIns="91425" bIns="91425" anchor="ctr" anchorCtr="0">
            <a:noAutofit/>
          </a:bodyPr>
          <a:lstStyle/>
          <a:p>
            <a:pPr lvl="0" algn="ctr" rtl="0">
              <a:spcBef>
                <a:spcPts val="0"/>
              </a:spcBef>
              <a:buNone/>
            </a:pPr>
            <a:r>
              <a:rPr lang="en-US" sz="1200">
                <a:solidFill>
                  <a:schemeClr val="dk1"/>
                </a:solidFill>
              </a:rPr>
              <a:t>Policy Component</a:t>
            </a:r>
          </a:p>
        </p:txBody>
      </p:sp>
      <p:sp>
        <p:nvSpPr>
          <p:cNvPr id="128" name="Shape 128"/>
          <p:cNvSpPr txBox="1"/>
          <p:nvPr/>
        </p:nvSpPr>
        <p:spPr>
          <a:xfrm>
            <a:off x="3312475" y="519600"/>
            <a:ext cx="2639400" cy="778800"/>
          </a:xfrm>
          <a:prstGeom prst="rect">
            <a:avLst/>
          </a:prstGeom>
          <a:noFill/>
          <a:ln>
            <a:noFill/>
          </a:ln>
        </p:spPr>
        <p:txBody>
          <a:bodyPr lIns="91425" tIns="91425" rIns="91425" bIns="91425" anchor="ctr" anchorCtr="0">
            <a:noAutofit/>
          </a:bodyPr>
          <a:lstStyle/>
          <a:p>
            <a:pPr lvl="0" algn="ctr" rtl="0">
              <a:spcBef>
                <a:spcPts val="0"/>
              </a:spcBef>
              <a:buNone/>
            </a:pPr>
            <a:r>
              <a:rPr lang="en-US" sz="1200">
                <a:solidFill>
                  <a:schemeClr val="dk1"/>
                </a:solidFill>
              </a:rPr>
              <a:t>Purpose/Issue Being Addressed</a:t>
            </a:r>
          </a:p>
        </p:txBody>
      </p:sp>
      <p:sp>
        <p:nvSpPr>
          <p:cNvPr id="129" name="Shape 129"/>
          <p:cNvSpPr txBox="1"/>
          <p:nvPr/>
        </p:nvSpPr>
        <p:spPr>
          <a:xfrm>
            <a:off x="6098550" y="519600"/>
            <a:ext cx="2492700" cy="778800"/>
          </a:xfrm>
          <a:prstGeom prst="rect">
            <a:avLst/>
          </a:prstGeom>
          <a:noFill/>
          <a:ln>
            <a:noFill/>
          </a:ln>
        </p:spPr>
        <p:txBody>
          <a:bodyPr lIns="91425" tIns="91425" rIns="91425" bIns="91425" anchor="ctr" anchorCtr="0">
            <a:noAutofit/>
          </a:bodyPr>
          <a:lstStyle/>
          <a:p>
            <a:pPr lvl="0" algn="ctr" rtl="0">
              <a:spcBef>
                <a:spcPts val="0"/>
              </a:spcBef>
              <a:buNone/>
            </a:pPr>
            <a:r>
              <a:rPr lang="en-US" sz="1200">
                <a:solidFill>
                  <a:schemeClr val="dk1"/>
                </a:solidFill>
              </a:rPr>
              <a:t>Scenario </a:t>
            </a:r>
          </a:p>
        </p:txBody>
      </p:sp>
      <p:sp>
        <p:nvSpPr>
          <p:cNvPr id="130" name="Shape 130"/>
          <p:cNvSpPr txBox="1"/>
          <p:nvPr/>
        </p:nvSpPr>
        <p:spPr>
          <a:xfrm>
            <a:off x="719100" y="1073975"/>
            <a:ext cx="2376300" cy="1213799"/>
          </a:xfrm>
          <a:prstGeom prst="rect">
            <a:avLst/>
          </a:prstGeom>
          <a:noFill/>
          <a:ln>
            <a:noFill/>
          </a:ln>
        </p:spPr>
        <p:txBody>
          <a:bodyPr lIns="91425" tIns="91425" rIns="91425" bIns="91425" anchor="ctr" anchorCtr="0">
            <a:noAutofit/>
          </a:bodyPr>
          <a:lstStyle/>
          <a:p>
            <a:pPr lvl="0" algn="ctr" rtl="0">
              <a:spcBef>
                <a:spcPts val="0"/>
              </a:spcBef>
              <a:buNone/>
            </a:pPr>
            <a:r>
              <a:rPr lang="en-US" sz="2400" i="1">
                <a:solidFill>
                  <a:schemeClr val="dk1"/>
                </a:solidFill>
                <a:latin typeface="Calibri"/>
                <a:ea typeface="Calibri"/>
                <a:cs typeface="Calibri"/>
                <a:sym typeface="Calibri"/>
              </a:rPr>
              <a:t>Disability</a:t>
            </a:r>
          </a:p>
        </p:txBody>
      </p:sp>
      <p:sp>
        <p:nvSpPr>
          <p:cNvPr id="131" name="Shape 131"/>
          <p:cNvSpPr txBox="1"/>
          <p:nvPr/>
        </p:nvSpPr>
        <p:spPr>
          <a:xfrm>
            <a:off x="3095300" y="1073975"/>
            <a:ext cx="3003299" cy="1213799"/>
          </a:xfrm>
          <a:prstGeom prst="rect">
            <a:avLst/>
          </a:prstGeom>
          <a:noFill/>
          <a:ln>
            <a:noFill/>
          </a:ln>
        </p:spPr>
        <p:txBody>
          <a:bodyPr lIns="91425" tIns="91425" rIns="91425" bIns="91425" anchor="ctr" anchorCtr="0">
            <a:noAutofit/>
          </a:bodyPr>
          <a:lstStyle/>
          <a:p>
            <a:pPr lvl="0" rtl="0">
              <a:spcBef>
                <a:spcPts val="640"/>
              </a:spcBef>
              <a:buNone/>
            </a:pPr>
            <a:r>
              <a:rPr lang="en-US" i="1">
                <a:solidFill>
                  <a:schemeClr val="dk1"/>
                </a:solidFill>
                <a:latin typeface="Calibri"/>
                <a:ea typeface="Calibri"/>
                <a:cs typeface="Calibri"/>
                <a:sym typeface="Calibri"/>
              </a:rPr>
              <a:t>Unable to work based on physical or mental condition</a:t>
            </a:r>
          </a:p>
          <a:p>
            <a:pPr lvl="0" rtl="0">
              <a:spcBef>
                <a:spcPts val="0"/>
              </a:spcBef>
              <a:buNone/>
            </a:pPr>
            <a:endParaRPr i="1">
              <a:solidFill>
                <a:schemeClr val="dk1"/>
              </a:solidFill>
              <a:latin typeface="Calibri"/>
              <a:ea typeface="Calibri"/>
              <a:cs typeface="Calibri"/>
              <a:sym typeface="Calibri"/>
            </a:endParaRPr>
          </a:p>
        </p:txBody>
      </p:sp>
      <p:sp>
        <p:nvSpPr>
          <p:cNvPr id="132" name="Shape 132"/>
          <p:cNvSpPr txBox="1"/>
          <p:nvPr/>
        </p:nvSpPr>
        <p:spPr>
          <a:xfrm>
            <a:off x="719075" y="2287825"/>
            <a:ext cx="2376300" cy="1213799"/>
          </a:xfrm>
          <a:prstGeom prst="rect">
            <a:avLst/>
          </a:prstGeom>
          <a:noFill/>
          <a:ln>
            <a:noFill/>
          </a:ln>
        </p:spPr>
        <p:txBody>
          <a:bodyPr lIns="91425" tIns="91425" rIns="91425" bIns="91425" anchor="ctr" anchorCtr="0">
            <a:noAutofit/>
          </a:bodyPr>
          <a:lstStyle/>
          <a:p>
            <a:pPr lvl="0" algn="ctr" rtl="0">
              <a:spcBef>
                <a:spcPts val="0"/>
              </a:spcBef>
              <a:buNone/>
            </a:pPr>
            <a:r>
              <a:rPr lang="en-US" sz="2400" i="1">
                <a:solidFill>
                  <a:schemeClr val="dk1"/>
                </a:solidFill>
                <a:latin typeface="Calibri"/>
                <a:ea typeface="Calibri"/>
                <a:cs typeface="Calibri"/>
                <a:sym typeface="Calibri"/>
              </a:rPr>
              <a:t>Old Age</a:t>
            </a:r>
          </a:p>
        </p:txBody>
      </p:sp>
      <p:sp>
        <p:nvSpPr>
          <p:cNvPr id="133" name="Shape 133"/>
          <p:cNvSpPr txBox="1"/>
          <p:nvPr/>
        </p:nvSpPr>
        <p:spPr>
          <a:xfrm>
            <a:off x="3142925" y="2287825"/>
            <a:ext cx="3000000" cy="1213799"/>
          </a:xfrm>
          <a:prstGeom prst="rect">
            <a:avLst/>
          </a:prstGeom>
          <a:noFill/>
          <a:ln>
            <a:noFill/>
          </a:ln>
        </p:spPr>
        <p:txBody>
          <a:bodyPr lIns="91425" tIns="91425" rIns="91425" bIns="91425" anchor="ctr" anchorCtr="0">
            <a:noAutofit/>
          </a:bodyPr>
          <a:lstStyle/>
          <a:p>
            <a:pPr lvl="0" rtl="0">
              <a:spcBef>
                <a:spcPts val="0"/>
              </a:spcBef>
              <a:buNone/>
            </a:pPr>
            <a:r>
              <a:rPr lang="en-US" i="1">
                <a:solidFill>
                  <a:schemeClr val="dk1"/>
                </a:solidFill>
                <a:latin typeface="Calibri"/>
                <a:ea typeface="Calibri"/>
                <a:cs typeface="Calibri"/>
                <a:sym typeface="Calibri"/>
              </a:rPr>
              <a:t>Unable to work based on age of worker</a:t>
            </a:r>
          </a:p>
        </p:txBody>
      </p:sp>
      <p:sp>
        <p:nvSpPr>
          <p:cNvPr id="134" name="Shape 134"/>
          <p:cNvSpPr txBox="1"/>
          <p:nvPr/>
        </p:nvSpPr>
        <p:spPr>
          <a:xfrm>
            <a:off x="719075" y="3501675"/>
            <a:ext cx="2376300" cy="1342499"/>
          </a:xfrm>
          <a:prstGeom prst="rect">
            <a:avLst/>
          </a:prstGeom>
          <a:noFill/>
          <a:ln>
            <a:noFill/>
          </a:ln>
        </p:spPr>
        <p:txBody>
          <a:bodyPr lIns="91425" tIns="91425" rIns="91425" bIns="91425" anchor="ctr" anchorCtr="0">
            <a:noAutofit/>
          </a:bodyPr>
          <a:lstStyle/>
          <a:p>
            <a:pPr lvl="0" algn="ctr" rtl="0">
              <a:spcBef>
                <a:spcPts val="0"/>
              </a:spcBef>
              <a:buNone/>
            </a:pPr>
            <a:r>
              <a:rPr lang="en-US" sz="2400" i="1">
                <a:solidFill>
                  <a:schemeClr val="dk1"/>
                </a:solidFill>
                <a:latin typeface="Calibri"/>
                <a:ea typeface="Calibri"/>
                <a:cs typeface="Calibri"/>
                <a:sym typeface="Calibri"/>
              </a:rPr>
              <a:t>Dependent Children/Survivor</a:t>
            </a:r>
          </a:p>
        </p:txBody>
      </p:sp>
      <p:sp>
        <p:nvSpPr>
          <p:cNvPr id="135" name="Shape 135"/>
          <p:cNvSpPr txBox="1"/>
          <p:nvPr/>
        </p:nvSpPr>
        <p:spPr>
          <a:xfrm>
            <a:off x="719075" y="4844075"/>
            <a:ext cx="2376300" cy="1400099"/>
          </a:xfrm>
          <a:prstGeom prst="rect">
            <a:avLst/>
          </a:prstGeom>
          <a:noFill/>
          <a:ln>
            <a:noFill/>
          </a:ln>
        </p:spPr>
        <p:txBody>
          <a:bodyPr lIns="91425" tIns="91425" rIns="91425" bIns="91425" anchor="ctr" anchorCtr="0">
            <a:noAutofit/>
          </a:bodyPr>
          <a:lstStyle/>
          <a:p>
            <a:pPr lvl="0" algn="ctr" rtl="0">
              <a:spcBef>
                <a:spcPts val="0"/>
              </a:spcBef>
              <a:buNone/>
            </a:pPr>
            <a:r>
              <a:rPr lang="en-US" sz="2400" i="1">
                <a:solidFill>
                  <a:schemeClr val="dk1"/>
                </a:solidFill>
                <a:latin typeface="Calibri"/>
                <a:ea typeface="Calibri"/>
                <a:cs typeface="Calibri"/>
                <a:sym typeface="Calibri"/>
              </a:rPr>
              <a:t>Unemployment</a:t>
            </a:r>
          </a:p>
        </p:txBody>
      </p:sp>
      <p:sp>
        <p:nvSpPr>
          <p:cNvPr id="136" name="Shape 136"/>
          <p:cNvSpPr txBox="1"/>
          <p:nvPr/>
        </p:nvSpPr>
        <p:spPr>
          <a:xfrm>
            <a:off x="3096950" y="3501675"/>
            <a:ext cx="3000000" cy="1400099"/>
          </a:xfrm>
          <a:prstGeom prst="rect">
            <a:avLst/>
          </a:prstGeom>
          <a:noFill/>
          <a:ln>
            <a:noFill/>
          </a:ln>
        </p:spPr>
        <p:txBody>
          <a:bodyPr lIns="91425" tIns="91425" rIns="91425" bIns="91425" anchor="ctr" anchorCtr="0">
            <a:noAutofit/>
          </a:bodyPr>
          <a:lstStyle/>
          <a:p>
            <a:pPr lvl="0" rtl="0">
              <a:spcBef>
                <a:spcPts val="640"/>
              </a:spcBef>
              <a:buNone/>
            </a:pPr>
            <a:r>
              <a:rPr lang="en-US" i="1">
                <a:solidFill>
                  <a:schemeClr val="dk1"/>
                </a:solidFill>
                <a:latin typeface="Calibri"/>
                <a:ea typeface="Calibri"/>
                <a:cs typeface="Calibri"/>
                <a:sym typeface="Calibri"/>
              </a:rPr>
              <a:t>Financial aid to families who have lost a wage earner</a:t>
            </a:r>
          </a:p>
        </p:txBody>
      </p:sp>
      <p:sp>
        <p:nvSpPr>
          <p:cNvPr id="137" name="Shape 137"/>
          <p:cNvSpPr txBox="1"/>
          <p:nvPr/>
        </p:nvSpPr>
        <p:spPr>
          <a:xfrm>
            <a:off x="3148775" y="4844075"/>
            <a:ext cx="3000000" cy="1342499"/>
          </a:xfrm>
          <a:prstGeom prst="rect">
            <a:avLst/>
          </a:prstGeom>
          <a:noFill/>
          <a:ln>
            <a:noFill/>
          </a:ln>
        </p:spPr>
        <p:txBody>
          <a:bodyPr lIns="91425" tIns="91425" rIns="91425" bIns="91425" anchor="ctr" anchorCtr="0">
            <a:noAutofit/>
          </a:bodyPr>
          <a:lstStyle/>
          <a:p>
            <a:pPr lvl="0" rtl="0">
              <a:spcBef>
                <a:spcPts val="640"/>
              </a:spcBef>
              <a:buNone/>
            </a:pPr>
            <a:r>
              <a:rPr lang="en-US" i="1">
                <a:solidFill>
                  <a:schemeClr val="dk1"/>
                </a:solidFill>
                <a:latin typeface="Calibri"/>
                <a:ea typeface="Calibri"/>
                <a:cs typeface="Calibri"/>
                <a:sym typeface="Calibri"/>
              </a:rPr>
              <a:t>Unable to gain employment </a:t>
            </a:r>
          </a:p>
        </p:txBody>
      </p:sp>
      <p:sp>
        <p:nvSpPr>
          <p:cNvPr id="138" name="Shape 138"/>
          <p:cNvSpPr/>
          <p:nvPr/>
        </p:nvSpPr>
        <p:spPr>
          <a:xfrm>
            <a:off x="2907375" y="697375"/>
            <a:ext cx="3386100" cy="5677800"/>
          </a:xfrm>
          <a:prstGeom prst="rect">
            <a:avLst/>
          </a:prstGeom>
          <a:noFill/>
          <a:ln w="76200" cap="flat">
            <a:solidFill>
              <a:srgbClr val="FF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9" name="Shape 139"/>
          <p:cNvSpPr txBox="1"/>
          <p:nvPr/>
        </p:nvSpPr>
        <p:spPr>
          <a:xfrm>
            <a:off x="1818600" y="6375175"/>
            <a:ext cx="5506800" cy="222300"/>
          </a:xfrm>
          <a:prstGeom prst="rect">
            <a:avLst/>
          </a:prstGeom>
          <a:noFill/>
          <a:ln>
            <a:noFill/>
          </a:ln>
        </p:spPr>
        <p:txBody>
          <a:bodyPr lIns="91425" tIns="91425" rIns="91425" bIns="91425" anchor="t" anchorCtr="0">
            <a:noAutofit/>
          </a:bodyPr>
          <a:lstStyle/>
          <a:p>
            <a:pPr algn="ctr">
              <a:spcBef>
                <a:spcPts val="0"/>
              </a:spcBef>
              <a:buNone/>
            </a:pPr>
            <a:r>
              <a:rPr lang="en-US" sz="1800" b="1" u="sng">
                <a:solidFill>
                  <a:srgbClr val="FF0000"/>
                </a:solidFill>
              </a:rPr>
              <a:t>Your chart should have this information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0" y="76200"/>
            <a:ext cx="7086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dirty="0">
                <a:solidFill>
                  <a:schemeClr val="dk1"/>
                </a:solidFill>
                <a:latin typeface="Calibri"/>
                <a:ea typeface="Calibri"/>
                <a:cs typeface="Calibri"/>
                <a:sym typeface="Calibri"/>
              </a:rPr>
              <a:t>Why is </a:t>
            </a:r>
            <a:r>
              <a:rPr lang="en-US" sz="4400" b="1" dirty="0">
                <a:solidFill>
                  <a:schemeClr val="dk1"/>
                </a:solidFill>
                <a:latin typeface="Calibri"/>
                <a:ea typeface="Calibri"/>
                <a:cs typeface="Calibri"/>
                <a:sym typeface="Calibri"/>
              </a:rPr>
              <a:t>this</a:t>
            </a:r>
            <a:r>
              <a:rPr lang="en-US" sz="4400" b="1" i="0" u="none" strike="noStrike" cap="none" baseline="0" dirty="0">
                <a:solidFill>
                  <a:schemeClr val="dk1"/>
                </a:solidFill>
                <a:latin typeface="Calibri"/>
                <a:ea typeface="Calibri"/>
                <a:cs typeface="Calibri"/>
                <a:sym typeface="Calibri"/>
              </a:rPr>
              <a:t> relevant to </a:t>
            </a:r>
            <a:r>
              <a:rPr lang="en-US" sz="4400" b="1" dirty="0">
                <a:solidFill>
                  <a:schemeClr val="dk1"/>
                </a:solidFill>
                <a:latin typeface="Calibri"/>
                <a:ea typeface="Calibri"/>
                <a:cs typeface="Calibri"/>
                <a:sym typeface="Calibri"/>
              </a:rPr>
              <a:t>ME</a:t>
            </a:r>
            <a:r>
              <a:rPr lang="en-US" sz="4400" b="1" i="0" u="none" strike="noStrike" cap="none" baseline="0" dirty="0">
                <a:solidFill>
                  <a:schemeClr val="dk1"/>
                </a:solidFill>
                <a:latin typeface="Calibri"/>
                <a:ea typeface="Calibri"/>
                <a:cs typeface="Calibri"/>
                <a:sym typeface="Calibri"/>
              </a:rPr>
              <a:t>? </a:t>
            </a:r>
          </a:p>
        </p:txBody>
      </p:sp>
      <p:sp>
        <p:nvSpPr>
          <p:cNvPr id="145" name="Shape 145"/>
          <p:cNvSpPr txBox="1">
            <a:spLocks noGrp="1"/>
          </p:cNvSpPr>
          <p:nvPr>
            <p:ph type="body" idx="1"/>
          </p:nvPr>
        </p:nvSpPr>
        <p:spPr>
          <a:xfrm>
            <a:off x="0" y="1135725"/>
            <a:ext cx="9144000" cy="5722200"/>
          </a:xfrm>
          <a:prstGeom prst="rect">
            <a:avLst/>
          </a:prstGeom>
          <a:noFill/>
          <a:ln>
            <a:noFill/>
          </a:ln>
        </p:spPr>
        <p:txBody>
          <a:bodyPr lIns="91425" tIns="45700" rIns="91425" bIns="45700" anchor="t" anchorCtr="0">
            <a:noAutofit/>
          </a:bodyPr>
          <a:lstStyle/>
          <a:p>
            <a:pPr marL="457200" marR="0" lvl="0" indent="-415925" algn="l" rtl="0">
              <a:spcBef>
                <a:spcPts val="0"/>
              </a:spcBef>
              <a:buClr>
                <a:schemeClr val="dk1"/>
              </a:buClr>
              <a:buSzPct val="98333"/>
              <a:buFont typeface="Calibri"/>
              <a:buAutoNum type="arabicPeriod"/>
            </a:pPr>
            <a:r>
              <a:rPr lang="en-US" sz="2950" dirty="0">
                <a:solidFill>
                  <a:schemeClr val="dk1"/>
                </a:solidFill>
                <a:latin typeface="Calibri"/>
                <a:ea typeface="Calibri"/>
                <a:cs typeface="Calibri"/>
                <a:sym typeface="Calibri"/>
              </a:rPr>
              <a:t>Raise your hand if you have a grandparent over 65 years old.</a:t>
            </a:r>
          </a:p>
          <a:p>
            <a:pPr marL="457200" marR="0" lvl="0" indent="-415925" algn="l" rtl="0">
              <a:spcBef>
                <a:spcPts val="0"/>
              </a:spcBef>
              <a:buClr>
                <a:schemeClr val="dk1"/>
              </a:buClr>
              <a:buSzPct val="98333"/>
              <a:buFont typeface="Calibri"/>
              <a:buAutoNum type="arabicPeriod"/>
            </a:pPr>
            <a:r>
              <a:rPr lang="en-US" sz="2950" dirty="0">
                <a:solidFill>
                  <a:schemeClr val="dk1"/>
                </a:solidFill>
                <a:latin typeface="Calibri"/>
                <a:ea typeface="Calibri"/>
                <a:cs typeface="Calibri"/>
                <a:sym typeface="Calibri"/>
              </a:rPr>
              <a:t>Tell your partner if you know somebody who is out of work/unemployed, or has been in the last year.</a:t>
            </a:r>
          </a:p>
          <a:p>
            <a:pPr marL="457200" marR="0" lvl="0" indent="-415925" algn="l" rtl="0">
              <a:spcBef>
                <a:spcPts val="0"/>
              </a:spcBef>
              <a:buClr>
                <a:schemeClr val="dk1"/>
              </a:buClr>
              <a:buSzPct val="98333"/>
              <a:buFont typeface="Calibri"/>
              <a:buAutoNum type="arabicPeriod"/>
            </a:pPr>
            <a:r>
              <a:rPr lang="en-US" sz="2950" dirty="0" smtClean="0">
                <a:solidFill>
                  <a:schemeClr val="dk1"/>
                </a:solidFill>
                <a:latin typeface="Calibri"/>
                <a:ea typeface="Calibri"/>
                <a:cs typeface="Calibri"/>
                <a:sym typeface="Calibri"/>
              </a:rPr>
              <a:t>Hold up a fist (0), 1 finger (1 below), or 2 fingers (both below):</a:t>
            </a:r>
          </a:p>
          <a:p>
            <a:pPr marL="857250" lvl="1" indent="-415925">
              <a:spcBef>
                <a:spcPts val="0"/>
              </a:spcBef>
              <a:buSzPct val="98333"/>
            </a:pPr>
            <a:r>
              <a:rPr lang="en-US" sz="2350" dirty="0" smtClean="0">
                <a:solidFill>
                  <a:schemeClr val="dk1"/>
                </a:solidFill>
                <a:latin typeface="Calibri"/>
                <a:ea typeface="Calibri"/>
                <a:cs typeface="Calibri"/>
                <a:sym typeface="Calibri"/>
              </a:rPr>
              <a:t> </a:t>
            </a:r>
            <a:r>
              <a:rPr lang="en-US" sz="2350" dirty="0">
                <a:solidFill>
                  <a:schemeClr val="dk1"/>
                </a:solidFill>
                <a:latin typeface="Calibri"/>
                <a:ea typeface="Calibri"/>
                <a:cs typeface="Calibri"/>
                <a:sym typeface="Calibri"/>
              </a:rPr>
              <a:t>if you know someone who has been injured and unable to work </a:t>
            </a:r>
            <a:r>
              <a:rPr lang="en-US" sz="4000" b="1" dirty="0">
                <a:solidFill>
                  <a:schemeClr val="dk1"/>
                </a:solidFill>
                <a:latin typeface="Calibri"/>
                <a:ea typeface="Calibri"/>
                <a:cs typeface="Calibri"/>
                <a:sym typeface="Calibri"/>
              </a:rPr>
              <a:t>or </a:t>
            </a:r>
            <a:endParaRPr lang="en-US" sz="4000" b="1" dirty="0" smtClean="0">
              <a:solidFill>
                <a:schemeClr val="dk1"/>
              </a:solidFill>
              <a:latin typeface="Calibri"/>
              <a:ea typeface="Calibri"/>
              <a:cs typeface="Calibri"/>
              <a:sym typeface="Calibri"/>
            </a:endParaRPr>
          </a:p>
          <a:p>
            <a:pPr marL="857250" lvl="1" indent="-415925">
              <a:spcBef>
                <a:spcPts val="0"/>
              </a:spcBef>
              <a:buSzPct val="98333"/>
            </a:pPr>
            <a:r>
              <a:rPr lang="en-US" sz="2350" dirty="0" smtClean="0">
                <a:solidFill>
                  <a:schemeClr val="dk1"/>
                </a:solidFill>
                <a:latin typeface="Calibri"/>
                <a:ea typeface="Calibri"/>
                <a:cs typeface="Calibri"/>
                <a:sym typeface="Calibri"/>
              </a:rPr>
              <a:t>know </a:t>
            </a:r>
            <a:r>
              <a:rPr lang="en-US" sz="2350" dirty="0">
                <a:solidFill>
                  <a:schemeClr val="dk1"/>
                </a:solidFill>
                <a:latin typeface="Calibri"/>
                <a:ea typeface="Calibri"/>
                <a:cs typeface="Calibri"/>
                <a:sym typeface="Calibri"/>
              </a:rPr>
              <a:t>someone who has lost a loved one who was a primary wage earner.</a:t>
            </a:r>
          </a:p>
          <a:p>
            <a:pPr marL="0" marR="0" indent="0" algn="l" rtl="0">
              <a:spcBef>
                <a:spcPts val="0"/>
              </a:spcBef>
              <a:buNone/>
            </a:pPr>
            <a:endParaRPr sz="2000" dirty="0">
              <a:solidFill>
                <a:schemeClr val="dk1"/>
              </a:solidFill>
              <a:latin typeface="Calibri"/>
              <a:ea typeface="Calibri"/>
              <a:cs typeface="Calibri"/>
              <a:sym typeface="Calibri"/>
            </a:endParaRPr>
          </a:p>
          <a:p>
            <a:pPr marL="0" marR="0" lvl="0" indent="0" algn="l" rtl="0">
              <a:spcBef>
                <a:spcPts val="0"/>
              </a:spcBef>
              <a:buNone/>
            </a:pPr>
            <a:r>
              <a:rPr lang="en-US" sz="2950" b="1" dirty="0">
                <a:solidFill>
                  <a:schemeClr val="dk1"/>
                </a:solidFill>
                <a:latin typeface="Calibri"/>
                <a:ea typeface="Calibri"/>
                <a:cs typeface="Calibri"/>
                <a:sym typeface="Calibri"/>
              </a:rPr>
              <a:t>S.A.D. </a:t>
            </a:r>
            <a:r>
              <a:rPr lang="en-US" sz="2950" dirty="0">
                <a:solidFill>
                  <a:schemeClr val="dk1"/>
                </a:solidFill>
                <a:latin typeface="Calibri"/>
                <a:ea typeface="Calibri"/>
                <a:cs typeface="Calibri"/>
                <a:sym typeface="Calibri"/>
              </a:rPr>
              <a:t>- The Social Security Act is relevant to me because ...</a:t>
            </a:r>
          </a:p>
        </p:txBody>
      </p:sp>
      <p:sp>
        <p:nvSpPr>
          <p:cNvPr id="4" name="TextBox 3"/>
          <p:cNvSpPr txBox="1"/>
          <p:nvPr/>
        </p:nvSpPr>
        <p:spPr>
          <a:xfrm>
            <a:off x="6705600" y="0"/>
            <a:ext cx="2438400" cy="1323439"/>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1"/>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1"/>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1000"/>
                                        <p:tgtEl>
                                          <p:spTgt spid="145">
                                            <p:txEl>
                                              <p:pRg st="2" end="2"/>
                                            </p:txEl>
                                          </p:spTgt>
                                        </p:tgtEl>
                                      </p:cBhvr>
                                    </p:animEffect>
                                    <p:anim calcmode="lin" valueType="num">
                                      <p:cBhvr>
                                        <p:cTn id="18" dur="1000" fill="hold"/>
                                        <p:tgtEl>
                                          <p:spTgt spid="14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4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1000"/>
                                        <p:tgtEl>
                                          <p:spTgt spid="145">
                                            <p:txEl>
                                              <p:pRg st="3" end="3"/>
                                            </p:txEl>
                                          </p:spTgt>
                                        </p:tgtEl>
                                      </p:cBhvr>
                                    </p:animEffect>
                                    <p:anim calcmode="lin" valueType="num">
                                      <p:cBhvr>
                                        <p:cTn id="23" dur="1000" fill="hold"/>
                                        <p:tgtEl>
                                          <p:spTgt spid="14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4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Effect transition="in" filter="fade">
                                      <p:cBhvr>
                                        <p:cTn id="27" dur="1000"/>
                                        <p:tgtEl>
                                          <p:spTgt spid="145">
                                            <p:txEl>
                                              <p:pRg st="4" end="4"/>
                                            </p:txEl>
                                          </p:spTgt>
                                        </p:tgtEl>
                                      </p:cBhvr>
                                    </p:animEffect>
                                    <p:anim calcmode="lin" valueType="num">
                                      <p:cBhvr>
                                        <p:cTn id="28" dur="1000" fill="hold"/>
                                        <p:tgtEl>
                                          <p:spTgt spid="14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4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45">
                                            <p:txEl>
                                              <p:pRg st="6" end="6"/>
                                            </p:txEl>
                                          </p:spTgt>
                                        </p:tgtEl>
                                        <p:attrNameLst>
                                          <p:attrName>style.visibility</p:attrName>
                                        </p:attrNameLst>
                                      </p:cBhvr>
                                      <p:to>
                                        <p:strVal val="visible"/>
                                      </p:to>
                                    </p:set>
                                    <p:anim calcmode="lin" valueType="num">
                                      <p:cBhvr additive="base">
                                        <p:cTn id="34" dur="500" fill="hold"/>
                                        <p:tgtEl>
                                          <p:spTgt spid="145">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4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6"/>
            <a:ext cx="8229600" cy="13977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Skill </a:t>
            </a:r>
            <a:br>
              <a:rPr lang="en-US" sz="3950" b="1" i="0" u="none" strike="noStrike" cap="none" baseline="0">
                <a:solidFill>
                  <a:schemeClr val="dk1"/>
                </a:solidFill>
                <a:latin typeface="Calibri"/>
                <a:ea typeface="Calibri"/>
                <a:cs typeface="Calibri"/>
                <a:sym typeface="Calibri"/>
              </a:rPr>
            </a:br>
            <a:r>
              <a:rPr lang="en-US" sz="3950" b="1" i="0" u="none" strike="noStrike" cap="none" baseline="0">
                <a:solidFill>
                  <a:schemeClr val="dk1"/>
                </a:solidFill>
                <a:latin typeface="Calibri"/>
                <a:ea typeface="Calibri"/>
                <a:cs typeface="Calibri"/>
                <a:sym typeface="Calibri"/>
              </a:rPr>
              <a:t>Modeling</a:t>
            </a:r>
          </a:p>
        </p:txBody>
      </p:sp>
      <p:sp>
        <p:nvSpPr>
          <p:cNvPr id="152" name="Shape 152"/>
          <p:cNvSpPr txBox="1">
            <a:spLocks noGrp="1"/>
          </p:cNvSpPr>
          <p:nvPr>
            <p:ph type="body" idx="1"/>
          </p:nvPr>
        </p:nvSpPr>
        <p:spPr>
          <a:xfrm>
            <a:off x="0" y="1397700"/>
            <a:ext cx="9144000" cy="5460299"/>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2400" dirty="0">
                <a:solidFill>
                  <a:schemeClr val="dk1"/>
                </a:solidFill>
                <a:latin typeface="Calibri"/>
                <a:ea typeface="Calibri"/>
                <a:cs typeface="Calibri"/>
                <a:sym typeface="Calibri"/>
              </a:rPr>
              <a:t>“I am a boy of 12 years … My father hasn’t worked for 5 months.  He went plenty times to relief, he filled out application.  They won’t give us anything.  I don’t know why … My father he staying home.  All the time he’s crying because he can’t find work.  I told him why are you crying daddy, and daddy said why shouldn’t I cry when there is nothing in the house.  I feel sorry for him.  That night I couldn’t sleep.”</a:t>
            </a:r>
          </a:p>
          <a:p>
            <a:pPr marL="0" marR="0" lvl="0" indent="0" algn="l" rtl="0">
              <a:spcBef>
                <a:spcPts val="640"/>
              </a:spcBef>
              <a:buClr>
                <a:schemeClr val="dk1"/>
              </a:buClr>
              <a:buSzPct val="100000"/>
              <a:buFont typeface="Calibri"/>
              <a:buNone/>
            </a:pPr>
            <a:r>
              <a:rPr lang="en-US" sz="3200" b="1" dirty="0">
                <a:solidFill>
                  <a:schemeClr val="dk1"/>
                </a:solidFill>
                <a:latin typeface="Calibri"/>
                <a:ea typeface="Calibri"/>
                <a:cs typeface="Calibri"/>
                <a:sym typeface="Calibri"/>
              </a:rPr>
              <a:t>STEPS</a:t>
            </a:r>
            <a:r>
              <a:rPr lang="en-US" sz="3200" dirty="0">
                <a:solidFill>
                  <a:schemeClr val="dk1"/>
                </a:solidFill>
                <a:latin typeface="Calibri"/>
                <a:ea typeface="Calibri"/>
                <a:cs typeface="Calibri"/>
                <a:sym typeface="Calibri"/>
              </a:rPr>
              <a:t>:</a:t>
            </a:r>
          </a:p>
          <a:p>
            <a:pPr marL="457200" marR="0" lvl="0" indent="-431800" algn="l" rtl="0">
              <a:spcBef>
                <a:spcPts val="640"/>
              </a:spcBef>
              <a:buClr>
                <a:schemeClr val="dk1"/>
              </a:buClr>
              <a:buSzPct val="100000"/>
              <a:buFont typeface="Calibri"/>
              <a:buAutoNum type="arabicParenR"/>
            </a:pPr>
            <a:r>
              <a:rPr lang="en-US" sz="3200" dirty="0">
                <a:solidFill>
                  <a:schemeClr val="dk1"/>
                </a:solidFill>
                <a:latin typeface="Calibri"/>
                <a:ea typeface="Calibri"/>
                <a:cs typeface="Calibri"/>
                <a:sym typeface="Calibri"/>
              </a:rPr>
              <a:t>Read the quote.</a:t>
            </a:r>
          </a:p>
          <a:p>
            <a:pPr marL="457200" marR="0" lvl="0" indent="-431800" algn="l" rtl="0">
              <a:spcBef>
                <a:spcPts val="640"/>
              </a:spcBef>
              <a:buClr>
                <a:schemeClr val="dk1"/>
              </a:buClr>
              <a:buSzPct val="100000"/>
              <a:buFont typeface="Calibri"/>
              <a:buAutoNum type="arabicParenR"/>
            </a:pPr>
            <a:r>
              <a:rPr lang="en-US" sz="3200" dirty="0">
                <a:solidFill>
                  <a:schemeClr val="dk1"/>
                </a:solidFill>
                <a:latin typeface="Calibri"/>
                <a:ea typeface="Calibri"/>
                <a:cs typeface="Calibri"/>
                <a:sym typeface="Calibri"/>
              </a:rPr>
              <a:t>Identify the characteristics of the person.</a:t>
            </a:r>
          </a:p>
          <a:p>
            <a:pPr marL="457200" marR="0" lvl="0" indent="-431800" algn="l" rtl="0">
              <a:spcBef>
                <a:spcPts val="640"/>
              </a:spcBef>
              <a:buClr>
                <a:schemeClr val="dk1"/>
              </a:buClr>
              <a:buSzPct val="100000"/>
              <a:buFont typeface="Calibri"/>
              <a:buAutoNum type="arabicParenR"/>
            </a:pPr>
            <a:r>
              <a:rPr lang="en-US" sz="3200" dirty="0">
                <a:solidFill>
                  <a:schemeClr val="dk1"/>
                </a:solidFill>
                <a:latin typeface="Calibri"/>
                <a:ea typeface="Calibri"/>
                <a:cs typeface="Calibri"/>
                <a:sym typeface="Calibri"/>
              </a:rPr>
              <a:t>Determine which component of Social Security they qualify for. (Refer to your chart).</a:t>
            </a:r>
          </a:p>
          <a:p>
            <a:pPr marL="457200" marR="0" lvl="0" indent="-431800" algn="l" rtl="0">
              <a:spcBef>
                <a:spcPts val="640"/>
              </a:spcBef>
              <a:buClr>
                <a:schemeClr val="dk1"/>
              </a:buClr>
              <a:buSzPct val="100000"/>
              <a:buFont typeface="Calibri"/>
              <a:buAutoNum type="arabicParenR"/>
            </a:pPr>
            <a:r>
              <a:rPr lang="en-US" sz="3200" dirty="0">
                <a:solidFill>
                  <a:schemeClr val="dk1"/>
                </a:solidFill>
                <a:latin typeface="Calibri"/>
                <a:ea typeface="Calibri"/>
                <a:cs typeface="Calibri"/>
                <a:sym typeface="Calibri"/>
              </a:rPr>
              <a:t>Write a statement explaining your decision.</a:t>
            </a:r>
          </a:p>
        </p:txBody>
      </p:sp>
      <p:sp>
        <p:nvSpPr>
          <p:cNvPr id="4" name="TextBox 3"/>
          <p:cNvSpPr txBox="1"/>
          <p:nvPr/>
        </p:nvSpPr>
        <p:spPr>
          <a:xfrm>
            <a:off x="6705600" y="0"/>
            <a:ext cx="2438400" cy="1323439"/>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endParaRPr lang="en-US" sz="1600" i="1" dirty="0">
              <a:solidFill>
                <a:srgbClr val="FF0000"/>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6"/>
            <a:ext cx="8229600" cy="13977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Skill </a:t>
            </a:r>
            <a:br>
              <a:rPr lang="en-US" sz="3950" b="1" i="0" u="none" strike="noStrike" cap="none" baseline="0">
                <a:solidFill>
                  <a:schemeClr val="dk1"/>
                </a:solidFill>
                <a:latin typeface="Calibri"/>
                <a:ea typeface="Calibri"/>
                <a:cs typeface="Calibri"/>
                <a:sym typeface="Calibri"/>
              </a:rPr>
            </a:br>
            <a:r>
              <a:rPr lang="en-US" sz="3950" b="1" i="0" u="none" strike="noStrike" cap="none" baseline="0">
                <a:solidFill>
                  <a:schemeClr val="dk1"/>
                </a:solidFill>
                <a:latin typeface="Calibri"/>
                <a:ea typeface="Calibri"/>
                <a:cs typeface="Calibri"/>
                <a:sym typeface="Calibri"/>
              </a:rPr>
              <a:t>Modeling</a:t>
            </a:r>
          </a:p>
        </p:txBody>
      </p:sp>
      <p:sp>
        <p:nvSpPr>
          <p:cNvPr id="159" name="Shape 159"/>
          <p:cNvSpPr txBox="1">
            <a:spLocks noGrp="1"/>
          </p:cNvSpPr>
          <p:nvPr>
            <p:ph type="body" idx="1"/>
          </p:nvPr>
        </p:nvSpPr>
        <p:spPr>
          <a:xfrm>
            <a:off x="0" y="1397700"/>
            <a:ext cx="9144000" cy="5460299"/>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2400">
                <a:solidFill>
                  <a:schemeClr val="dk1"/>
                </a:solidFill>
                <a:latin typeface="Calibri"/>
                <a:ea typeface="Calibri"/>
                <a:cs typeface="Calibri"/>
                <a:sym typeface="Calibri"/>
              </a:rPr>
              <a:t>“I am a boy of 12 years … My father </a:t>
            </a:r>
            <a:r>
              <a:rPr lang="en-US" sz="2400">
                <a:latin typeface="Calibri"/>
                <a:ea typeface="Calibri"/>
                <a:cs typeface="Calibri"/>
                <a:sym typeface="Calibri"/>
              </a:rPr>
              <a:t>hasn’t worked for 5 months</a:t>
            </a:r>
            <a:r>
              <a:rPr lang="en-US" sz="2400">
                <a:solidFill>
                  <a:schemeClr val="dk1"/>
                </a:solidFill>
                <a:latin typeface="Calibri"/>
                <a:ea typeface="Calibri"/>
                <a:cs typeface="Calibri"/>
                <a:sym typeface="Calibri"/>
              </a:rPr>
              <a:t>.  He went plenty times to relief, </a:t>
            </a:r>
            <a:r>
              <a:rPr lang="en-US" sz="2400">
                <a:latin typeface="Calibri"/>
                <a:ea typeface="Calibri"/>
                <a:cs typeface="Calibri"/>
                <a:sym typeface="Calibri"/>
              </a:rPr>
              <a:t>he filled out application</a:t>
            </a:r>
            <a:r>
              <a:rPr lang="en-US" sz="2400">
                <a:solidFill>
                  <a:schemeClr val="dk1"/>
                </a:solidFill>
                <a:latin typeface="Calibri"/>
                <a:ea typeface="Calibri"/>
                <a:cs typeface="Calibri"/>
                <a:sym typeface="Calibri"/>
              </a:rPr>
              <a:t>.  They won’t give us anything.  I don’t know why … My father he staying home.  All the time he’s crying because </a:t>
            </a:r>
            <a:r>
              <a:rPr lang="en-US" sz="2400">
                <a:latin typeface="Calibri"/>
                <a:ea typeface="Calibri"/>
                <a:cs typeface="Calibri"/>
                <a:sym typeface="Calibri"/>
              </a:rPr>
              <a:t>he can’t find work</a:t>
            </a:r>
            <a:r>
              <a:rPr lang="en-US" sz="2400">
                <a:solidFill>
                  <a:schemeClr val="dk1"/>
                </a:solidFill>
                <a:latin typeface="Calibri"/>
                <a:ea typeface="Calibri"/>
                <a:cs typeface="Calibri"/>
                <a:sym typeface="Calibri"/>
              </a:rPr>
              <a:t>.  I told him why are you crying daddy, and daddy said why shouldn’t I cry when there is nothing in the house.  I feel sorry for him.  That night I couldn’t sleep.”</a:t>
            </a:r>
          </a:p>
          <a:p>
            <a:pPr marL="0" marR="0" lvl="0" indent="0" algn="l" rtl="0">
              <a:spcBef>
                <a:spcPts val="640"/>
              </a:spcBef>
              <a:buClr>
                <a:schemeClr val="dk1"/>
              </a:buClr>
              <a:buSzPct val="100000"/>
              <a:buFont typeface="Calibri"/>
              <a:buNone/>
            </a:pPr>
            <a:r>
              <a:rPr lang="en-US" sz="3200" b="1">
                <a:solidFill>
                  <a:schemeClr val="dk1"/>
                </a:solidFill>
                <a:latin typeface="Calibri"/>
                <a:ea typeface="Calibri"/>
                <a:cs typeface="Calibri"/>
                <a:sym typeface="Calibri"/>
              </a:rPr>
              <a:t>STEPS</a:t>
            </a:r>
            <a:r>
              <a:rPr lang="en-US" sz="3200">
                <a:solidFill>
                  <a:schemeClr val="dk1"/>
                </a:solidFill>
                <a:latin typeface="Calibri"/>
                <a:ea typeface="Calibri"/>
                <a:cs typeface="Calibri"/>
                <a:sym typeface="Calibri"/>
              </a:rPr>
              <a:t>:</a:t>
            </a:r>
          </a:p>
          <a:p>
            <a:pPr marL="457200" marR="0" lvl="0" indent="-431800" algn="l" rtl="0">
              <a:spcBef>
                <a:spcPts val="640"/>
              </a:spcBef>
              <a:buClr>
                <a:schemeClr val="dk1"/>
              </a:buClr>
              <a:buSzPct val="100000"/>
              <a:buFont typeface="Calibri"/>
              <a:buAutoNum type="arabicParenR"/>
            </a:pPr>
            <a:r>
              <a:rPr lang="en-US" sz="3200">
                <a:solidFill>
                  <a:schemeClr val="dk1"/>
                </a:solidFill>
                <a:latin typeface="Calibri"/>
                <a:ea typeface="Calibri"/>
                <a:cs typeface="Calibri"/>
                <a:sym typeface="Calibri"/>
              </a:rPr>
              <a:t>Read the quote.</a:t>
            </a:r>
          </a:p>
          <a:p>
            <a:pPr marL="457200" marR="0" lvl="0" indent="-431800" algn="l" rtl="0">
              <a:spcBef>
                <a:spcPts val="640"/>
              </a:spcBef>
              <a:buClr>
                <a:schemeClr val="dk1"/>
              </a:buClr>
              <a:buSzPct val="100000"/>
              <a:buFont typeface="Calibri"/>
              <a:buAutoNum type="arabicParenR"/>
            </a:pPr>
            <a:r>
              <a:rPr lang="en-US" sz="3200">
                <a:solidFill>
                  <a:schemeClr val="dk1"/>
                </a:solidFill>
                <a:latin typeface="Calibri"/>
                <a:ea typeface="Calibri"/>
                <a:cs typeface="Calibri"/>
                <a:sym typeface="Calibri"/>
              </a:rPr>
              <a:t>Identify the characteristics of the person.</a:t>
            </a:r>
          </a:p>
          <a:p>
            <a:pPr marL="457200" marR="0" lvl="0" indent="-431800" algn="l" rtl="0">
              <a:spcBef>
                <a:spcPts val="640"/>
              </a:spcBef>
              <a:buClr>
                <a:schemeClr val="dk1"/>
              </a:buClr>
              <a:buSzPct val="100000"/>
              <a:buFont typeface="Calibri"/>
              <a:buAutoNum type="arabicParenR"/>
            </a:pPr>
            <a:r>
              <a:rPr lang="en-US" sz="3200">
                <a:solidFill>
                  <a:schemeClr val="dk1"/>
                </a:solidFill>
                <a:latin typeface="Calibri"/>
                <a:ea typeface="Calibri"/>
                <a:cs typeface="Calibri"/>
                <a:sym typeface="Calibri"/>
              </a:rPr>
              <a:t>Determine which component of Social Security they qualify for. (Refer to your chart).</a:t>
            </a:r>
          </a:p>
          <a:p>
            <a:pPr marL="457200" marR="0" lvl="0" indent="-431800" algn="l" rtl="0">
              <a:spcBef>
                <a:spcPts val="640"/>
              </a:spcBef>
              <a:buClr>
                <a:schemeClr val="dk1"/>
              </a:buClr>
              <a:buSzPct val="100000"/>
              <a:buFont typeface="Calibri"/>
              <a:buAutoNum type="arabicParenR"/>
            </a:pPr>
            <a:r>
              <a:rPr lang="en-US" sz="3200">
                <a:solidFill>
                  <a:schemeClr val="dk1"/>
                </a:solidFill>
                <a:latin typeface="Calibri"/>
                <a:ea typeface="Calibri"/>
                <a:cs typeface="Calibri"/>
                <a:sym typeface="Calibri"/>
              </a:rPr>
              <a:t>Write a statement explaining your decision.</a:t>
            </a:r>
          </a:p>
        </p:txBody>
      </p:sp>
      <p:sp>
        <p:nvSpPr>
          <p:cNvPr id="160" name="Shape 160"/>
          <p:cNvSpPr/>
          <p:nvPr/>
        </p:nvSpPr>
        <p:spPr>
          <a:xfrm>
            <a:off x="4528325" y="1528850"/>
            <a:ext cx="3450900" cy="233099"/>
          </a:xfrm>
          <a:prstGeom prst="rect">
            <a:avLst/>
          </a:prstGeom>
          <a:solidFill>
            <a:srgbClr val="FFFF00">
              <a:alpha val="4423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61" name="Shape 161"/>
          <p:cNvSpPr/>
          <p:nvPr/>
        </p:nvSpPr>
        <p:spPr>
          <a:xfrm>
            <a:off x="3450850" y="1849175"/>
            <a:ext cx="2970300" cy="305699"/>
          </a:xfrm>
          <a:prstGeom prst="rect">
            <a:avLst/>
          </a:prstGeom>
          <a:solidFill>
            <a:srgbClr val="FFFF00">
              <a:alpha val="5346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62" name="Shape 162"/>
          <p:cNvSpPr/>
          <p:nvPr/>
        </p:nvSpPr>
        <p:spPr>
          <a:xfrm>
            <a:off x="2518975" y="2606325"/>
            <a:ext cx="2286000" cy="305699"/>
          </a:xfrm>
          <a:prstGeom prst="rect">
            <a:avLst/>
          </a:prstGeom>
          <a:solidFill>
            <a:srgbClr val="FFFF00">
              <a:alpha val="4885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 name="TextBox 6"/>
          <p:cNvSpPr txBox="1"/>
          <p:nvPr/>
        </p:nvSpPr>
        <p:spPr>
          <a:xfrm>
            <a:off x="6705600" y="0"/>
            <a:ext cx="2438400" cy="1323439"/>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for </a:t>
            </a:r>
            <a:r>
              <a:rPr lang="en-US" sz="1600" i="1" dirty="0" smtClean="0">
                <a:solidFill>
                  <a:srgbClr val="FF0000"/>
                </a:solidFill>
              </a:rPr>
              <a:t>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1000"/>
                                        <p:tgtEl>
                                          <p:spTgt spid="1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1"/>
                                        </p:tgtEl>
                                        <p:attrNameLst>
                                          <p:attrName>style.visibility</p:attrName>
                                        </p:attrNameLst>
                                      </p:cBhvr>
                                      <p:to>
                                        <p:strVal val="visible"/>
                                      </p:to>
                                    </p:set>
                                    <p:animEffect transition="in" filter="fade">
                                      <p:cBhvr>
                                        <p:cTn id="12" dur="1000"/>
                                        <p:tgtEl>
                                          <p:spTgt spid="16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gtEl>
                                        <p:attrNameLst>
                                          <p:attrName>style.visibility</p:attrName>
                                        </p:attrNameLst>
                                      </p:cBhvr>
                                      <p:to>
                                        <p:strVal val="visible"/>
                                      </p:to>
                                    </p:set>
                                    <p:animEffect transition="in" filter="fade">
                                      <p:cBhvr>
                                        <p:cTn id="17" dur="10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6"/>
            <a:ext cx="8229600" cy="13977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Skill </a:t>
            </a:r>
            <a:br>
              <a:rPr lang="en-US" sz="3950" b="1" i="0" u="none" strike="noStrike" cap="none" baseline="0">
                <a:solidFill>
                  <a:schemeClr val="dk1"/>
                </a:solidFill>
                <a:latin typeface="Calibri"/>
                <a:ea typeface="Calibri"/>
                <a:cs typeface="Calibri"/>
                <a:sym typeface="Calibri"/>
              </a:rPr>
            </a:br>
            <a:r>
              <a:rPr lang="en-US" sz="3950" b="1" i="0" u="none" strike="noStrike" cap="none" baseline="0">
                <a:solidFill>
                  <a:schemeClr val="dk1"/>
                </a:solidFill>
                <a:latin typeface="Calibri"/>
                <a:ea typeface="Calibri"/>
                <a:cs typeface="Calibri"/>
                <a:sym typeface="Calibri"/>
              </a:rPr>
              <a:t>Modeling</a:t>
            </a:r>
          </a:p>
        </p:txBody>
      </p:sp>
      <p:sp>
        <p:nvSpPr>
          <p:cNvPr id="169" name="Shape 169"/>
          <p:cNvSpPr txBox="1">
            <a:spLocks noGrp="1"/>
          </p:cNvSpPr>
          <p:nvPr>
            <p:ph type="body" idx="1"/>
          </p:nvPr>
        </p:nvSpPr>
        <p:spPr>
          <a:xfrm>
            <a:off x="0" y="1397700"/>
            <a:ext cx="9144000" cy="5460299"/>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2400" dirty="0">
                <a:solidFill>
                  <a:schemeClr val="dk1"/>
                </a:solidFill>
                <a:latin typeface="Calibri"/>
                <a:ea typeface="Calibri"/>
                <a:cs typeface="Calibri"/>
                <a:sym typeface="Calibri"/>
              </a:rPr>
              <a:t>“I am a boy of 12 years … My father </a:t>
            </a:r>
            <a:r>
              <a:rPr lang="en-US" sz="2400" dirty="0">
                <a:latin typeface="Calibri"/>
                <a:ea typeface="Calibri"/>
                <a:cs typeface="Calibri"/>
                <a:sym typeface="Calibri"/>
              </a:rPr>
              <a:t>hasn’t worked for 5 months</a:t>
            </a:r>
            <a:r>
              <a:rPr lang="en-US" sz="2400" dirty="0">
                <a:solidFill>
                  <a:schemeClr val="dk1"/>
                </a:solidFill>
                <a:latin typeface="Calibri"/>
                <a:ea typeface="Calibri"/>
                <a:cs typeface="Calibri"/>
                <a:sym typeface="Calibri"/>
              </a:rPr>
              <a:t>.  He went plenty times to relief, </a:t>
            </a:r>
            <a:r>
              <a:rPr lang="en-US" sz="2400" dirty="0">
                <a:latin typeface="Calibri"/>
                <a:ea typeface="Calibri"/>
                <a:cs typeface="Calibri"/>
                <a:sym typeface="Calibri"/>
              </a:rPr>
              <a:t>he filled out application</a:t>
            </a:r>
            <a:r>
              <a:rPr lang="en-US" sz="2400" dirty="0">
                <a:solidFill>
                  <a:schemeClr val="dk1"/>
                </a:solidFill>
                <a:latin typeface="Calibri"/>
                <a:ea typeface="Calibri"/>
                <a:cs typeface="Calibri"/>
                <a:sym typeface="Calibri"/>
              </a:rPr>
              <a:t>.  They won’t give us anything.  I don’t know why … My father he staying home.  All the time he’s crying because </a:t>
            </a:r>
            <a:r>
              <a:rPr lang="en-US" sz="2400" dirty="0">
                <a:latin typeface="Calibri"/>
                <a:ea typeface="Calibri"/>
                <a:cs typeface="Calibri"/>
                <a:sym typeface="Calibri"/>
              </a:rPr>
              <a:t>he can’t find work</a:t>
            </a:r>
            <a:r>
              <a:rPr lang="en-US" sz="2400" dirty="0">
                <a:solidFill>
                  <a:schemeClr val="dk1"/>
                </a:solidFill>
                <a:latin typeface="Calibri"/>
                <a:ea typeface="Calibri"/>
                <a:cs typeface="Calibri"/>
                <a:sym typeface="Calibri"/>
              </a:rPr>
              <a:t>.  I told him why are you crying daddy, and daddy said why shouldn’t I cry when there is nothing in the house.  I feel sorry for him.  That night I couldn’t sleep.”</a:t>
            </a:r>
          </a:p>
          <a:p>
            <a:pPr marL="0" marR="0" lvl="0" indent="457200" algn="l" rtl="0">
              <a:spcBef>
                <a:spcPts val="640"/>
              </a:spcBef>
              <a:buClr>
                <a:schemeClr val="dk1"/>
              </a:buClr>
              <a:buSzPct val="100000"/>
              <a:buFont typeface="Calibri"/>
              <a:buNone/>
            </a:pPr>
            <a:r>
              <a:rPr lang="en-US" sz="3200" b="1" dirty="0">
                <a:solidFill>
                  <a:schemeClr val="dk1"/>
                </a:solidFill>
                <a:latin typeface="Calibri"/>
                <a:ea typeface="Calibri"/>
                <a:cs typeface="Calibri"/>
                <a:sym typeface="Calibri"/>
              </a:rPr>
              <a:t>STATEMENT:</a:t>
            </a:r>
          </a:p>
          <a:p>
            <a:pPr marL="0" marR="0" lvl="0" indent="0" algn="l" rtl="0">
              <a:spcBef>
                <a:spcPts val="640"/>
              </a:spcBef>
              <a:buClr>
                <a:schemeClr val="dk1"/>
              </a:buClr>
              <a:buSzPct val="100000"/>
              <a:buFont typeface="Calibri"/>
              <a:buNone/>
            </a:pPr>
            <a:r>
              <a:rPr lang="en-US" sz="3200" dirty="0">
                <a:solidFill>
                  <a:srgbClr val="0000FF"/>
                </a:solidFill>
                <a:latin typeface="Calibri"/>
                <a:ea typeface="Calibri"/>
                <a:cs typeface="Calibri"/>
                <a:sym typeface="Calibri"/>
              </a:rPr>
              <a:t>This </a:t>
            </a:r>
            <a:r>
              <a:rPr lang="en-US" sz="3200" dirty="0" smtClean="0">
                <a:solidFill>
                  <a:srgbClr val="0000FF"/>
                </a:solidFill>
                <a:latin typeface="Calibri"/>
                <a:ea typeface="Calibri"/>
                <a:cs typeface="Calibri"/>
                <a:sym typeface="Calibri"/>
              </a:rPr>
              <a:t>boy’s father</a:t>
            </a:r>
            <a:r>
              <a:rPr lang="en-US" sz="3200" dirty="0" smtClean="0">
                <a:solidFill>
                  <a:srgbClr val="0000FF"/>
                </a:solidFill>
                <a:latin typeface="Calibri"/>
                <a:ea typeface="Calibri"/>
                <a:cs typeface="Calibri"/>
                <a:sym typeface="Calibri"/>
              </a:rPr>
              <a:t> </a:t>
            </a:r>
            <a:r>
              <a:rPr lang="en-US" sz="3200" dirty="0">
                <a:solidFill>
                  <a:srgbClr val="0000FF"/>
                </a:solidFill>
                <a:latin typeface="Calibri"/>
                <a:ea typeface="Calibri"/>
                <a:cs typeface="Calibri"/>
                <a:sym typeface="Calibri"/>
              </a:rPr>
              <a:t>would qualify for unemployment compensation under the Social Security Act because he is out of work and not able to find a job even though he’s been actively looking for one.</a:t>
            </a:r>
          </a:p>
        </p:txBody>
      </p:sp>
      <p:sp>
        <p:nvSpPr>
          <p:cNvPr id="170" name="Shape 170"/>
          <p:cNvSpPr/>
          <p:nvPr/>
        </p:nvSpPr>
        <p:spPr>
          <a:xfrm>
            <a:off x="4513750" y="1514300"/>
            <a:ext cx="3494400" cy="247500"/>
          </a:xfrm>
          <a:prstGeom prst="rect">
            <a:avLst/>
          </a:prstGeom>
          <a:solidFill>
            <a:srgbClr val="FFFF00">
              <a:alpha val="5269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1" name="Shape 171"/>
          <p:cNvSpPr/>
          <p:nvPr/>
        </p:nvSpPr>
        <p:spPr>
          <a:xfrm>
            <a:off x="3436275" y="1863750"/>
            <a:ext cx="2970300" cy="305699"/>
          </a:xfrm>
          <a:prstGeom prst="rect">
            <a:avLst/>
          </a:prstGeom>
          <a:solidFill>
            <a:srgbClr val="FFFF00">
              <a:alpha val="4577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2" name="Shape 172"/>
          <p:cNvSpPr/>
          <p:nvPr/>
        </p:nvSpPr>
        <p:spPr>
          <a:xfrm>
            <a:off x="2518975" y="2577200"/>
            <a:ext cx="2286000" cy="305699"/>
          </a:xfrm>
          <a:prstGeom prst="rect">
            <a:avLst/>
          </a:prstGeom>
          <a:solidFill>
            <a:srgbClr val="FFFF00">
              <a:alpha val="4038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 name="TextBox 6"/>
          <p:cNvSpPr txBox="1"/>
          <p:nvPr/>
        </p:nvSpPr>
        <p:spPr>
          <a:xfrm>
            <a:off x="6705600" y="0"/>
            <a:ext cx="2438400" cy="1323439"/>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for </a:t>
            </a:r>
            <a:r>
              <a:rPr lang="en-US" sz="1600" i="1" dirty="0" smtClean="0">
                <a:solidFill>
                  <a:srgbClr val="FF0000"/>
                </a:solidFill>
              </a:rPr>
              <a:t>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27709" y="0"/>
            <a:ext cx="8229600" cy="8300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sng" strike="noStrike" cap="none" baseline="0" dirty="0">
                <a:solidFill>
                  <a:schemeClr val="dk1"/>
                </a:solidFill>
                <a:latin typeface="Calibri"/>
                <a:ea typeface="Calibri"/>
                <a:cs typeface="Calibri"/>
                <a:sym typeface="Calibri"/>
              </a:rPr>
              <a:t>Skill</a:t>
            </a:r>
            <a:r>
              <a:rPr lang="en-US" sz="3950" b="1" u="sng" dirty="0">
                <a:solidFill>
                  <a:schemeClr val="dk1"/>
                </a:solidFill>
                <a:latin typeface="Calibri"/>
                <a:ea typeface="Calibri"/>
                <a:cs typeface="Calibri"/>
                <a:sym typeface="Calibri"/>
              </a:rPr>
              <a:t>: Guided Practice</a:t>
            </a:r>
          </a:p>
        </p:txBody>
      </p:sp>
      <p:sp>
        <p:nvSpPr>
          <p:cNvPr id="179" name="Shape 179"/>
          <p:cNvSpPr txBox="1">
            <a:spLocks noGrp="1"/>
          </p:cNvSpPr>
          <p:nvPr>
            <p:ph type="body" idx="1"/>
          </p:nvPr>
        </p:nvSpPr>
        <p:spPr>
          <a:xfrm>
            <a:off x="0" y="838200"/>
            <a:ext cx="9144000" cy="6019874"/>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2400" dirty="0">
                <a:solidFill>
                  <a:schemeClr val="dk1"/>
                </a:solidFill>
                <a:latin typeface="Calibri"/>
                <a:ea typeface="Calibri"/>
                <a:cs typeface="Calibri"/>
                <a:sym typeface="Calibri"/>
              </a:rPr>
              <a:t>“I am a widow with a son fourteen years of age and am trying to support him and myself and keep him in school on a very small sum which I make.  I feel worthy of asking you about this: I am greatly in need of a coat.  If you have one which you have laid aside from last season would appreciate it so much if you would send it to me.”</a:t>
            </a:r>
          </a:p>
          <a:p>
            <a:pPr marL="0" marR="0" lvl="0" indent="0" algn="l" rtl="0">
              <a:spcBef>
                <a:spcPts val="640"/>
              </a:spcBef>
              <a:buClr>
                <a:schemeClr val="dk1"/>
              </a:buClr>
              <a:buSzPct val="106666"/>
              <a:buFont typeface="Calibri"/>
              <a:buNone/>
            </a:pPr>
            <a:r>
              <a:rPr lang="en-US" sz="3000" b="1" dirty="0">
                <a:solidFill>
                  <a:schemeClr val="dk1"/>
                </a:solidFill>
                <a:latin typeface="Calibri"/>
                <a:ea typeface="Calibri"/>
                <a:cs typeface="Calibri"/>
                <a:sym typeface="Calibri"/>
              </a:rPr>
              <a:t>STEPS</a:t>
            </a:r>
            <a:r>
              <a:rPr lang="en-US" sz="3000" dirty="0">
                <a:solidFill>
                  <a:schemeClr val="dk1"/>
                </a:solidFill>
                <a:latin typeface="Calibri"/>
                <a:ea typeface="Calibri"/>
                <a:cs typeface="Calibri"/>
                <a:sym typeface="Calibri"/>
              </a:rPr>
              <a:t>:</a:t>
            </a:r>
          </a:p>
          <a:p>
            <a:pPr marL="457200" marR="0" lvl="0" indent="-419100" algn="l" rtl="0">
              <a:spcBef>
                <a:spcPts val="640"/>
              </a:spcBef>
              <a:buClr>
                <a:schemeClr val="dk1"/>
              </a:buClr>
              <a:buSzPct val="100000"/>
              <a:buFont typeface="Calibri"/>
              <a:buAutoNum type="arabicParenR"/>
            </a:pPr>
            <a:r>
              <a:rPr lang="en-US" sz="3000" dirty="0">
                <a:solidFill>
                  <a:schemeClr val="dk1"/>
                </a:solidFill>
                <a:latin typeface="Calibri"/>
                <a:ea typeface="Calibri"/>
                <a:cs typeface="Calibri"/>
                <a:sym typeface="Calibri"/>
              </a:rPr>
              <a:t>Read the quote.</a:t>
            </a:r>
          </a:p>
          <a:p>
            <a:pPr marL="457200" marR="0" lvl="0" indent="-419100" algn="l" rtl="0">
              <a:spcBef>
                <a:spcPts val="640"/>
              </a:spcBef>
              <a:buClr>
                <a:schemeClr val="dk1"/>
              </a:buClr>
              <a:buSzPct val="100000"/>
              <a:buFont typeface="Calibri"/>
              <a:buAutoNum type="arabicParenR"/>
            </a:pPr>
            <a:r>
              <a:rPr lang="en-US" sz="3000" dirty="0">
                <a:solidFill>
                  <a:schemeClr val="dk1"/>
                </a:solidFill>
                <a:latin typeface="Calibri"/>
                <a:ea typeface="Calibri"/>
                <a:cs typeface="Calibri"/>
                <a:sym typeface="Calibri"/>
              </a:rPr>
              <a:t>Identify the characteristics of the person and discuss it with your partner.</a:t>
            </a:r>
          </a:p>
          <a:p>
            <a:pPr marL="457200" marR="0" lvl="0" indent="-419100" algn="l" rtl="0">
              <a:spcBef>
                <a:spcPts val="640"/>
              </a:spcBef>
              <a:buClr>
                <a:schemeClr val="dk1"/>
              </a:buClr>
              <a:buSzPct val="100000"/>
              <a:buFont typeface="Calibri"/>
              <a:buAutoNum type="arabicParenR"/>
            </a:pPr>
            <a:r>
              <a:rPr lang="en-US" sz="3000" dirty="0">
                <a:solidFill>
                  <a:schemeClr val="dk1"/>
                </a:solidFill>
                <a:latin typeface="Calibri"/>
                <a:ea typeface="Calibri"/>
                <a:cs typeface="Calibri"/>
                <a:sym typeface="Calibri"/>
              </a:rPr>
              <a:t>Refer to your chart, and determine which component of Social Security they qualify for and discuss it with your partner.</a:t>
            </a:r>
          </a:p>
          <a:p>
            <a:pPr marL="457200" marR="0" lvl="0" indent="-419100" algn="l" rtl="0">
              <a:spcBef>
                <a:spcPts val="640"/>
              </a:spcBef>
              <a:buClr>
                <a:schemeClr val="dk1"/>
              </a:buClr>
              <a:buSzPct val="100000"/>
              <a:buFont typeface="Calibri"/>
              <a:buAutoNum type="arabicParenR"/>
            </a:pPr>
            <a:r>
              <a:rPr lang="en-US" sz="3000" dirty="0">
                <a:solidFill>
                  <a:schemeClr val="dk1"/>
                </a:solidFill>
                <a:latin typeface="Calibri"/>
                <a:ea typeface="Calibri"/>
                <a:cs typeface="Calibri"/>
                <a:sym typeface="Calibri"/>
              </a:rPr>
              <a:t>Write a statement explaining your decision.</a:t>
            </a:r>
          </a:p>
        </p:txBody>
      </p:sp>
      <p:sp>
        <p:nvSpPr>
          <p:cNvPr id="4" name="TextBox 3"/>
          <p:cNvSpPr txBox="1"/>
          <p:nvPr/>
        </p:nvSpPr>
        <p:spPr>
          <a:xfrm>
            <a:off x="6477000" y="0"/>
            <a:ext cx="2667000" cy="1077218"/>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2097800"/>
            <a:ext cx="7772400" cy="18096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3950" b="1" i="0" u="sng" strike="noStrike" cap="none" baseline="0" dirty="0">
                <a:solidFill>
                  <a:schemeClr val="dk1"/>
                </a:solidFill>
                <a:latin typeface="Calibri"/>
                <a:ea typeface="Calibri"/>
                <a:cs typeface="Calibri"/>
                <a:sym typeface="Calibri"/>
              </a:rPr>
              <a:t>Objective</a:t>
            </a:r>
            <a:r>
              <a:rPr lang="en-US" sz="3950" b="0" i="0" u="none" strike="noStrike" cap="none" baseline="0" dirty="0">
                <a:solidFill>
                  <a:schemeClr val="dk1"/>
                </a:solidFill>
                <a:latin typeface="Calibri"/>
                <a:ea typeface="Calibri"/>
                <a:cs typeface="Calibri"/>
                <a:sym typeface="Calibri"/>
              </a:rPr>
              <a:t>: </a:t>
            </a:r>
            <a:r>
              <a:rPr lang="en-US" sz="3950" b="0" dirty="0">
                <a:latin typeface="Calibri"/>
                <a:ea typeface="Calibri"/>
                <a:cs typeface="Calibri"/>
                <a:sym typeface="Calibri"/>
              </a:rPr>
              <a:t/>
            </a:r>
            <a:br>
              <a:rPr lang="en-US" sz="3950" b="0" dirty="0">
                <a:latin typeface="Calibri"/>
                <a:ea typeface="Calibri"/>
                <a:cs typeface="Calibri"/>
                <a:sym typeface="Calibri"/>
              </a:rPr>
            </a:br>
            <a:r>
              <a:rPr lang="en-US" sz="3950" dirty="0" smtClean="0">
                <a:latin typeface="Calibri"/>
                <a:ea typeface="Calibri"/>
                <a:cs typeface="Calibri"/>
                <a:sym typeface="Calibri"/>
              </a:rPr>
              <a:t>SWBAT</a:t>
            </a:r>
            <a:r>
              <a:rPr lang="en-US" sz="3950" b="0" dirty="0" smtClean="0">
                <a:latin typeface="Calibri"/>
                <a:ea typeface="Calibri"/>
                <a:cs typeface="Calibri"/>
                <a:sym typeface="Calibri"/>
              </a:rPr>
              <a:t> - </a:t>
            </a:r>
            <a:r>
              <a:rPr lang="en-US" sz="3950" u="sng" dirty="0" smtClean="0">
                <a:latin typeface="Calibri"/>
                <a:ea typeface="Calibri"/>
                <a:cs typeface="Calibri"/>
                <a:sym typeface="Calibri"/>
              </a:rPr>
              <a:t>S</a:t>
            </a:r>
            <a:r>
              <a:rPr lang="en-US" sz="3950" b="0" dirty="0" smtClean="0">
                <a:latin typeface="Calibri"/>
                <a:ea typeface="Calibri"/>
                <a:cs typeface="Calibri"/>
                <a:sym typeface="Calibri"/>
              </a:rPr>
              <a:t>tudents </a:t>
            </a:r>
            <a:r>
              <a:rPr lang="en-US" sz="3950" u="sng" dirty="0" smtClean="0">
                <a:latin typeface="Calibri"/>
                <a:ea typeface="Calibri"/>
                <a:cs typeface="Calibri"/>
                <a:sym typeface="Calibri"/>
              </a:rPr>
              <a:t>W</a:t>
            </a:r>
            <a:r>
              <a:rPr lang="en-US" sz="3950" b="0" dirty="0" smtClean="0">
                <a:latin typeface="Calibri"/>
                <a:ea typeface="Calibri"/>
                <a:cs typeface="Calibri"/>
                <a:sym typeface="Calibri"/>
              </a:rPr>
              <a:t>ill </a:t>
            </a:r>
            <a:r>
              <a:rPr lang="en-US" sz="3950" u="sng" dirty="0" smtClean="0">
                <a:latin typeface="Calibri"/>
                <a:ea typeface="Calibri"/>
                <a:cs typeface="Calibri"/>
                <a:sym typeface="Calibri"/>
              </a:rPr>
              <a:t>B</a:t>
            </a:r>
            <a:r>
              <a:rPr lang="en-US" sz="3950" b="0" dirty="0" smtClean="0">
                <a:latin typeface="Calibri"/>
                <a:ea typeface="Calibri"/>
                <a:cs typeface="Calibri"/>
                <a:sym typeface="Calibri"/>
              </a:rPr>
              <a:t>e </a:t>
            </a:r>
            <a:r>
              <a:rPr lang="en-US" sz="3950" u="sng" dirty="0" smtClean="0">
                <a:latin typeface="Calibri"/>
                <a:ea typeface="Calibri"/>
                <a:cs typeface="Calibri"/>
                <a:sym typeface="Calibri"/>
              </a:rPr>
              <a:t>A</a:t>
            </a:r>
            <a:r>
              <a:rPr lang="en-US" sz="3950" b="0" dirty="0" smtClean="0">
                <a:latin typeface="Calibri"/>
                <a:ea typeface="Calibri"/>
                <a:cs typeface="Calibri"/>
                <a:sym typeface="Calibri"/>
              </a:rPr>
              <a:t>ble </a:t>
            </a:r>
            <a:r>
              <a:rPr lang="en-US" sz="3950" u="sng" dirty="0" smtClean="0">
                <a:latin typeface="Calibri"/>
                <a:ea typeface="Calibri"/>
                <a:cs typeface="Calibri"/>
                <a:sym typeface="Calibri"/>
              </a:rPr>
              <a:t>T</a:t>
            </a:r>
            <a:r>
              <a:rPr lang="en-US" sz="3950" b="0" dirty="0" smtClean="0">
                <a:latin typeface="Calibri"/>
                <a:ea typeface="Calibri"/>
                <a:cs typeface="Calibri"/>
                <a:sym typeface="Calibri"/>
              </a:rPr>
              <a:t>o:</a:t>
            </a:r>
            <a:r>
              <a:rPr lang="en-US" sz="3950" b="0" i="0" u="none" strike="noStrike" cap="none" baseline="0" dirty="0">
                <a:solidFill>
                  <a:schemeClr val="dk1"/>
                </a:solidFill>
                <a:latin typeface="Calibri"/>
                <a:ea typeface="Calibri"/>
                <a:cs typeface="Calibri"/>
                <a:sym typeface="Calibri"/>
              </a:rPr>
              <a:t/>
            </a:r>
            <a:br>
              <a:rPr lang="en-US" sz="3950" b="0" i="0" u="none" strike="noStrike" cap="none" baseline="0" dirty="0">
                <a:solidFill>
                  <a:schemeClr val="dk1"/>
                </a:solidFill>
                <a:latin typeface="Calibri"/>
                <a:ea typeface="Calibri"/>
                <a:cs typeface="Calibri"/>
                <a:sym typeface="Calibri"/>
              </a:rPr>
            </a:br>
            <a:endParaRPr lang="en-US" sz="2400" b="0" i="0" u="none" strike="noStrike" cap="none" baseline="0" dirty="0">
              <a:solidFill>
                <a:schemeClr val="dk1"/>
              </a:solidFill>
              <a:latin typeface="Calibri"/>
              <a:ea typeface="Calibri"/>
              <a:cs typeface="Calibri"/>
              <a:sym typeface="Calibri"/>
            </a:endParaRPr>
          </a:p>
          <a:p>
            <a:pPr marL="571500" marR="0" lvl="0" indent="-571500" algn="l" rtl="0">
              <a:spcBef>
                <a:spcPts val="0"/>
              </a:spcBef>
              <a:buClr>
                <a:schemeClr val="dk1"/>
              </a:buClr>
              <a:buSzPct val="25000"/>
              <a:buFont typeface="Wingdings" panose="05000000000000000000" pitchFamily="2" charset="2"/>
              <a:buChar char="Ø"/>
            </a:pPr>
            <a:r>
              <a:rPr lang="en-US" sz="3950" dirty="0">
                <a:solidFill>
                  <a:schemeClr val="dk1"/>
                </a:solidFill>
                <a:latin typeface="Calibri"/>
                <a:ea typeface="Calibri"/>
                <a:cs typeface="Calibri"/>
                <a:sym typeface="Calibri"/>
              </a:rPr>
              <a:t>Determine how people </a:t>
            </a:r>
            <a:r>
              <a:rPr lang="en-US" sz="3950" dirty="0" smtClean="0">
                <a:solidFill>
                  <a:schemeClr val="dk1"/>
                </a:solidFill>
                <a:latin typeface="Calibri"/>
                <a:ea typeface="Calibri"/>
                <a:cs typeface="Calibri"/>
                <a:sym typeface="Calibri"/>
              </a:rPr>
              <a:t>qualify </a:t>
            </a:r>
            <a:r>
              <a:rPr lang="en-US" sz="3950" dirty="0">
                <a:solidFill>
                  <a:schemeClr val="dk1"/>
                </a:solidFill>
                <a:latin typeface="Calibri"/>
                <a:ea typeface="Calibri"/>
                <a:cs typeface="Calibri"/>
                <a:sym typeface="Calibri"/>
              </a:rPr>
              <a:t>for </a:t>
            </a:r>
            <a:r>
              <a:rPr lang="en-US" sz="3950" dirty="0" smtClean="0">
                <a:latin typeface="Calibri"/>
                <a:ea typeface="Calibri"/>
                <a:cs typeface="Calibri"/>
                <a:sym typeface="Calibri"/>
              </a:rPr>
              <a:t>Social Security compensation</a:t>
            </a:r>
            <a:r>
              <a:rPr lang="en-US" sz="3950" dirty="0" smtClean="0">
                <a:solidFill>
                  <a:schemeClr val="dk1"/>
                </a:solidFill>
                <a:latin typeface="Calibri"/>
                <a:ea typeface="Calibri"/>
                <a:cs typeface="Calibri"/>
                <a:sym typeface="Calibri"/>
              </a:rPr>
              <a:t>.</a:t>
            </a:r>
            <a:endParaRPr lang="en-US" sz="3950" dirty="0">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3950" dirty="0">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3950" dirty="0">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3950" dirty="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3950" b="0" i="0" u="none" strike="noStrike" cap="none" baseline="0" dirty="0">
                <a:solidFill>
                  <a:schemeClr val="dk1"/>
                </a:solidFill>
                <a:latin typeface="Calibri"/>
                <a:ea typeface="Calibri"/>
                <a:cs typeface="Calibri"/>
                <a:sym typeface="Calibri"/>
              </a:rPr>
              <a:t>What will we be doing today?</a:t>
            </a:r>
            <a:br>
              <a:rPr lang="en-US" sz="3950" b="0" i="0" u="none" strike="noStrike" cap="none" baseline="0" dirty="0">
                <a:solidFill>
                  <a:schemeClr val="dk1"/>
                </a:solidFill>
                <a:latin typeface="Calibri"/>
                <a:ea typeface="Calibri"/>
                <a:cs typeface="Calibri"/>
                <a:sym typeface="Calibri"/>
              </a:rPr>
            </a:br>
            <a:r>
              <a:rPr lang="en-US" sz="3950" b="0" i="0" u="none" strike="noStrike" cap="none" baseline="0" dirty="0">
                <a:solidFill>
                  <a:schemeClr val="dk1"/>
                </a:solidFill>
                <a:latin typeface="Calibri"/>
                <a:ea typeface="Calibri"/>
                <a:cs typeface="Calibri"/>
                <a:sym typeface="Calibri"/>
              </a:rPr>
              <a:t>Today we will_______.</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6"/>
            <a:ext cx="8229600" cy="13977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Skill </a:t>
            </a:r>
            <a:br>
              <a:rPr lang="en-US" sz="3950" b="1" i="0" u="none" strike="noStrike" cap="none" baseline="0">
                <a:solidFill>
                  <a:schemeClr val="dk1"/>
                </a:solidFill>
                <a:latin typeface="Calibri"/>
                <a:ea typeface="Calibri"/>
                <a:cs typeface="Calibri"/>
                <a:sym typeface="Calibri"/>
              </a:rPr>
            </a:br>
            <a:r>
              <a:rPr lang="en-US" sz="3950" b="1">
                <a:solidFill>
                  <a:schemeClr val="dk1"/>
                </a:solidFill>
                <a:latin typeface="Calibri"/>
                <a:ea typeface="Calibri"/>
                <a:cs typeface="Calibri"/>
                <a:sym typeface="Calibri"/>
              </a:rPr>
              <a:t>Guided Practice</a:t>
            </a:r>
          </a:p>
        </p:txBody>
      </p:sp>
      <p:sp>
        <p:nvSpPr>
          <p:cNvPr id="186" name="Shape 186"/>
          <p:cNvSpPr txBox="1">
            <a:spLocks noGrp="1"/>
          </p:cNvSpPr>
          <p:nvPr>
            <p:ph type="body" idx="1"/>
          </p:nvPr>
        </p:nvSpPr>
        <p:spPr>
          <a:xfrm>
            <a:off x="0" y="1397700"/>
            <a:ext cx="9144000" cy="5460299"/>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2400" dirty="0">
                <a:solidFill>
                  <a:schemeClr val="dk1"/>
                </a:solidFill>
                <a:latin typeface="Calibri"/>
                <a:ea typeface="Calibri"/>
                <a:cs typeface="Calibri"/>
                <a:sym typeface="Calibri"/>
              </a:rPr>
              <a:t>“I am a </a:t>
            </a:r>
            <a:r>
              <a:rPr lang="en-US" sz="2400" dirty="0">
                <a:latin typeface="Calibri"/>
                <a:ea typeface="Calibri"/>
                <a:cs typeface="Calibri"/>
                <a:sym typeface="Calibri"/>
              </a:rPr>
              <a:t>widow</a:t>
            </a:r>
            <a:r>
              <a:rPr lang="en-US" sz="2400" dirty="0">
                <a:solidFill>
                  <a:schemeClr val="dk1"/>
                </a:solidFill>
                <a:latin typeface="Calibri"/>
                <a:ea typeface="Calibri"/>
                <a:cs typeface="Calibri"/>
                <a:sym typeface="Calibri"/>
              </a:rPr>
              <a:t> with a </a:t>
            </a:r>
            <a:r>
              <a:rPr lang="en-US" sz="2400" dirty="0">
                <a:latin typeface="Calibri"/>
                <a:ea typeface="Calibri"/>
                <a:cs typeface="Calibri"/>
                <a:sym typeface="Calibri"/>
              </a:rPr>
              <a:t>son fourteen years of age</a:t>
            </a:r>
            <a:r>
              <a:rPr lang="en-US" sz="2400" dirty="0">
                <a:solidFill>
                  <a:schemeClr val="dk1"/>
                </a:solidFill>
                <a:latin typeface="Calibri"/>
                <a:ea typeface="Calibri"/>
                <a:cs typeface="Calibri"/>
                <a:sym typeface="Calibri"/>
              </a:rPr>
              <a:t> and am trying to support him and myself and keep him in school on a </a:t>
            </a:r>
            <a:r>
              <a:rPr lang="en-US" sz="2400" dirty="0">
                <a:latin typeface="Calibri"/>
                <a:ea typeface="Calibri"/>
                <a:cs typeface="Calibri"/>
                <a:sym typeface="Calibri"/>
              </a:rPr>
              <a:t>very small sum which I make</a:t>
            </a:r>
            <a:r>
              <a:rPr lang="en-US" sz="2400" dirty="0">
                <a:solidFill>
                  <a:schemeClr val="dk1"/>
                </a:solidFill>
                <a:latin typeface="Calibri"/>
                <a:ea typeface="Calibri"/>
                <a:cs typeface="Calibri"/>
                <a:sym typeface="Calibri"/>
              </a:rPr>
              <a:t>.  I feel worthy of asking you about this: I am greatly in need of a coat.  If you have one which you have laid aside from last season would appreciate it so much if you would send it to me.”</a:t>
            </a:r>
          </a:p>
          <a:p>
            <a:pPr marL="0" marR="0" lvl="0" indent="0" algn="l" rtl="0">
              <a:spcBef>
                <a:spcPts val="640"/>
              </a:spcBef>
              <a:buClr>
                <a:schemeClr val="dk1"/>
              </a:buClr>
              <a:buSzPct val="100000"/>
              <a:buFont typeface="Calibri"/>
              <a:buNone/>
            </a:pPr>
            <a:r>
              <a:rPr lang="en-US" sz="3200" b="1" dirty="0">
                <a:solidFill>
                  <a:schemeClr val="dk1"/>
                </a:solidFill>
                <a:latin typeface="Calibri"/>
                <a:ea typeface="Calibri"/>
                <a:cs typeface="Calibri"/>
                <a:sym typeface="Calibri"/>
              </a:rPr>
              <a:t>STATEMENT</a:t>
            </a:r>
            <a:r>
              <a:rPr lang="en-US" sz="3200" dirty="0">
                <a:solidFill>
                  <a:schemeClr val="dk1"/>
                </a:solidFill>
                <a:latin typeface="Calibri"/>
                <a:ea typeface="Calibri"/>
                <a:cs typeface="Calibri"/>
                <a:sym typeface="Calibri"/>
              </a:rPr>
              <a:t>:</a:t>
            </a:r>
          </a:p>
          <a:p>
            <a:pPr marL="0" marR="0" lvl="0" indent="0" algn="l" rtl="0">
              <a:spcBef>
                <a:spcPts val="640"/>
              </a:spcBef>
              <a:buNone/>
            </a:pPr>
            <a:r>
              <a:rPr lang="en-US" sz="3200" dirty="0">
                <a:solidFill>
                  <a:srgbClr val="0000FF"/>
                </a:solidFill>
                <a:latin typeface="Calibri"/>
                <a:ea typeface="Calibri"/>
                <a:cs typeface="Calibri"/>
                <a:sym typeface="Calibri"/>
              </a:rPr>
              <a:t>This woman and her son would qualify for ______________ under the Social Security Act because ________________________________.</a:t>
            </a:r>
          </a:p>
        </p:txBody>
      </p:sp>
      <p:sp>
        <p:nvSpPr>
          <p:cNvPr id="187" name="Shape 187"/>
          <p:cNvSpPr/>
          <p:nvPr/>
        </p:nvSpPr>
        <p:spPr>
          <a:xfrm>
            <a:off x="990125" y="1528850"/>
            <a:ext cx="917399" cy="276600"/>
          </a:xfrm>
          <a:prstGeom prst="rect">
            <a:avLst/>
          </a:prstGeom>
          <a:solidFill>
            <a:srgbClr val="FFFF00">
              <a:alpha val="4731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88" name="Shape 188"/>
          <p:cNvSpPr/>
          <p:nvPr/>
        </p:nvSpPr>
        <p:spPr>
          <a:xfrm>
            <a:off x="2722825" y="1543425"/>
            <a:ext cx="3203400" cy="276600"/>
          </a:xfrm>
          <a:prstGeom prst="rect">
            <a:avLst/>
          </a:prstGeom>
          <a:solidFill>
            <a:srgbClr val="FFFF00">
              <a:alpha val="4654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89" name="Shape 189"/>
          <p:cNvSpPr/>
          <p:nvPr/>
        </p:nvSpPr>
        <p:spPr>
          <a:xfrm>
            <a:off x="58250" y="1885841"/>
            <a:ext cx="2913550" cy="276600"/>
          </a:xfrm>
          <a:prstGeom prst="rect">
            <a:avLst/>
          </a:prstGeom>
          <a:solidFill>
            <a:srgbClr val="FFFF00">
              <a:alpha val="4423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0" name="Shape 190"/>
          <p:cNvSpPr/>
          <p:nvPr/>
        </p:nvSpPr>
        <p:spPr>
          <a:xfrm>
            <a:off x="6629400" y="1849249"/>
            <a:ext cx="1689000" cy="334799"/>
          </a:xfrm>
          <a:prstGeom prst="rect">
            <a:avLst/>
          </a:prstGeom>
          <a:solidFill>
            <a:srgbClr val="FFFF00">
              <a:alpha val="44230"/>
            </a:srgbClr>
          </a:solidFill>
          <a:ln w="19050" cap="flat">
            <a:solidFill>
              <a:srgbClr val="FFFF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 name="TextBox 7"/>
          <p:cNvSpPr txBox="1"/>
          <p:nvPr/>
        </p:nvSpPr>
        <p:spPr>
          <a:xfrm>
            <a:off x="6705600" y="0"/>
            <a:ext cx="2438400" cy="1323439"/>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a:t>
            </a:r>
            <a:r>
              <a:rPr lang="en-US" sz="1600" i="1" dirty="0" smtClean="0">
                <a:solidFill>
                  <a:srgbClr val="FF0000"/>
                </a:solidFill>
              </a:rPr>
              <a:t>Security compensation.</a:t>
            </a:r>
            <a:endParaRPr lang="en-US" sz="1600" i="1" dirty="0">
              <a:solidFill>
                <a:srgbClr val="FF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fade">
                                      <p:cBhvr>
                                        <p:cTn id="7" dur="1000"/>
                                        <p:tgtEl>
                                          <p:spTgt spid="18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8"/>
                                        </p:tgtEl>
                                        <p:attrNameLst>
                                          <p:attrName>style.visibility</p:attrName>
                                        </p:attrNameLst>
                                      </p:cBhvr>
                                      <p:to>
                                        <p:strVal val="visible"/>
                                      </p:to>
                                    </p:set>
                                    <p:animEffect transition="in" filter="fade">
                                      <p:cBhvr>
                                        <p:cTn id="12" dur="1000"/>
                                        <p:tgtEl>
                                          <p:spTgt spid="18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9"/>
                                        </p:tgtEl>
                                        <p:attrNameLst>
                                          <p:attrName>style.visibility</p:attrName>
                                        </p:attrNameLst>
                                      </p:cBhvr>
                                      <p:to>
                                        <p:strVal val="visible"/>
                                      </p:to>
                                    </p:set>
                                    <p:animEffect transition="in" filter="fade">
                                      <p:cBhvr>
                                        <p:cTn id="17" dur="1000"/>
                                        <p:tgtEl>
                                          <p:spTgt spid="18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0"/>
                                        </p:tgtEl>
                                        <p:attrNameLst>
                                          <p:attrName>style.visibility</p:attrName>
                                        </p:attrNameLst>
                                      </p:cBhvr>
                                      <p:to>
                                        <p:strVal val="visible"/>
                                      </p:to>
                                    </p:set>
                                    <p:animEffect transition="in" filter="fade">
                                      <p:cBhvr>
                                        <p:cTn id="22" dur="1000"/>
                                        <p:tgtEl>
                                          <p:spTgt spid="19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6">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6"/>
            <a:ext cx="8229600" cy="13977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1" i="0" u="none" strike="noStrike" cap="none" baseline="0">
                <a:solidFill>
                  <a:schemeClr val="dk1"/>
                </a:solidFill>
                <a:latin typeface="Calibri"/>
                <a:ea typeface="Calibri"/>
                <a:cs typeface="Calibri"/>
                <a:sym typeface="Calibri"/>
              </a:rPr>
              <a:t>Skill </a:t>
            </a:r>
            <a:br>
              <a:rPr lang="en-US" sz="3950" b="1" i="0" u="none" strike="noStrike" cap="none" baseline="0">
                <a:solidFill>
                  <a:schemeClr val="dk1"/>
                </a:solidFill>
                <a:latin typeface="Calibri"/>
                <a:ea typeface="Calibri"/>
                <a:cs typeface="Calibri"/>
                <a:sym typeface="Calibri"/>
              </a:rPr>
            </a:br>
            <a:r>
              <a:rPr lang="en-US" sz="3950" b="1">
                <a:solidFill>
                  <a:schemeClr val="dk1"/>
                </a:solidFill>
                <a:latin typeface="Calibri"/>
                <a:ea typeface="Calibri"/>
                <a:cs typeface="Calibri"/>
                <a:sym typeface="Calibri"/>
              </a:rPr>
              <a:t>Independent Practice</a:t>
            </a:r>
          </a:p>
        </p:txBody>
      </p:sp>
      <p:sp>
        <p:nvSpPr>
          <p:cNvPr id="204" name="Shape 204"/>
          <p:cNvSpPr txBox="1">
            <a:spLocks noGrp="1"/>
          </p:cNvSpPr>
          <p:nvPr>
            <p:ph type="body" idx="1"/>
          </p:nvPr>
        </p:nvSpPr>
        <p:spPr>
          <a:xfrm>
            <a:off x="0" y="1397700"/>
            <a:ext cx="9144000" cy="5460299"/>
          </a:xfrm>
          <a:prstGeom prst="rect">
            <a:avLst/>
          </a:prstGeom>
          <a:noFill/>
          <a:ln>
            <a:noFill/>
          </a:ln>
        </p:spPr>
        <p:txBody>
          <a:bodyPr lIns="91425" tIns="45700" rIns="91425" bIns="45700" anchor="t" anchorCtr="0">
            <a:noAutofit/>
          </a:bodyPr>
          <a:lstStyle/>
          <a:p>
            <a:pPr marL="0" marR="0" indent="0" algn="l" rtl="0">
              <a:spcBef>
                <a:spcPts val="0"/>
              </a:spcBef>
              <a:buNone/>
            </a:pPr>
            <a:r>
              <a:rPr lang="en-US" sz="3000" b="1" dirty="0">
                <a:solidFill>
                  <a:schemeClr val="dk1"/>
                </a:solidFill>
                <a:latin typeface="Calibri"/>
                <a:ea typeface="Calibri"/>
                <a:cs typeface="Calibri"/>
                <a:sym typeface="Calibri"/>
              </a:rPr>
              <a:t>DIRECTIONS: </a:t>
            </a:r>
            <a:r>
              <a:rPr lang="en-US" sz="3000" dirty="0">
                <a:solidFill>
                  <a:schemeClr val="dk1"/>
                </a:solidFill>
                <a:latin typeface="Calibri"/>
                <a:ea typeface="Calibri"/>
                <a:cs typeface="Calibri"/>
                <a:sym typeface="Calibri"/>
              </a:rPr>
              <a:t>Read the rest of the quotes and complete the remainder of the worksheet on your own</a:t>
            </a:r>
            <a:r>
              <a:rPr lang="en-US" sz="3000" dirty="0" smtClean="0">
                <a:solidFill>
                  <a:schemeClr val="dk1"/>
                </a:solidFill>
                <a:latin typeface="Calibri"/>
                <a:ea typeface="Calibri"/>
                <a:cs typeface="Calibri"/>
                <a:sym typeface="Calibri"/>
              </a:rPr>
              <a:t>.</a:t>
            </a:r>
            <a:endParaRPr lang="en-US" sz="3000" dirty="0">
              <a:solidFill>
                <a:schemeClr val="dk1"/>
              </a:solidFill>
              <a:latin typeface="Calibri"/>
              <a:ea typeface="Calibri"/>
              <a:cs typeface="Calibri"/>
              <a:sym typeface="Calibri"/>
            </a:endParaRPr>
          </a:p>
          <a:p>
            <a:pPr marL="0" marR="0" lvl="0" indent="0" algn="l" rtl="0">
              <a:spcBef>
                <a:spcPts val="0"/>
              </a:spcBef>
              <a:buNone/>
            </a:pPr>
            <a:endParaRPr sz="3000" dirty="0">
              <a:solidFill>
                <a:schemeClr val="dk1"/>
              </a:solidFill>
              <a:latin typeface="Calibri"/>
              <a:ea typeface="Calibri"/>
              <a:cs typeface="Calibri"/>
              <a:sym typeface="Calibri"/>
            </a:endParaRPr>
          </a:p>
          <a:p>
            <a:pPr marL="0" marR="0" lvl="0" indent="0" algn="l" rtl="0">
              <a:spcBef>
                <a:spcPts val="640"/>
              </a:spcBef>
              <a:buClr>
                <a:schemeClr val="dk1"/>
              </a:buClr>
              <a:buSzPct val="100000"/>
              <a:buFont typeface="Calibri"/>
              <a:buNone/>
            </a:pPr>
            <a:r>
              <a:rPr lang="en-US" sz="3200" b="1" dirty="0">
                <a:solidFill>
                  <a:schemeClr val="dk1"/>
                </a:solidFill>
                <a:latin typeface="Calibri"/>
                <a:ea typeface="Calibri"/>
                <a:cs typeface="Calibri"/>
                <a:sym typeface="Calibri"/>
              </a:rPr>
              <a:t>STEPS</a:t>
            </a:r>
            <a:r>
              <a:rPr lang="en-US" sz="3200" dirty="0">
                <a:solidFill>
                  <a:schemeClr val="dk1"/>
                </a:solidFill>
                <a:latin typeface="Calibri"/>
                <a:ea typeface="Calibri"/>
                <a:cs typeface="Calibri"/>
                <a:sym typeface="Calibri"/>
              </a:rPr>
              <a:t>:</a:t>
            </a:r>
          </a:p>
          <a:p>
            <a:pPr marL="457200" marR="0" lvl="0" indent="-431800" algn="l" rtl="0">
              <a:spcBef>
                <a:spcPts val="640"/>
              </a:spcBef>
              <a:buClr>
                <a:schemeClr val="dk1"/>
              </a:buClr>
              <a:buSzPct val="100000"/>
              <a:buFont typeface="Calibri"/>
              <a:buAutoNum type="arabicParenR"/>
            </a:pPr>
            <a:r>
              <a:rPr lang="en-US" sz="3200" dirty="0">
                <a:solidFill>
                  <a:schemeClr val="dk1"/>
                </a:solidFill>
                <a:latin typeface="Calibri"/>
                <a:ea typeface="Calibri"/>
                <a:cs typeface="Calibri"/>
                <a:sym typeface="Calibri"/>
              </a:rPr>
              <a:t>Read the quote</a:t>
            </a:r>
          </a:p>
          <a:p>
            <a:pPr marL="457200" marR="0" lvl="0" indent="-431800" algn="l" rtl="0">
              <a:spcBef>
                <a:spcPts val="640"/>
              </a:spcBef>
              <a:buClr>
                <a:schemeClr val="dk1"/>
              </a:buClr>
              <a:buSzPct val="100000"/>
              <a:buFont typeface="Calibri"/>
              <a:buAutoNum type="arabicParenR"/>
            </a:pPr>
            <a:r>
              <a:rPr lang="en-US" sz="3200" dirty="0">
                <a:solidFill>
                  <a:schemeClr val="dk1"/>
                </a:solidFill>
                <a:latin typeface="Calibri"/>
                <a:ea typeface="Calibri"/>
                <a:cs typeface="Calibri"/>
                <a:sym typeface="Calibri"/>
              </a:rPr>
              <a:t>Identify the characteristics of the person and discuss it with your partner</a:t>
            </a:r>
          </a:p>
          <a:p>
            <a:pPr marL="457200" marR="0" lvl="0" indent="-431800" algn="l" rtl="0">
              <a:spcBef>
                <a:spcPts val="640"/>
              </a:spcBef>
              <a:buClr>
                <a:schemeClr val="dk1"/>
              </a:buClr>
              <a:buSzPct val="100000"/>
              <a:buFont typeface="Calibri"/>
              <a:buAutoNum type="arabicParenR"/>
            </a:pPr>
            <a:r>
              <a:rPr lang="en-US" sz="3200" dirty="0">
                <a:solidFill>
                  <a:schemeClr val="dk1"/>
                </a:solidFill>
                <a:latin typeface="Calibri"/>
                <a:ea typeface="Calibri"/>
                <a:cs typeface="Calibri"/>
                <a:sym typeface="Calibri"/>
              </a:rPr>
              <a:t>Determine which component of Social Security they qualify for and discuss it with your partner</a:t>
            </a:r>
          </a:p>
          <a:p>
            <a:pPr marL="457200" marR="0" lvl="0" indent="-431800" algn="l" rtl="0">
              <a:spcBef>
                <a:spcPts val="640"/>
              </a:spcBef>
              <a:buClr>
                <a:schemeClr val="dk1"/>
              </a:buClr>
              <a:buSzPct val="100000"/>
              <a:buFont typeface="Calibri"/>
              <a:buAutoNum type="arabicParenR"/>
            </a:pPr>
            <a:r>
              <a:rPr lang="en-US" sz="3200" dirty="0">
                <a:solidFill>
                  <a:schemeClr val="dk1"/>
                </a:solidFill>
                <a:latin typeface="Calibri"/>
                <a:ea typeface="Calibri"/>
                <a:cs typeface="Calibri"/>
                <a:sym typeface="Calibri"/>
              </a:rPr>
              <a:t>Write a statement explaining your decision.</a:t>
            </a:r>
          </a:p>
        </p:txBody>
      </p:sp>
      <p:sp>
        <p:nvSpPr>
          <p:cNvPr id="4" name="TextBox 3"/>
          <p:cNvSpPr txBox="1"/>
          <p:nvPr/>
        </p:nvSpPr>
        <p:spPr>
          <a:xfrm>
            <a:off x="6705600" y="0"/>
            <a:ext cx="2438400" cy="1323439"/>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1"/>
                                        <p:tgtEl>
                                          <p:spTgt spid="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p:nvPr/>
        </p:nvSpPr>
        <p:spPr>
          <a:xfrm>
            <a:off x="724925" y="337533"/>
            <a:ext cx="7835999" cy="5906699"/>
          </a:xfrm>
          <a:prstGeom prst="rect">
            <a:avLst/>
          </a:prstGeom>
          <a:solidFill>
            <a:schemeClr val="lt1"/>
          </a:solid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cxnSp>
        <p:nvCxnSpPr>
          <p:cNvPr id="218" name="Shape 218"/>
          <p:cNvCxnSpPr/>
          <p:nvPr/>
        </p:nvCxnSpPr>
        <p:spPr>
          <a:xfrm>
            <a:off x="724925" y="1073966"/>
            <a:ext cx="7847700" cy="30900"/>
          </a:xfrm>
          <a:prstGeom prst="straightConnector1">
            <a:avLst/>
          </a:prstGeom>
          <a:noFill/>
          <a:ln w="19050" cap="flat">
            <a:solidFill>
              <a:srgbClr val="000000"/>
            </a:solidFill>
            <a:prstDash val="solid"/>
            <a:round/>
            <a:headEnd type="none" w="lg" len="lg"/>
            <a:tailEnd type="none" w="lg" len="lg"/>
          </a:ln>
        </p:spPr>
      </p:cxnSp>
      <p:cxnSp>
        <p:nvCxnSpPr>
          <p:cNvPr id="219" name="Shape 219"/>
          <p:cNvCxnSpPr/>
          <p:nvPr/>
        </p:nvCxnSpPr>
        <p:spPr>
          <a:xfrm>
            <a:off x="3095300" y="813133"/>
            <a:ext cx="34500" cy="5431200"/>
          </a:xfrm>
          <a:prstGeom prst="straightConnector1">
            <a:avLst/>
          </a:prstGeom>
          <a:noFill/>
          <a:ln w="19050" cap="flat">
            <a:solidFill>
              <a:schemeClr val="dk2"/>
            </a:solidFill>
            <a:prstDash val="solid"/>
            <a:round/>
            <a:headEnd type="none" w="lg" len="lg"/>
            <a:tailEnd type="none" w="lg" len="lg"/>
          </a:ln>
        </p:spPr>
      </p:cxnSp>
      <p:cxnSp>
        <p:nvCxnSpPr>
          <p:cNvPr id="220" name="Shape 220"/>
          <p:cNvCxnSpPr/>
          <p:nvPr/>
        </p:nvCxnSpPr>
        <p:spPr>
          <a:xfrm>
            <a:off x="6098550" y="828466"/>
            <a:ext cx="14400" cy="5415599"/>
          </a:xfrm>
          <a:prstGeom prst="straightConnector1">
            <a:avLst/>
          </a:prstGeom>
          <a:noFill/>
          <a:ln w="19050" cap="flat">
            <a:solidFill>
              <a:schemeClr val="dk2"/>
            </a:solidFill>
            <a:prstDash val="solid"/>
            <a:round/>
            <a:headEnd type="none" w="lg" len="lg"/>
            <a:tailEnd type="none" w="lg" len="lg"/>
          </a:ln>
        </p:spPr>
      </p:cxnSp>
      <p:cxnSp>
        <p:nvCxnSpPr>
          <p:cNvPr id="221" name="Shape 221"/>
          <p:cNvCxnSpPr/>
          <p:nvPr/>
        </p:nvCxnSpPr>
        <p:spPr>
          <a:xfrm>
            <a:off x="724925" y="2287833"/>
            <a:ext cx="7847700" cy="30900"/>
          </a:xfrm>
          <a:prstGeom prst="straightConnector1">
            <a:avLst/>
          </a:prstGeom>
          <a:noFill/>
          <a:ln w="19050" cap="flat">
            <a:solidFill>
              <a:srgbClr val="000000"/>
            </a:solidFill>
            <a:prstDash val="solid"/>
            <a:round/>
            <a:headEnd type="none" w="lg" len="lg"/>
            <a:tailEnd type="none" w="lg" len="lg"/>
          </a:ln>
        </p:spPr>
      </p:cxnSp>
      <p:cxnSp>
        <p:nvCxnSpPr>
          <p:cNvPr id="222" name="Shape 222"/>
          <p:cNvCxnSpPr/>
          <p:nvPr/>
        </p:nvCxnSpPr>
        <p:spPr>
          <a:xfrm>
            <a:off x="719075" y="3501716"/>
            <a:ext cx="7847700" cy="30900"/>
          </a:xfrm>
          <a:prstGeom prst="straightConnector1">
            <a:avLst/>
          </a:prstGeom>
          <a:noFill/>
          <a:ln w="19050" cap="flat">
            <a:solidFill>
              <a:srgbClr val="000000"/>
            </a:solidFill>
            <a:prstDash val="solid"/>
            <a:round/>
            <a:headEnd type="none" w="lg" len="lg"/>
            <a:tailEnd type="none" w="lg" len="lg"/>
          </a:ln>
        </p:spPr>
      </p:cxnSp>
      <p:cxnSp>
        <p:nvCxnSpPr>
          <p:cNvPr id="223" name="Shape 223"/>
          <p:cNvCxnSpPr/>
          <p:nvPr/>
        </p:nvCxnSpPr>
        <p:spPr>
          <a:xfrm>
            <a:off x="719075" y="4844066"/>
            <a:ext cx="7847700" cy="30900"/>
          </a:xfrm>
          <a:prstGeom prst="straightConnector1">
            <a:avLst/>
          </a:prstGeom>
          <a:noFill/>
          <a:ln w="19050" cap="flat">
            <a:solidFill>
              <a:srgbClr val="000000"/>
            </a:solidFill>
            <a:prstDash val="solid"/>
            <a:round/>
            <a:headEnd type="none" w="lg" len="lg"/>
            <a:tailEnd type="none" w="lg" len="lg"/>
          </a:ln>
        </p:spPr>
      </p:cxnSp>
      <p:cxnSp>
        <p:nvCxnSpPr>
          <p:cNvPr id="224" name="Shape 224"/>
          <p:cNvCxnSpPr/>
          <p:nvPr/>
        </p:nvCxnSpPr>
        <p:spPr>
          <a:xfrm>
            <a:off x="724925" y="786200"/>
            <a:ext cx="7847700" cy="30900"/>
          </a:xfrm>
          <a:prstGeom prst="straightConnector1">
            <a:avLst/>
          </a:prstGeom>
          <a:noFill/>
          <a:ln w="19050" cap="flat">
            <a:solidFill>
              <a:srgbClr val="000000"/>
            </a:solidFill>
            <a:prstDash val="solid"/>
            <a:round/>
            <a:headEnd type="none" w="lg" len="lg"/>
            <a:tailEnd type="none" w="lg" len="lg"/>
          </a:ln>
        </p:spPr>
      </p:cxnSp>
      <p:sp>
        <p:nvSpPr>
          <p:cNvPr id="225" name="Shape 225"/>
          <p:cNvSpPr txBox="1"/>
          <p:nvPr/>
        </p:nvSpPr>
        <p:spPr>
          <a:xfrm>
            <a:off x="730775" y="337533"/>
            <a:ext cx="7835999" cy="448799"/>
          </a:xfrm>
          <a:prstGeom prst="rect">
            <a:avLst/>
          </a:prstGeom>
          <a:noFill/>
          <a:ln>
            <a:noFill/>
          </a:ln>
        </p:spPr>
        <p:txBody>
          <a:bodyPr lIns="91425" tIns="91425" rIns="91425" bIns="91425" anchor="t" anchorCtr="0">
            <a:noAutofit/>
          </a:bodyPr>
          <a:lstStyle/>
          <a:p>
            <a:pPr algn="ctr"/>
            <a:r>
              <a:rPr lang="en-US"/>
              <a:t>Social Security Act of 1935</a:t>
            </a:r>
          </a:p>
        </p:txBody>
      </p:sp>
      <p:sp>
        <p:nvSpPr>
          <p:cNvPr id="226" name="Shape 226"/>
          <p:cNvSpPr txBox="1"/>
          <p:nvPr/>
        </p:nvSpPr>
        <p:spPr>
          <a:xfrm>
            <a:off x="719075" y="519600"/>
            <a:ext cx="2376300" cy="778800"/>
          </a:xfrm>
          <a:prstGeom prst="rect">
            <a:avLst/>
          </a:prstGeom>
          <a:noFill/>
          <a:ln>
            <a:noFill/>
          </a:ln>
        </p:spPr>
        <p:txBody>
          <a:bodyPr lIns="91425" tIns="91425" rIns="91425" bIns="91425" anchor="ctr" anchorCtr="0">
            <a:noAutofit/>
          </a:bodyPr>
          <a:lstStyle/>
          <a:p>
            <a:pPr algn="ctr"/>
            <a:r>
              <a:rPr lang="en-US" sz="1200"/>
              <a:t>Policy Component</a:t>
            </a:r>
          </a:p>
        </p:txBody>
      </p:sp>
      <p:sp>
        <p:nvSpPr>
          <p:cNvPr id="227" name="Shape 227"/>
          <p:cNvSpPr txBox="1"/>
          <p:nvPr/>
        </p:nvSpPr>
        <p:spPr>
          <a:xfrm>
            <a:off x="3312475" y="519600"/>
            <a:ext cx="2639400" cy="778800"/>
          </a:xfrm>
          <a:prstGeom prst="rect">
            <a:avLst/>
          </a:prstGeom>
          <a:noFill/>
          <a:ln>
            <a:noFill/>
          </a:ln>
        </p:spPr>
        <p:txBody>
          <a:bodyPr lIns="91425" tIns="91425" rIns="91425" bIns="91425" anchor="ctr" anchorCtr="0">
            <a:noAutofit/>
          </a:bodyPr>
          <a:lstStyle/>
          <a:p>
            <a:pPr algn="ctr"/>
            <a:r>
              <a:rPr lang="en-US" sz="1200"/>
              <a:t>Purpose/Issue Being Addressed</a:t>
            </a:r>
          </a:p>
        </p:txBody>
      </p:sp>
      <p:sp>
        <p:nvSpPr>
          <p:cNvPr id="228" name="Shape 228"/>
          <p:cNvSpPr txBox="1"/>
          <p:nvPr/>
        </p:nvSpPr>
        <p:spPr>
          <a:xfrm>
            <a:off x="6098550" y="519600"/>
            <a:ext cx="2492700" cy="778800"/>
          </a:xfrm>
          <a:prstGeom prst="rect">
            <a:avLst/>
          </a:prstGeom>
          <a:noFill/>
          <a:ln>
            <a:noFill/>
          </a:ln>
        </p:spPr>
        <p:txBody>
          <a:bodyPr lIns="91425" tIns="91425" rIns="91425" bIns="91425" anchor="ctr" anchorCtr="0">
            <a:noAutofit/>
          </a:bodyPr>
          <a:lstStyle/>
          <a:p>
            <a:pPr algn="ctr"/>
            <a:r>
              <a:rPr lang="en-US" sz="1200"/>
              <a:t>Scenario </a:t>
            </a:r>
          </a:p>
        </p:txBody>
      </p:sp>
      <p:sp>
        <p:nvSpPr>
          <p:cNvPr id="229" name="Shape 229"/>
          <p:cNvSpPr txBox="1"/>
          <p:nvPr/>
        </p:nvSpPr>
        <p:spPr>
          <a:xfrm>
            <a:off x="719100" y="1073975"/>
            <a:ext cx="2376300" cy="1213799"/>
          </a:xfrm>
          <a:prstGeom prst="rect">
            <a:avLst/>
          </a:prstGeom>
          <a:noFill/>
          <a:ln>
            <a:noFill/>
          </a:ln>
        </p:spPr>
        <p:txBody>
          <a:bodyPr lIns="91425" tIns="91425" rIns="91425" bIns="91425" anchor="ctr" anchorCtr="0">
            <a:noAutofit/>
          </a:bodyPr>
          <a:lstStyle/>
          <a:p>
            <a:pPr algn="ctr"/>
            <a:r>
              <a:rPr lang="en-US" sz="2400" i="1">
                <a:latin typeface="Calibri"/>
                <a:ea typeface="Calibri"/>
                <a:cs typeface="Calibri"/>
                <a:sym typeface="Calibri"/>
              </a:rPr>
              <a:t>Disability</a:t>
            </a:r>
          </a:p>
        </p:txBody>
      </p:sp>
      <p:sp>
        <p:nvSpPr>
          <p:cNvPr id="230" name="Shape 230"/>
          <p:cNvSpPr txBox="1"/>
          <p:nvPr/>
        </p:nvSpPr>
        <p:spPr>
          <a:xfrm>
            <a:off x="3095300" y="1073975"/>
            <a:ext cx="3003299" cy="1213799"/>
          </a:xfrm>
          <a:prstGeom prst="rect">
            <a:avLst/>
          </a:prstGeom>
          <a:noFill/>
          <a:ln>
            <a:noFill/>
          </a:ln>
        </p:spPr>
        <p:txBody>
          <a:bodyPr lIns="91425" tIns="91425" rIns="91425" bIns="91425" anchor="ctr" anchorCtr="0">
            <a:noAutofit/>
          </a:bodyPr>
          <a:lstStyle/>
          <a:p>
            <a:pPr>
              <a:spcBef>
                <a:spcPts val="640"/>
              </a:spcBef>
            </a:pPr>
            <a:r>
              <a:rPr lang="en-US" i="1">
                <a:latin typeface="Calibri"/>
                <a:ea typeface="Calibri"/>
                <a:cs typeface="Calibri"/>
                <a:sym typeface="Calibri"/>
              </a:rPr>
              <a:t>Unable to work based on physical or mental condition</a:t>
            </a:r>
          </a:p>
          <a:p>
            <a:endParaRPr i="1">
              <a:latin typeface="Calibri"/>
              <a:ea typeface="Calibri"/>
              <a:cs typeface="Calibri"/>
              <a:sym typeface="Calibri"/>
            </a:endParaRPr>
          </a:p>
        </p:txBody>
      </p:sp>
      <p:sp>
        <p:nvSpPr>
          <p:cNvPr id="231" name="Shape 231"/>
          <p:cNvSpPr txBox="1"/>
          <p:nvPr/>
        </p:nvSpPr>
        <p:spPr>
          <a:xfrm>
            <a:off x="719075" y="2287825"/>
            <a:ext cx="2376300" cy="1213799"/>
          </a:xfrm>
          <a:prstGeom prst="rect">
            <a:avLst/>
          </a:prstGeom>
          <a:noFill/>
          <a:ln>
            <a:noFill/>
          </a:ln>
        </p:spPr>
        <p:txBody>
          <a:bodyPr lIns="91425" tIns="91425" rIns="91425" bIns="91425" anchor="ctr" anchorCtr="0">
            <a:noAutofit/>
          </a:bodyPr>
          <a:lstStyle/>
          <a:p>
            <a:pPr algn="ctr"/>
            <a:r>
              <a:rPr lang="en-US" sz="2400" i="1">
                <a:latin typeface="Calibri"/>
                <a:ea typeface="Calibri"/>
                <a:cs typeface="Calibri"/>
                <a:sym typeface="Calibri"/>
              </a:rPr>
              <a:t>Old Age</a:t>
            </a:r>
          </a:p>
        </p:txBody>
      </p:sp>
      <p:sp>
        <p:nvSpPr>
          <p:cNvPr id="232" name="Shape 232"/>
          <p:cNvSpPr txBox="1"/>
          <p:nvPr/>
        </p:nvSpPr>
        <p:spPr>
          <a:xfrm>
            <a:off x="3142925" y="2287825"/>
            <a:ext cx="3000000" cy="1213799"/>
          </a:xfrm>
          <a:prstGeom prst="rect">
            <a:avLst/>
          </a:prstGeom>
          <a:noFill/>
          <a:ln>
            <a:noFill/>
          </a:ln>
        </p:spPr>
        <p:txBody>
          <a:bodyPr lIns="91425" tIns="91425" rIns="91425" bIns="91425" anchor="ctr" anchorCtr="0">
            <a:noAutofit/>
          </a:bodyPr>
          <a:lstStyle/>
          <a:p>
            <a:r>
              <a:rPr lang="en-US" i="1">
                <a:latin typeface="Calibri"/>
                <a:ea typeface="Calibri"/>
                <a:cs typeface="Calibri"/>
                <a:sym typeface="Calibri"/>
              </a:rPr>
              <a:t>Unable to work based on age of worker</a:t>
            </a:r>
          </a:p>
        </p:txBody>
      </p:sp>
      <p:sp>
        <p:nvSpPr>
          <p:cNvPr id="233" name="Shape 233"/>
          <p:cNvSpPr txBox="1"/>
          <p:nvPr/>
        </p:nvSpPr>
        <p:spPr>
          <a:xfrm>
            <a:off x="719075" y="3501675"/>
            <a:ext cx="2376300" cy="1342499"/>
          </a:xfrm>
          <a:prstGeom prst="rect">
            <a:avLst/>
          </a:prstGeom>
          <a:noFill/>
          <a:ln>
            <a:noFill/>
          </a:ln>
        </p:spPr>
        <p:txBody>
          <a:bodyPr lIns="91425" tIns="91425" rIns="91425" bIns="91425" anchor="ctr" anchorCtr="0">
            <a:noAutofit/>
          </a:bodyPr>
          <a:lstStyle/>
          <a:p>
            <a:pPr algn="ctr"/>
            <a:r>
              <a:rPr lang="en-US" sz="2400" i="1">
                <a:latin typeface="Calibri"/>
                <a:ea typeface="Calibri"/>
                <a:cs typeface="Calibri"/>
                <a:sym typeface="Calibri"/>
              </a:rPr>
              <a:t>Dependent Children/Survivor</a:t>
            </a:r>
          </a:p>
        </p:txBody>
      </p:sp>
      <p:sp>
        <p:nvSpPr>
          <p:cNvPr id="234" name="Shape 234"/>
          <p:cNvSpPr txBox="1"/>
          <p:nvPr/>
        </p:nvSpPr>
        <p:spPr>
          <a:xfrm>
            <a:off x="719075" y="4844075"/>
            <a:ext cx="2376300" cy="1400099"/>
          </a:xfrm>
          <a:prstGeom prst="rect">
            <a:avLst/>
          </a:prstGeom>
          <a:noFill/>
          <a:ln>
            <a:noFill/>
          </a:ln>
        </p:spPr>
        <p:txBody>
          <a:bodyPr lIns="91425" tIns="91425" rIns="91425" bIns="91425" anchor="ctr" anchorCtr="0">
            <a:noAutofit/>
          </a:bodyPr>
          <a:lstStyle/>
          <a:p>
            <a:pPr algn="ctr"/>
            <a:r>
              <a:rPr lang="en-US" sz="2400" i="1">
                <a:latin typeface="Calibri"/>
                <a:ea typeface="Calibri"/>
                <a:cs typeface="Calibri"/>
                <a:sym typeface="Calibri"/>
              </a:rPr>
              <a:t>Unemployment</a:t>
            </a:r>
          </a:p>
        </p:txBody>
      </p:sp>
      <p:sp>
        <p:nvSpPr>
          <p:cNvPr id="235" name="Shape 235"/>
          <p:cNvSpPr txBox="1"/>
          <p:nvPr/>
        </p:nvSpPr>
        <p:spPr>
          <a:xfrm>
            <a:off x="3096950" y="3501675"/>
            <a:ext cx="3000000" cy="1400099"/>
          </a:xfrm>
          <a:prstGeom prst="rect">
            <a:avLst/>
          </a:prstGeom>
          <a:noFill/>
          <a:ln>
            <a:noFill/>
          </a:ln>
        </p:spPr>
        <p:txBody>
          <a:bodyPr lIns="91425" tIns="91425" rIns="91425" bIns="91425" anchor="ctr" anchorCtr="0">
            <a:noAutofit/>
          </a:bodyPr>
          <a:lstStyle/>
          <a:p>
            <a:pPr>
              <a:spcBef>
                <a:spcPts val="640"/>
              </a:spcBef>
            </a:pPr>
            <a:r>
              <a:rPr lang="en-US" i="1">
                <a:latin typeface="Calibri"/>
                <a:ea typeface="Calibri"/>
                <a:cs typeface="Calibri"/>
                <a:sym typeface="Calibri"/>
              </a:rPr>
              <a:t>Financial aid to families who have lost a wage earner</a:t>
            </a:r>
          </a:p>
        </p:txBody>
      </p:sp>
      <p:sp>
        <p:nvSpPr>
          <p:cNvPr id="236" name="Shape 236"/>
          <p:cNvSpPr txBox="1"/>
          <p:nvPr/>
        </p:nvSpPr>
        <p:spPr>
          <a:xfrm>
            <a:off x="3148775" y="4844075"/>
            <a:ext cx="3000000" cy="1342499"/>
          </a:xfrm>
          <a:prstGeom prst="rect">
            <a:avLst/>
          </a:prstGeom>
          <a:noFill/>
          <a:ln>
            <a:noFill/>
          </a:ln>
        </p:spPr>
        <p:txBody>
          <a:bodyPr lIns="91425" tIns="91425" rIns="91425" bIns="91425" anchor="ctr" anchorCtr="0">
            <a:noAutofit/>
          </a:bodyPr>
          <a:lstStyle/>
          <a:p>
            <a:pPr>
              <a:spcBef>
                <a:spcPts val="640"/>
              </a:spcBef>
            </a:pPr>
            <a:r>
              <a:rPr lang="en-US" i="1">
                <a:latin typeface="Calibri"/>
                <a:ea typeface="Calibri"/>
                <a:cs typeface="Calibri"/>
                <a:sym typeface="Calibri"/>
              </a:rPr>
              <a:t>Unable to gain employment </a:t>
            </a:r>
          </a:p>
        </p:txBody>
      </p:sp>
      <p:sp>
        <p:nvSpPr>
          <p:cNvPr id="237" name="Shape 237"/>
          <p:cNvSpPr/>
          <p:nvPr/>
        </p:nvSpPr>
        <p:spPr>
          <a:xfrm>
            <a:off x="6020000" y="684100"/>
            <a:ext cx="2639400" cy="5677800"/>
          </a:xfrm>
          <a:prstGeom prst="rect">
            <a:avLst/>
          </a:prstGeom>
          <a:noFill/>
          <a:ln w="76200"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238" name="Shape 238"/>
          <p:cNvSpPr/>
          <p:nvPr/>
        </p:nvSpPr>
        <p:spPr>
          <a:xfrm>
            <a:off x="6694950" y="222325"/>
            <a:ext cx="427499" cy="448799"/>
          </a:xfrm>
          <a:prstGeom prst="downArrow">
            <a:avLst>
              <a:gd name="adj1" fmla="val 50000"/>
              <a:gd name="adj2" fmla="val 50000"/>
            </a:avLst>
          </a:prstGeom>
          <a:solidFill>
            <a:srgbClr val="FF0000"/>
          </a:solidFill>
          <a:ln w="19050"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239" name="Shape 239"/>
          <p:cNvSpPr/>
          <p:nvPr/>
        </p:nvSpPr>
        <p:spPr>
          <a:xfrm>
            <a:off x="7540550" y="222325"/>
            <a:ext cx="427499" cy="448799"/>
          </a:xfrm>
          <a:prstGeom prst="downArrow">
            <a:avLst>
              <a:gd name="adj1" fmla="val 50000"/>
              <a:gd name="adj2" fmla="val 50000"/>
            </a:avLst>
          </a:prstGeom>
          <a:solidFill>
            <a:srgbClr val="FF0000"/>
          </a:solidFill>
          <a:ln w="19050"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Tree>
    <p:extLst>
      <p:ext uri="{BB962C8B-B14F-4D97-AF65-F5344CB8AC3E}">
        <p14:creationId xmlns:p14="http://schemas.microsoft.com/office/powerpoint/2010/main" val="1570531261"/>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baseline="0">
                <a:solidFill>
                  <a:schemeClr val="dk1"/>
                </a:solidFill>
                <a:latin typeface="Calibri"/>
                <a:ea typeface="Calibri"/>
                <a:cs typeface="Calibri"/>
                <a:sym typeface="Calibri"/>
              </a:rPr>
              <a:t>Closure</a:t>
            </a:r>
          </a:p>
        </p:txBody>
      </p:sp>
      <p:sp>
        <p:nvSpPr>
          <p:cNvPr id="211" name="Shape 21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dk1"/>
              </a:buClr>
              <a:buSzPct val="25000"/>
              <a:buFont typeface="Arial"/>
              <a:buNone/>
            </a:pPr>
            <a:r>
              <a:rPr lang="en-US" sz="3600">
                <a:solidFill>
                  <a:schemeClr val="dk1"/>
                </a:solidFill>
                <a:latin typeface="Calibri"/>
                <a:ea typeface="Calibri"/>
                <a:cs typeface="Calibri"/>
                <a:sym typeface="Calibri"/>
              </a:rPr>
              <a:t>Create scenarios for each of the four components of the Social Security Act.  If you need to, refer back to the quote examples we analyzed today.  Write the scenarios in the 3rd column of your Social Security chart.</a:t>
            </a:r>
          </a:p>
          <a:p>
            <a:pPr marL="0" marR="0" lvl="0" indent="0" algn="l" rtl="0">
              <a:lnSpc>
                <a:spcPct val="80000"/>
              </a:lnSpc>
              <a:spcBef>
                <a:spcPts val="496"/>
              </a:spcBef>
              <a:buClr>
                <a:schemeClr val="dk1"/>
              </a:buClr>
              <a:buFont typeface="Arial"/>
              <a:buNone/>
            </a:pPr>
            <a:endParaRPr sz="3600" b="0" i="0" u="none" strike="noStrike" cap="none" baseline="0">
              <a:solidFill>
                <a:schemeClr val="dk1"/>
              </a:solidFill>
              <a:latin typeface="Calibri"/>
              <a:ea typeface="Calibri"/>
              <a:cs typeface="Calibri"/>
              <a:sym typeface="Calibri"/>
            </a:endParaRPr>
          </a:p>
          <a:p>
            <a:pPr marL="0" marR="0" lvl="0" indent="0" algn="l" rtl="0">
              <a:lnSpc>
                <a:spcPct val="80000"/>
              </a:lnSpc>
              <a:spcBef>
                <a:spcPts val="500"/>
              </a:spcBef>
              <a:buClr>
                <a:schemeClr val="dk1"/>
              </a:buClr>
              <a:buSzPct val="25000"/>
              <a:buFont typeface="Arial"/>
              <a:buNone/>
            </a:pPr>
            <a:r>
              <a:rPr lang="en-US" sz="3600" b="0" i="0" u="none" strike="noStrike" cap="none" baseline="0">
                <a:solidFill>
                  <a:schemeClr val="dk1"/>
                </a:solidFill>
                <a:latin typeface="Calibri"/>
                <a:ea typeface="Calibri"/>
                <a:cs typeface="Calibri"/>
                <a:sym typeface="Calibri"/>
              </a:rPr>
              <a:t>                            </a:t>
            </a:r>
          </a:p>
          <a:p>
            <a:pPr marL="0" marR="0" lvl="0" indent="0" algn="l" rtl="0">
              <a:lnSpc>
                <a:spcPct val="80000"/>
              </a:lnSpc>
              <a:spcBef>
                <a:spcPts val="496"/>
              </a:spcBef>
              <a:buClr>
                <a:schemeClr val="dk1"/>
              </a:buClr>
              <a:buFont typeface="Arial"/>
              <a:buNone/>
            </a:pPr>
            <a:endParaRPr sz="3600" b="0" i="0" u="none" strike="noStrike" cap="none" baseline="0">
              <a:solidFill>
                <a:schemeClr val="dk1"/>
              </a:solidFill>
              <a:latin typeface="Calibri"/>
              <a:ea typeface="Calibri"/>
              <a:cs typeface="Calibri"/>
              <a:sym typeface="Calibri"/>
            </a:endParaRPr>
          </a:p>
          <a:p>
            <a:pPr marL="0" marR="0" lvl="0" indent="0" algn="l" rtl="0">
              <a:lnSpc>
                <a:spcPct val="80000"/>
              </a:lnSpc>
              <a:spcBef>
                <a:spcPts val="496"/>
              </a:spcBef>
              <a:buClr>
                <a:schemeClr val="dk1"/>
              </a:buClr>
              <a:buFont typeface="Arial"/>
              <a:buNone/>
            </a:pPr>
            <a:endParaRPr sz="3600" b="0" i="0" u="none" strike="noStrike" cap="none" baseline="0">
              <a:solidFill>
                <a:schemeClr val="dk1"/>
              </a:solidFill>
              <a:latin typeface="Calibri"/>
              <a:ea typeface="Calibri"/>
              <a:cs typeface="Calibri"/>
              <a:sym typeface="Calibri"/>
            </a:endParaRPr>
          </a:p>
        </p:txBody>
      </p:sp>
      <p:sp>
        <p:nvSpPr>
          <p:cNvPr id="4" name="TextBox 3"/>
          <p:cNvSpPr txBox="1"/>
          <p:nvPr/>
        </p:nvSpPr>
        <p:spPr>
          <a:xfrm>
            <a:off x="6705600" y="0"/>
            <a:ext cx="2438400" cy="1323439"/>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0"/>
                                        </p:tgtEl>
                                        <p:attrNameLst>
                                          <p:attrName>style.visibility</p:attrName>
                                        </p:attrNameLst>
                                      </p:cBhvr>
                                      <p:to>
                                        <p:strVal val="visible"/>
                                      </p:to>
                                    </p:set>
                                    <p:animEffect transition="in" filter="fade">
                                      <p:cBhvr>
                                        <p:cTn id="7" dur="1"/>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p:nvPr/>
        </p:nvSpPr>
        <p:spPr>
          <a:xfrm>
            <a:off x="0" y="0"/>
            <a:ext cx="9143999" cy="6857999"/>
          </a:xfrm>
          <a:prstGeom prst="rect">
            <a:avLst/>
          </a:prstGeom>
          <a:solidFill>
            <a:schemeClr val="lt1"/>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cxnSp>
        <p:nvCxnSpPr>
          <p:cNvPr id="218" name="Shape 218"/>
          <p:cNvCxnSpPr/>
          <p:nvPr/>
        </p:nvCxnSpPr>
        <p:spPr>
          <a:xfrm>
            <a:off x="724925" y="1073966"/>
            <a:ext cx="7847700" cy="30900"/>
          </a:xfrm>
          <a:prstGeom prst="straightConnector1">
            <a:avLst/>
          </a:prstGeom>
          <a:noFill/>
          <a:ln w="19050" cap="flat">
            <a:solidFill>
              <a:srgbClr val="000000"/>
            </a:solidFill>
            <a:prstDash val="solid"/>
            <a:round/>
            <a:headEnd type="none" w="lg" len="lg"/>
            <a:tailEnd type="none" w="lg" len="lg"/>
          </a:ln>
        </p:spPr>
      </p:cxnSp>
      <p:cxnSp>
        <p:nvCxnSpPr>
          <p:cNvPr id="219" name="Shape 219"/>
          <p:cNvCxnSpPr/>
          <p:nvPr/>
        </p:nvCxnSpPr>
        <p:spPr>
          <a:xfrm>
            <a:off x="3095300" y="813133"/>
            <a:ext cx="34500" cy="5431200"/>
          </a:xfrm>
          <a:prstGeom prst="straightConnector1">
            <a:avLst/>
          </a:prstGeom>
          <a:noFill/>
          <a:ln w="19050" cap="flat">
            <a:solidFill>
              <a:schemeClr val="dk2"/>
            </a:solidFill>
            <a:prstDash val="solid"/>
            <a:round/>
            <a:headEnd type="none" w="lg" len="lg"/>
            <a:tailEnd type="none" w="lg" len="lg"/>
          </a:ln>
        </p:spPr>
      </p:cxnSp>
      <p:cxnSp>
        <p:nvCxnSpPr>
          <p:cNvPr id="220" name="Shape 220"/>
          <p:cNvCxnSpPr/>
          <p:nvPr/>
        </p:nvCxnSpPr>
        <p:spPr>
          <a:xfrm>
            <a:off x="6098550" y="828466"/>
            <a:ext cx="14400" cy="5415599"/>
          </a:xfrm>
          <a:prstGeom prst="straightConnector1">
            <a:avLst/>
          </a:prstGeom>
          <a:noFill/>
          <a:ln w="19050" cap="flat">
            <a:solidFill>
              <a:schemeClr val="dk2"/>
            </a:solidFill>
            <a:prstDash val="solid"/>
            <a:round/>
            <a:headEnd type="none" w="lg" len="lg"/>
            <a:tailEnd type="none" w="lg" len="lg"/>
          </a:ln>
        </p:spPr>
      </p:cxnSp>
      <p:cxnSp>
        <p:nvCxnSpPr>
          <p:cNvPr id="221" name="Shape 221"/>
          <p:cNvCxnSpPr/>
          <p:nvPr/>
        </p:nvCxnSpPr>
        <p:spPr>
          <a:xfrm>
            <a:off x="724925" y="2287833"/>
            <a:ext cx="7847700" cy="30900"/>
          </a:xfrm>
          <a:prstGeom prst="straightConnector1">
            <a:avLst/>
          </a:prstGeom>
          <a:noFill/>
          <a:ln w="19050" cap="flat">
            <a:solidFill>
              <a:srgbClr val="000000"/>
            </a:solidFill>
            <a:prstDash val="solid"/>
            <a:round/>
            <a:headEnd type="none" w="lg" len="lg"/>
            <a:tailEnd type="none" w="lg" len="lg"/>
          </a:ln>
        </p:spPr>
      </p:cxnSp>
      <p:cxnSp>
        <p:nvCxnSpPr>
          <p:cNvPr id="222" name="Shape 222"/>
          <p:cNvCxnSpPr/>
          <p:nvPr/>
        </p:nvCxnSpPr>
        <p:spPr>
          <a:xfrm>
            <a:off x="719075" y="3501716"/>
            <a:ext cx="7847700" cy="30900"/>
          </a:xfrm>
          <a:prstGeom prst="straightConnector1">
            <a:avLst/>
          </a:prstGeom>
          <a:noFill/>
          <a:ln w="19050" cap="flat">
            <a:solidFill>
              <a:srgbClr val="000000"/>
            </a:solidFill>
            <a:prstDash val="solid"/>
            <a:round/>
            <a:headEnd type="none" w="lg" len="lg"/>
            <a:tailEnd type="none" w="lg" len="lg"/>
          </a:ln>
        </p:spPr>
      </p:cxnSp>
      <p:cxnSp>
        <p:nvCxnSpPr>
          <p:cNvPr id="223" name="Shape 223"/>
          <p:cNvCxnSpPr/>
          <p:nvPr/>
        </p:nvCxnSpPr>
        <p:spPr>
          <a:xfrm>
            <a:off x="719075" y="4844066"/>
            <a:ext cx="7847700" cy="30900"/>
          </a:xfrm>
          <a:prstGeom prst="straightConnector1">
            <a:avLst/>
          </a:prstGeom>
          <a:noFill/>
          <a:ln w="19050" cap="flat">
            <a:solidFill>
              <a:srgbClr val="000000"/>
            </a:solidFill>
            <a:prstDash val="solid"/>
            <a:round/>
            <a:headEnd type="none" w="lg" len="lg"/>
            <a:tailEnd type="none" w="lg" len="lg"/>
          </a:ln>
        </p:spPr>
      </p:cxnSp>
      <p:cxnSp>
        <p:nvCxnSpPr>
          <p:cNvPr id="224" name="Shape 224"/>
          <p:cNvCxnSpPr/>
          <p:nvPr/>
        </p:nvCxnSpPr>
        <p:spPr>
          <a:xfrm>
            <a:off x="724925" y="786200"/>
            <a:ext cx="7847700" cy="30900"/>
          </a:xfrm>
          <a:prstGeom prst="straightConnector1">
            <a:avLst/>
          </a:prstGeom>
          <a:noFill/>
          <a:ln w="19050" cap="flat">
            <a:solidFill>
              <a:srgbClr val="000000"/>
            </a:solidFill>
            <a:prstDash val="solid"/>
            <a:round/>
            <a:headEnd type="none" w="lg" len="lg"/>
            <a:tailEnd type="none" w="lg" len="lg"/>
          </a:ln>
        </p:spPr>
      </p:cxnSp>
      <p:sp>
        <p:nvSpPr>
          <p:cNvPr id="225" name="Shape 225"/>
          <p:cNvSpPr txBox="1"/>
          <p:nvPr/>
        </p:nvSpPr>
        <p:spPr>
          <a:xfrm>
            <a:off x="730775" y="337533"/>
            <a:ext cx="7835999" cy="448799"/>
          </a:xfrm>
          <a:prstGeom prst="rect">
            <a:avLst/>
          </a:prstGeom>
          <a:noFill/>
          <a:ln>
            <a:noFill/>
          </a:ln>
        </p:spPr>
        <p:txBody>
          <a:bodyPr lIns="91425" tIns="91425" rIns="91425" bIns="91425" anchor="t" anchorCtr="0">
            <a:noAutofit/>
          </a:bodyPr>
          <a:lstStyle/>
          <a:p>
            <a:pPr lvl="0" algn="ctr" rtl="0">
              <a:spcBef>
                <a:spcPts val="0"/>
              </a:spcBef>
              <a:buNone/>
            </a:pPr>
            <a:r>
              <a:rPr lang="en-US" dirty="0"/>
              <a:t>Social Security Act of 1935</a:t>
            </a:r>
          </a:p>
        </p:txBody>
      </p:sp>
      <p:sp>
        <p:nvSpPr>
          <p:cNvPr id="226" name="Shape 226"/>
          <p:cNvSpPr txBox="1"/>
          <p:nvPr/>
        </p:nvSpPr>
        <p:spPr>
          <a:xfrm>
            <a:off x="719075" y="519600"/>
            <a:ext cx="2376300" cy="778800"/>
          </a:xfrm>
          <a:prstGeom prst="rect">
            <a:avLst/>
          </a:prstGeom>
          <a:noFill/>
          <a:ln>
            <a:noFill/>
          </a:ln>
        </p:spPr>
        <p:txBody>
          <a:bodyPr lIns="91425" tIns="91425" rIns="91425" bIns="91425" anchor="ctr" anchorCtr="0">
            <a:noAutofit/>
          </a:bodyPr>
          <a:lstStyle/>
          <a:p>
            <a:pPr lvl="0" algn="ctr" rtl="0">
              <a:spcBef>
                <a:spcPts val="0"/>
              </a:spcBef>
              <a:buNone/>
            </a:pPr>
            <a:r>
              <a:rPr lang="en-US" sz="1200" dirty="0">
                <a:solidFill>
                  <a:schemeClr val="dk1"/>
                </a:solidFill>
              </a:rPr>
              <a:t>Policy Component</a:t>
            </a:r>
          </a:p>
        </p:txBody>
      </p:sp>
      <p:sp>
        <p:nvSpPr>
          <p:cNvPr id="227" name="Shape 227"/>
          <p:cNvSpPr txBox="1"/>
          <p:nvPr/>
        </p:nvSpPr>
        <p:spPr>
          <a:xfrm>
            <a:off x="3312475" y="519600"/>
            <a:ext cx="2639400" cy="778800"/>
          </a:xfrm>
          <a:prstGeom prst="rect">
            <a:avLst/>
          </a:prstGeom>
          <a:noFill/>
          <a:ln>
            <a:noFill/>
          </a:ln>
        </p:spPr>
        <p:txBody>
          <a:bodyPr lIns="91425" tIns="91425" rIns="91425" bIns="91425" anchor="ctr" anchorCtr="0">
            <a:noAutofit/>
          </a:bodyPr>
          <a:lstStyle/>
          <a:p>
            <a:pPr lvl="0" algn="ctr" rtl="0">
              <a:spcBef>
                <a:spcPts val="0"/>
              </a:spcBef>
              <a:buNone/>
            </a:pPr>
            <a:r>
              <a:rPr lang="en-US" sz="1200">
                <a:solidFill>
                  <a:schemeClr val="dk1"/>
                </a:solidFill>
              </a:rPr>
              <a:t>Purpose/Issue Being Addressed</a:t>
            </a:r>
          </a:p>
        </p:txBody>
      </p:sp>
      <p:sp>
        <p:nvSpPr>
          <p:cNvPr id="228" name="Shape 228"/>
          <p:cNvSpPr txBox="1"/>
          <p:nvPr/>
        </p:nvSpPr>
        <p:spPr>
          <a:xfrm>
            <a:off x="6098550" y="519600"/>
            <a:ext cx="2492700" cy="778800"/>
          </a:xfrm>
          <a:prstGeom prst="rect">
            <a:avLst/>
          </a:prstGeom>
          <a:noFill/>
          <a:ln>
            <a:noFill/>
          </a:ln>
        </p:spPr>
        <p:txBody>
          <a:bodyPr lIns="91425" tIns="91425" rIns="91425" bIns="91425" anchor="ctr" anchorCtr="0">
            <a:noAutofit/>
          </a:bodyPr>
          <a:lstStyle/>
          <a:p>
            <a:pPr lvl="0" algn="ctr" rtl="0">
              <a:spcBef>
                <a:spcPts val="0"/>
              </a:spcBef>
              <a:buNone/>
            </a:pPr>
            <a:r>
              <a:rPr lang="en-US" sz="1200">
                <a:solidFill>
                  <a:schemeClr val="dk1"/>
                </a:solidFill>
              </a:rPr>
              <a:t>Scenario </a:t>
            </a:r>
          </a:p>
        </p:txBody>
      </p:sp>
      <p:sp>
        <p:nvSpPr>
          <p:cNvPr id="229" name="Shape 229"/>
          <p:cNvSpPr txBox="1"/>
          <p:nvPr/>
        </p:nvSpPr>
        <p:spPr>
          <a:xfrm>
            <a:off x="719100" y="1073975"/>
            <a:ext cx="2376300" cy="1213799"/>
          </a:xfrm>
          <a:prstGeom prst="rect">
            <a:avLst/>
          </a:prstGeom>
          <a:noFill/>
          <a:ln>
            <a:noFill/>
          </a:ln>
        </p:spPr>
        <p:txBody>
          <a:bodyPr lIns="91425" tIns="91425" rIns="91425" bIns="91425" anchor="ctr" anchorCtr="0">
            <a:noAutofit/>
          </a:bodyPr>
          <a:lstStyle/>
          <a:p>
            <a:pPr lvl="0" algn="ctr" rtl="0">
              <a:spcBef>
                <a:spcPts val="0"/>
              </a:spcBef>
              <a:buNone/>
            </a:pPr>
            <a:r>
              <a:rPr lang="en-US" sz="2400" i="1">
                <a:solidFill>
                  <a:schemeClr val="dk1"/>
                </a:solidFill>
                <a:latin typeface="Calibri"/>
                <a:ea typeface="Calibri"/>
                <a:cs typeface="Calibri"/>
                <a:sym typeface="Calibri"/>
              </a:rPr>
              <a:t>Disability</a:t>
            </a:r>
          </a:p>
        </p:txBody>
      </p:sp>
      <p:sp>
        <p:nvSpPr>
          <p:cNvPr id="230" name="Shape 230"/>
          <p:cNvSpPr txBox="1"/>
          <p:nvPr/>
        </p:nvSpPr>
        <p:spPr>
          <a:xfrm>
            <a:off x="3095300" y="1073975"/>
            <a:ext cx="3003299" cy="1213799"/>
          </a:xfrm>
          <a:prstGeom prst="rect">
            <a:avLst/>
          </a:prstGeom>
          <a:noFill/>
          <a:ln>
            <a:noFill/>
          </a:ln>
        </p:spPr>
        <p:txBody>
          <a:bodyPr lIns="91425" tIns="91425" rIns="91425" bIns="91425" anchor="ctr" anchorCtr="0">
            <a:noAutofit/>
          </a:bodyPr>
          <a:lstStyle/>
          <a:p>
            <a:pPr lvl="0" rtl="0">
              <a:spcBef>
                <a:spcPts val="640"/>
              </a:spcBef>
              <a:buNone/>
            </a:pPr>
            <a:endParaRPr lang="en-US" i="1" dirty="0">
              <a:solidFill>
                <a:schemeClr val="dk1"/>
              </a:solidFill>
              <a:latin typeface="Calibri"/>
              <a:ea typeface="Calibri"/>
              <a:cs typeface="Calibri"/>
              <a:sym typeface="Calibri"/>
            </a:endParaRPr>
          </a:p>
          <a:p>
            <a:pPr lvl="0" rtl="0">
              <a:spcBef>
                <a:spcPts val="0"/>
              </a:spcBef>
              <a:buNone/>
            </a:pPr>
            <a:endParaRPr i="1" dirty="0">
              <a:solidFill>
                <a:schemeClr val="dk1"/>
              </a:solidFill>
              <a:latin typeface="Calibri"/>
              <a:ea typeface="Calibri"/>
              <a:cs typeface="Calibri"/>
              <a:sym typeface="Calibri"/>
            </a:endParaRPr>
          </a:p>
        </p:txBody>
      </p:sp>
      <p:sp>
        <p:nvSpPr>
          <p:cNvPr id="231" name="Shape 231"/>
          <p:cNvSpPr txBox="1"/>
          <p:nvPr/>
        </p:nvSpPr>
        <p:spPr>
          <a:xfrm>
            <a:off x="719075" y="2287825"/>
            <a:ext cx="2376300" cy="1213799"/>
          </a:xfrm>
          <a:prstGeom prst="rect">
            <a:avLst/>
          </a:prstGeom>
          <a:noFill/>
          <a:ln>
            <a:noFill/>
          </a:ln>
        </p:spPr>
        <p:txBody>
          <a:bodyPr lIns="91425" tIns="91425" rIns="91425" bIns="91425" anchor="ctr" anchorCtr="0">
            <a:noAutofit/>
          </a:bodyPr>
          <a:lstStyle/>
          <a:p>
            <a:pPr lvl="0" algn="ctr" rtl="0">
              <a:spcBef>
                <a:spcPts val="0"/>
              </a:spcBef>
              <a:buNone/>
            </a:pPr>
            <a:r>
              <a:rPr lang="en-US" sz="2400" i="1">
                <a:solidFill>
                  <a:schemeClr val="dk1"/>
                </a:solidFill>
                <a:latin typeface="Calibri"/>
                <a:ea typeface="Calibri"/>
                <a:cs typeface="Calibri"/>
                <a:sym typeface="Calibri"/>
              </a:rPr>
              <a:t>Old Age</a:t>
            </a:r>
          </a:p>
        </p:txBody>
      </p:sp>
      <p:sp>
        <p:nvSpPr>
          <p:cNvPr id="232" name="Shape 232"/>
          <p:cNvSpPr txBox="1"/>
          <p:nvPr/>
        </p:nvSpPr>
        <p:spPr>
          <a:xfrm>
            <a:off x="3142925" y="2287825"/>
            <a:ext cx="3000000" cy="1213799"/>
          </a:xfrm>
          <a:prstGeom prst="rect">
            <a:avLst/>
          </a:prstGeom>
          <a:noFill/>
          <a:ln>
            <a:noFill/>
          </a:ln>
        </p:spPr>
        <p:txBody>
          <a:bodyPr lIns="91425" tIns="91425" rIns="91425" bIns="91425" anchor="ctr" anchorCtr="0">
            <a:noAutofit/>
          </a:bodyPr>
          <a:lstStyle/>
          <a:p>
            <a:pPr lvl="0" rtl="0">
              <a:spcBef>
                <a:spcPts val="0"/>
              </a:spcBef>
              <a:buNone/>
            </a:pPr>
            <a:endParaRPr lang="en-US" i="1" dirty="0">
              <a:solidFill>
                <a:schemeClr val="dk1"/>
              </a:solidFill>
              <a:latin typeface="Calibri"/>
              <a:ea typeface="Calibri"/>
              <a:cs typeface="Calibri"/>
              <a:sym typeface="Calibri"/>
            </a:endParaRPr>
          </a:p>
        </p:txBody>
      </p:sp>
      <p:sp>
        <p:nvSpPr>
          <p:cNvPr id="233" name="Shape 233"/>
          <p:cNvSpPr txBox="1"/>
          <p:nvPr/>
        </p:nvSpPr>
        <p:spPr>
          <a:xfrm>
            <a:off x="719075" y="3501675"/>
            <a:ext cx="2376300" cy="1342499"/>
          </a:xfrm>
          <a:prstGeom prst="rect">
            <a:avLst/>
          </a:prstGeom>
          <a:noFill/>
          <a:ln>
            <a:noFill/>
          </a:ln>
        </p:spPr>
        <p:txBody>
          <a:bodyPr lIns="91425" tIns="91425" rIns="91425" bIns="91425" anchor="ctr" anchorCtr="0">
            <a:noAutofit/>
          </a:bodyPr>
          <a:lstStyle/>
          <a:p>
            <a:pPr lvl="0" algn="ctr" rtl="0">
              <a:spcBef>
                <a:spcPts val="0"/>
              </a:spcBef>
              <a:buNone/>
            </a:pPr>
            <a:r>
              <a:rPr lang="en-US" sz="2400" i="1">
                <a:solidFill>
                  <a:schemeClr val="dk1"/>
                </a:solidFill>
                <a:latin typeface="Calibri"/>
                <a:ea typeface="Calibri"/>
                <a:cs typeface="Calibri"/>
                <a:sym typeface="Calibri"/>
              </a:rPr>
              <a:t>Dependent Children/Survivor</a:t>
            </a:r>
          </a:p>
        </p:txBody>
      </p:sp>
      <p:sp>
        <p:nvSpPr>
          <p:cNvPr id="234" name="Shape 234"/>
          <p:cNvSpPr txBox="1"/>
          <p:nvPr/>
        </p:nvSpPr>
        <p:spPr>
          <a:xfrm>
            <a:off x="719075" y="4844075"/>
            <a:ext cx="2376300" cy="1400099"/>
          </a:xfrm>
          <a:prstGeom prst="rect">
            <a:avLst/>
          </a:prstGeom>
          <a:noFill/>
          <a:ln>
            <a:noFill/>
          </a:ln>
        </p:spPr>
        <p:txBody>
          <a:bodyPr lIns="91425" tIns="91425" rIns="91425" bIns="91425" anchor="ctr" anchorCtr="0">
            <a:noAutofit/>
          </a:bodyPr>
          <a:lstStyle/>
          <a:p>
            <a:pPr lvl="0" algn="ctr" rtl="0">
              <a:spcBef>
                <a:spcPts val="0"/>
              </a:spcBef>
              <a:buNone/>
            </a:pPr>
            <a:r>
              <a:rPr lang="en-US" sz="2400" i="1">
                <a:solidFill>
                  <a:schemeClr val="dk1"/>
                </a:solidFill>
                <a:latin typeface="Calibri"/>
                <a:ea typeface="Calibri"/>
                <a:cs typeface="Calibri"/>
                <a:sym typeface="Calibri"/>
              </a:rPr>
              <a:t>Unemployment</a:t>
            </a:r>
          </a:p>
        </p:txBody>
      </p:sp>
      <p:sp>
        <p:nvSpPr>
          <p:cNvPr id="235" name="Shape 235"/>
          <p:cNvSpPr txBox="1"/>
          <p:nvPr/>
        </p:nvSpPr>
        <p:spPr>
          <a:xfrm>
            <a:off x="3096950" y="3501675"/>
            <a:ext cx="3000000" cy="1400099"/>
          </a:xfrm>
          <a:prstGeom prst="rect">
            <a:avLst/>
          </a:prstGeom>
          <a:noFill/>
          <a:ln>
            <a:noFill/>
          </a:ln>
        </p:spPr>
        <p:txBody>
          <a:bodyPr lIns="91425" tIns="91425" rIns="91425" bIns="91425" anchor="ctr" anchorCtr="0">
            <a:noAutofit/>
          </a:bodyPr>
          <a:lstStyle/>
          <a:p>
            <a:pPr lvl="0" rtl="0">
              <a:spcBef>
                <a:spcPts val="640"/>
              </a:spcBef>
              <a:buNone/>
            </a:pPr>
            <a:endParaRPr lang="en-US" i="1" dirty="0">
              <a:solidFill>
                <a:schemeClr val="dk1"/>
              </a:solidFill>
              <a:latin typeface="Calibri"/>
              <a:ea typeface="Calibri"/>
              <a:cs typeface="Calibri"/>
              <a:sym typeface="Calibri"/>
            </a:endParaRPr>
          </a:p>
        </p:txBody>
      </p:sp>
      <p:sp>
        <p:nvSpPr>
          <p:cNvPr id="236" name="Shape 236"/>
          <p:cNvSpPr txBox="1"/>
          <p:nvPr/>
        </p:nvSpPr>
        <p:spPr>
          <a:xfrm>
            <a:off x="3148775" y="4844075"/>
            <a:ext cx="3000000" cy="1342499"/>
          </a:xfrm>
          <a:prstGeom prst="rect">
            <a:avLst/>
          </a:prstGeom>
          <a:noFill/>
          <a:ln>
            <a:noFill/>
          </a:ln>
        </p:spPr>
        <p:txBody>
          <a:bodyPr lIns="91425" tIns="91425" rIns="91425" bIns="91425" anchor="ctr" anchorCtr="0">
            <a:noAutofit/>
          </a:bodyPr>
          <a:lstStyle/>
          <a:p>
            <a:pPr lvl="0" rtl="0">
              <a:spcBef>
                <a:spcPts val="640"/>
              </a:spcBef>
              <a:buNone/>
            </a:pPr>
            <a:endParaRPr lang="en-US" i="1"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12"/>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dirty="0">
                <a:solidFill>
                  <a:schemeClr val="dk1"/>
                </a:solidFill>
                <a:latin typeface="Calibri"/>
                <a:ea typeface="Calibri"/>
                <a:cs typeface="Calibri"/>
                <a:sym typeface="Calibri"/>
              </a:rPr>
              <a:t>Prior Knowledge</a:t>
            </a:r>
          </a:p>
        </p:txBody>
      </p:sp>
      <p:sp>
        <p:nvSpPr>
          <p:cNvPr id="40" name="Shape 40"/>
          <p:cNvSpPr txBox="1">
            <a:spLocks noGrp="1"/>
          </p:cNvSpPr>
          <p:nvPr>
            <p:ph type="body" idx="1"/>
          </p:nvPr>
        </p:nvSpPr>
        <p:spPr>
          <a:xfrm>
            <a:off x="0" y="931875"/>
            <a:ext cx="9144000" cy="5926199"/>
          </a:xfrm>
          <a:prstGeom prst="rect">
            <a:avLst/>
          </a:prstGeom>
          <a:noFill/>
          <a:ln>
            <a:noFill/>
          </a:ln>
        </p:spPr>
        <p:txBody>
          <a:bodyPr lIns="91425" tIns="45700" rIns="91425" bIns="45700" anchor="t" anchorCtr="0">
            <a:noAutofit/>
          </a:bodyPr>
          <a:lstStyle/>
          <a:p>
            <a:pPr marL="0" marR="0" lvl="0" indent="0" algn="ctr" rtl="0">
              <a:lnSpc>
                <a:spcPct val="80000"/>
              </a:lnSpc>
              <a:spcBef>
                <a:spcPts val="0"/>
              </a:spcBef>
              <a:buClr>
                <a:schemeClr val="dk1"/>
              </a:buClr>
              <a:buSzPct val="25000"/>
              <a:buFont typeface="Arial"/>
              <a:buNone/>
            </a:pPr>
            <a:r>
              <a:rPr lang="en-US" sz="2950" u="sng" dirty="0">
                <a:solidFill>
                  <a:schemeClr val="dk1"/>
                </a:solidFill>
                <a:latin typeface="Calibri"/>
                <a:ea typeface="Calibri"/>
                <a:cs typeface="Calibri"/>
                <a:sym typeface="Calibri"/>
              </a:rPr>
              <a:t>NEW DEAL</a:t>
            </a:r>
          </a:p>
          <a:p>
            <a:pPr marL="0" marR="0" lvl="0" indent="0" algn="ctr" rtl="0">
              <a:lnSpc>
                <a:spcPct val="80000"/>
              </a:lnSpc>
              <a:spcBef>
                <a:spcPts val="0"/>
              </a:spcBef>
              <a:buClr>
                <a:schemeClr val="dk1"/>
              </a:buClr>
              <a:buSzPct val="25000"/>
              <a:buNone/>
            </a:pPr>
            <a:endParaRPr lang="en-US" sz="2950" b="0" i="0" u="none" strike="noStrike" cap="none" baseline="0" dirty="0">
              <a:solidFill>
                <a:schemeClr val="dk1"/>
              </a:solidFill>
              <a:latin typeface="Calibri"/>
              <a:ea typeface="Calibri"/>
              <a:cs typeface="Calibri"/>
              <a:sym typeface="Calibri"/>
            </a:endParaRPr>
          </a:p>
          <a:p>
            <a:pPr marL="457200" indent="-457200">
              <a:lnSpc>
                <a:spcPct val="80000"/>
              </a:lnSpc>
              <a:spcBef>
                <a:spcPts val="0"/>
              </a:spcBef>
              <a:buSzPct val="25000"/>
              <a:buFont typeface="Wingdings" panose="05000000000000000000" pitchFamily="2" charset="2"/>
              <a:buChar char="Ø"/>
            </a:pPr>
            <a:r>
              <a:rPr lang="en-US" sz="2950" dirty="0">
                <a:solidFill>
                  <a:schemeClr val="dk1"/>
                </a:solidFill>
                <a:latin typeface="Calibri"/>
                <a:ea typeface="Calibri"/>
                <a:cs typeface="Calibri"/>
                <a:sym typeface="Calibri"/>
              </a:rPr>
              <a:t>Relief - Provide support for those impacted by the Great Depression</a:t>
            </a:r>
          </a:p>
          <a:p>
            <a:pPr marL="457200" marR="0" lvl="0" indent="-457200" algn="l" rtl="0">
              <a:lnSpc>
                <a:spcPct val="80000"/>
              </a:lnSpc>
              <a:spcBef>
                <a:spcPts val="0"/>
              </a:spcBef>
              <a:buClr>
                <a:schemeClr val="dk1"/>
              </a:buClr>
              <a:buFont typeface="Wingdings" panose="05000000000000000000" pitchFamily="2" charset="2"/>
              <a:buChar char="Ø"/>
            </a:pPr>
            <a:endParaRPr sz="2950" dirty="0">
              <a:solidFill>
                <a:schemeClr val="dk1"/>
              </a:solidFill>
              <a:latin typeface="Calibri"/>
              <a:ea typeface="Calibri"/>
              <a:cs typeface="Calibri"/>
              <a:sym typeface="Calibri"/>
            </a:endParaRPr>
          </a:p>
          <a:p>
            <a:pPr marL="457200" indent="-457200">
              <a:lnSpc>
                <a:spcPct val="80000"/>
              </a:lnSpc>
              <a:spcBef>
                <a:spcPts val="0"/>
              </a:spcBef>
              <a:buSzPct val="25000"/>
              <a:buFont typeface="Wingdings" panose="05000000000000000000" pitchFamily="2" charset="2"/>
              <a:buChar char="Ø"/>
            </a:pPr>
            <a:r>
              <a:rPr lang="en-US" sz="2950" dirty="0">
                <a:solidFill>
                  <a:schemeClr val="dk1"/>
                </a:solidFill>
                <a:latin typeface="Calibri"/>
                <a:ea typeface="Calibri"/>
                <a:cs typeface="Calibri"/>
                <a:sym typeface="Calibri"/>
              </a:rPr>
              <a:t>Recovery - Rebuild the economy and regain the idea of the American Dream</a:t>
            </a:r>
          </a:p>
          <a:p>
            <a:pPr marL="457200" marR="0" lvl="0" indent="-457200" algn="l" rtl="0">
              <a:lnSpc>
                <a:spcPct val="80000"/>
              </a:lnSpc>
              <a:spcBef>
                <a:spcPts val="0"/>
              </a:spcBef>
              <a:buClr>
                <a:schemeClr val="dk1"/>
              </a:buClr>
              <a:buFont typeface="Wingdings" panose="05000000000000000000" pitchFamily="2" charset="2"/>
              <a:buChar char="Ø"/>
            </a:pPr>
            <a:endParaRPr sz="2950" dirty="0">
              <a:solidFill>
                <a:schemeClr val="dk1"/>
              </a:solidFill>
              <a:latin typeface="Calibri"/>
              <a:ea typeface="Calibri"/>
              <a:cs typeface="Calibri"/>
              <a:sym typeface="Calibri"/>
            </a:endParaRPr>
          </a:p>
          <a:p>
            <a:pPr marL="457200" indent="-457200">
              <a:lnSpc>
                <a:spcPct val="80000"/>
              </a:lnSpc>
              <a:spcBef>
                <a:spcPts val="0"/>
              </a:spcBef>
              <a:buSzPct val="25000"/>
              <a:buFont typeface="Wingdings" panose="05000000000000000000" pitchFamily="2" charset="2"/>
              <a:buChar char="Ø"/>
            </a:pPr>
            <a:r>
              <a:rPr lang="en-US" sz="2950" dirty="0">
                <a:solidFill>
                  <a:schemeClr val="dk1"/>
                </a:solidFill>
                <a:latin typeface="Calibri"/>
                <a:ea typeface="Calibri"/>
                <a:cs typeface="Calibri"/>
                <a:sym typeface="Calibri"/>
              </a:rPr>
              <a:t>Reform - Establish policies that will prevent another economic </a:t>
            </a:r>
            <a:r>
              <a:rPr lang="en-US" sz="2950" dirty="0" smtClean="0">
                <a:solidFill>
                  <a:schemeClr val="dk1"/>
                </a:solidFill>
                <a:latin typeface="Calibri"/>
                <a:ea typeface="Calibri"/>
                <a:cs typeface="Calibri"/>
                <a:sym typeface="Calibri"/>
              </a:rPr>
              <a:t>disaster</a:t>
            </a:r>
          </a:p>
          <a:p>
            <a:pPr marL="0" marR="0" lvl="0" indent="0" algn="l" rtl="0">
              <a:lnSpc>
                <a:spcPct val="80000"/>
              </a:lnSpc>
              <a:spcBef>
                <a:spcPts val="0"/>
              </a:spcBef>
              <a:buClr>
                <a:schemeClr val="dk1"/>
              </a:buClr>
              <a:buSzPct val="25000"/>
              <a:buFont typeface="Arial"/>
              <a:buNone/>
            </a:pPr>
            <a:endParaRPr lang="en-US" sz="2950" dirty="0">
              <a:solidFill>
                <a:schemeClr val="dk1"/>
              </a:solidFill>
              <a:latin typeface="Calibri"/>
              <a:ea typeface="Calibri"/>
              <a:cs typeface="Calibri"/>
              <a:sym typeface="Calibri"/>
            </a:endParaRPr>
          </a:p>
          <a:p>
            <a:pPr marL="0" marR="0" lvl="0" indent="0" algn="l" rtl="0">
              <a:lnSpc>
                <a:spcPct val="80000"/>
              </a:lnSpc>
              <a:spcBef>
                <a:spcPts val="0"/>
              </a:spcBef>
              <a:buClr>
                <a:schemeClr val="dk1"/>
              </a:buClr>
              <a:buSzPct val="25000"/>
              <a:buFont typeface="Arial"/>
              <a:buNone/>
            </a:pPr>
            <a:endParaRPr lang="en-US" sz="2950" dirty="0" smtClean="0">
              <a:solidFill>
                <a:schemeClr val="dk1"/>
              </a:solidFill>
              <a:latin typeface="Calibri"/>
              <a:ea typeface="Calibri"/>
              <a:cs typeface="Calibri"/>
              <a:sym typeface="Calibri"/>
            </a:endParaRPr>
          </a:p>
          <a:p>
            <a:pPr marL="0" marR="0" lvl="0" indent="0" algn="l" rtl="0">
              <a:lnSpc>
                <a:spcPct val="80000"/>
              </a:lnSpc>
              <a:spcBef>
                <a:spcPts val="0"/>
              </a:spcBef>
              <a:buClr>
                <a:schemeClr val="dk1"/>
              </a:buClr>
              <a:buSzPct val="25000"/>
              <a:buFont typeface="Arial"/>
              <a:buNone/>
            </a:pPr>
            <a:r>
              <a:rPr lang="en-US" sz="2950" b="1" i="1" dirty="0" smtClean="0">
                <a:solidFill>
                  <a:schemeClr val="dk1"/>
                </a:solidFill>
                <a:latin typeface="Calibri"/>
                <a:ea typeface="Calibri"/>
                <a:cs typeface="Calibri"/>
                <a:sym typeface="Calibri"/>
              </a:rPr>
              <a:t>STRUCTURED ACADEMIC DISCUSSION:</a:t>
            </a:r>
          </a:p>
          <a:p>
            <a:pPr marL="0" marR="0" lvl="0" indent="0" algn="l" rtl="0">
              <a:lnSpc>
                <a:spcPct val="80000"/>
              </a:lnSpc>
              <a:spcBef>
                <a:spcPts val="0"/>
              </a:spcBef>
              <a:buClr>
                <a:schemeClr val="dk1"/>
              </a:buClr>
              <a:buSzPct val="25000"/>
              <a:buFont typeface="Arial"/>
              <a:buNone/>
            </a:pPr>
            <a:r>
              <a:rPr lang="en-US" sz="2950" dirty="0" smtClean="0">
                <a:solidFill>
                  <a:schemeClr val="dk1"/>
                </a:solidFill>
                <a:latin typeface="Calibri"/>
                <a:ea typeface="Calibri"/>
                <a:cs typeface="Calibri"/>
                <a:sym typeface="Calibri"/>
              </a:rPr>
              <a:t>One</a:t>
            </a:r>
            <a:r>
              <a:rPr lang="en-US" sz="2950" dirty="0" smtClean="0">
                <a:solidFill>
                  <a:schemeClr val="dk1"/>
                </a:solidFill>
                <a:latin typeface="Calibri"/>
                <a:ea typeface="Calibri"/>
                <a:cs typeface="Calibri"/>
                <a:sym typeface="Calibri"/>
              </a:rPr>
              <a:t> </a:t>
            </a:r>
            <a:r>
              <a:rPr lang="en-US" sz="2950" dirty="0" smtClean="0">
                <a:solidFill>
                  <a:schemeClr val="dk1"/>
                </a:solidFill>
                <a:latin typeface="Calibri"/>
                <a:ea typeface="Calibri"/>
                <a:cs typeface="Calibri"/>
                <a:sym typeface="Calibri"/>
              </a:rPr>
              <a:t>area FDR’s New Deal addressed to</a:t>
            </a:r>
            <a:r>
              <a:rPr lang="en-US" sz="2950" dirty="0" smtClean="0">
                <a:solidFill>
                  <a:schemeClr val="dk1"/>
                </a:solidFill>
                <a:latin typeface="Calibri"/>
                <a:ea typeface="Calibri"/>
                <a:cs typeface="Calibri"/>
                <a:sym typeface="Calibri"/>
              </a:rPr>
              <a:t> provide Relief</a:t>
            </a:r>
            <a:r>
              <a:rPr lang="en-US" sz="2950" dirty="0" smtClean="0">
                <a:solidFill>
                  <a:schemeClr val="dk1"/>
                </a:solidFill>
                <a:latin typeface="Calibri"/>
                <a:ea typeface="Calibri"/>
                <a:cs typeface="Calibri"/>
                <a:sym typeface="Calibri"/>
              </a:rPr>
              <a:t>, Recovery, or Reform </a:t>
            </a:r>
            <a:r>
              <a:rPr lang="en-US" sz="2950" dirty="0" smtClean="0">
                <a:solidFill>
                  <a:schemeClr val="dk1"/>
                </a:solidFill>
                <a:latin typeface="Calibri"/>
                <a:ea typeface="Calibri"/>
                <a:cs typeface="Calibri"/>
                <a:sym typeface="Calibri"/>
              </a:rPr>
              <a:t>was </a:t>
            </a:r>
            <a:r>
              <a:rPr lang="en-US" sz="2950" dirty="0" smtClean="0">
                <a:solidFill>
                  <a:schemeClr val="dk1"/>
                </a:solidFill>
                <a:latin typeface="Calibri"/>
                <a:ea typeface="Calibri"/>
                <a:cs typeface="Calibri"/>
                <a:sym typeface="Calibri"/>
              </a:rPr>
              <a:t>…</a:t>
            </a:r>
            <a:endParaRPr lang="en-US" sz="2950" dirty="0">
              <a:solidFill>
                <a:schemeClr val="dk1"/>
              </a:solidFill>
              <a:latin typeface="Calibri"/>
              <a:ea typeface="Calibri"/>
              <a:cs typeface="Calibri"/>
              <a:sym typeface="Calibri"/>
            </a:endParaRPr>
          </a:p>
        </p:txBody>
      </p:sp>
      <p:sp>
        <p:nvSpPr>
          <p:cNvPr id="2" name="TextBox 1"/>
          <p:cNvSpPr txBox="1"/>
          <p:nvPr/>
        </p:nvSpPr>
        <p:spPr>
          <a:xfrm>
            <a:off x="6705600" y="0"/>
            <a:ext cx="2438400" cy="1323439"/>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for </a:t>
            </a:r>
            <a:r>
              <a:rPr lang="en-US" sz="1600" i="1" dirty="0" smtClean="0">
                <a:solidFill>
                  <a:srgbClr val="FF0000"/>
                </a:solidFill>
              </a:rPr>
              <a:t>Social Security compensation</a:t>
            </a:r>
            <a:r>
              <a:rPr lang="en-US" sz="1600" i="1" dirty="0" smtClean="0">
                <a:solidFill>
                  <a:srgbClr val="FF0000"/>
                </a:solidFill>
              </a:rPr>
              <a:t>.</a:t>
            </a:r>
            <a:endParaRPr lang="en-US" sz="1600"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0" y="26276"/>
            <a:ext cx="9144000" cy="888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omic Sans MS"/>
              <a:buNone/>
            </a:pPr>
            <a:r>
              <a:rPr lang="en-US" sz="20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Concept</a:t>
            </a:r>
            <a:r>
              <a:rPr lang="en-US" sz="32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
            </a:r>
            <a:br>
              <a:rPr lang="en-US" sz="32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br>
            <a:endParaRPr lang="en-US" sz="32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endParaRPr>
          </a:p>
        </p:txBody>
      </p:sp>
      <p:sp>
        <p:nvSpPr>
          <p:cNvPr id="47" name="Shape 47"/>
          <p:cNvSpPr txBox="1">
            <a:spLocks noGrp="1"/>
          </p:cNvSpPr>
          <p:nvPr>
            <p:ph type="body" idx="1"/>
          </p:nvPr>
        </p:nvSpPr>
        <p:spPr>
          <a:xfrm>
            <a:off x="365675" y="914407"/>
            <a:ext cx="8229600" cy="5029199"/>
          </a:xfrm>
          <a:prstGeom prst="rect">
            <a:avLst/>
          </a:prstGeom>
          <a:noFill/>
          <a:ln>
            <a:noFill/>
          </a:ln>
        </p:spPr>
        <p:txBody>
          <a:bodyPr lIns="91425" tIns="45700" rIns="91425" bIns="45700" anchor="t" anchorCtr="0">
            <a:noAutofit/>
          </a:bodyPr>
          <a:lstStyle/>
          <a:p>
            <a:pPr marL="0" marR="0" lvl="0" indent="0" algn="l" rtl="0">
              <a:spcBef>
                <a:spcPts val="640"/>
              </a:spcBef>
              <a:buClr>
                <a:schemeClr val="dk1"/>
              </a:buClr>
              <a:buSzPct val="25000"/>
              <a:buFont typeface="Arial"/>
              <a:buNone/>
            </a:pPr>
            <a:r>
              <a:rPr lang="en-US" sz="3200" b="1" i="1" dirty="0">
                <a:solidFill>
                  <a:schemeClr val="dk1"/>
                </a:solidFill>
                <a:latin typeface="Calibri"/>
                <a:ea typeface="Calibri"/>
                <a:cs typeface="Calibri"/>
                <a:sym typeface="Calibri"/>
              </a:rPr>
              <a:t>Central Question: </a:t>
            </a:r>
            <a:r>
              <a:rPr lang="en-US" sz="3200" dirty="0">
                <a:solidFill>
                  <a:schemeClr val="dk1"/>
                </a:solidFill>
                <a:latin typeface="Calibri"/>
                <a:ea typeface="Calibri"/>
                <a:cs typeface="Calibri"/>
                <a:sym typeface="Calibri"/>
              </a:rPr>
              <a:t>What are the components of the Social Security Act of 1935 and what purpose do they serve?</a:t>
            </a:r>
          </a:p>
          <a:p>
            <a:pPr marL="25400" lvl="0" indent="0" rtl="0">
              <a:spcBef>
                <a:spcPts val="0"/>
              </a:spcBef>
              <a:buClr>
                <a:schemeClr val="dk1"/>
              </a:buClr>
              <a:buSzPct val="100000"/>
              <a:buNone/>
            </a:pPr>
            <a:endParaRPr lang="en-US" sz="3200" dirty="0" smtClean="0">
              <a:solidFill>
                <a:schemeClr val="dk1"/>
              </a:solidFill>
              <a:latin typeface="Calibri"/>
              <a:ea typeface="Calibri"/>
              <a:cs typeface="Calibri"/>
              <a:sym typeface="Calibri"/>
            </a:endParaRPr>
          </a:p>
          <a:p>
            <a:pPr marL="457200" lvl="0" indent="-431800" rtl="0">
              <a:spcBef>
                <a:spcPts val="0"/>
              </a:spcBef>
              <a:buClr>
                <a:schemeClr val="dk1"/>
              </a:buClr>
              <a:buSzPct val="100000"/>
              <a:buFont typeface="Calibri"/>
              <a:buChar char="•"/>
            </a:pPr>
            <a:r>
              <a:rPr lang="en-US" sz="3200" dirty="0" smtClean="0">
                <a:solidFill>
                  <a:schemeClr val="dk1"/>
                </a:solidFill>
                <a:latin typeface="Calibri"/>
                <a:ea typeface="Calibri"/>
                <a:cs typeface="Calibri"/>
                <a:sym typeface="Calibri"/>
              </a:rPr>
              <a:t>Watch </a:t>
            </a:r>
            <a:r>
              <a:rPr lang="en-US" sz="3200" dirty="0">
                <a:solidFill>
                  <a:schemeClr val="dk1"/>
                </a:solidFill>
                <a:latin typeface="Calibri"/>
                <a:ea typeface="Calibri"/>
                <a:cs typeface="Calibri"/>
                <a:sym typeface="Calibri"/>
              </a:rPr>
              <a:t>FDRs Social Security Act speech- delivered on August 14, 1935</a:t>
            </a:r>
          </a:p>
          <a:p>
            <a:pPr marL="0" marR="0" lvl="0" indent="0" algn="l" rtl="0">
              <a:spcBef>
                <a:spcPts val="640"/>
              </a:spcBef>
              <a:buNone/>
            </a:pPr>
            <a:endParaRPr sz="3200" dirty="0">
              <a:solidFill>
                <a:schemeClr val="dk1"/>
              </a:solidFill>
              <a:latin typeface="Calibri"/>
              <a:ea typeface="Calibri"/>
              <a:cs typeface="Calibri"/>
              <a:sym typeface="Calibri"/>
            </a:endParaRPr>
          </a:p>
          <a:p>
            <a:pPr marL="457200" marR="0" lvl="0" indent="-431800" algn="l" rtl="0">
              <a:spcBef>
                <a:spcPts val="640"/>
              </a:spcBef>
              <a:buClr>
                <a:schemeClr val="dk1"/>
              </a:buClr>
              <a:buSzPct val="100000"/>
              <a:buFont typeface="Calibri"/>
              <a:buChar char="•"/>
            </a:pPr>
            <a:r>
              <a:rPr lang="en-US" sz="3200" dirty="0" smtClean="0">
                <a:solidFill>
                  <a:schemeClr val="dk1"/>
                </a:solidFill>
                <a:latin typeface="Calibri"/>
                <a:ea typeface="Calibri"/>
                <a:cs typeface="Calibri"/>
                <a:sym typeface="Calibri"/>
              </a:rPr>
              <a:t>Use the handout to follow along with </a:t>
            </a:r>
            <a:r>
              <a:rPr lang="en-US" sz="3200" dirty="0">
                <a:solidFill>
                  <a:schemeClr val="dk1"/>
                </a:solidFill>
                <a:latin typeface="Calibri"/>
                <a:ea typeface="Calibri"/>
                <a:cs typeface="Calibri"/>
                <a:sym typeface="Calibri"/>
              </a:rPr>
              <a:t>FDRs speech establishing the Social Security Act of 1935 </a:t>
            </a:r>
          </a:p>
          <a:p>
            <a:pPr marL="0" marR="0" lvl="0" indent="0" algn="l" rtl="0">
              <a:spcBef>
                <a:spcPts val="640"/>
              </a:spcBef>
              <a:buClr>
                <a:schemeClr val="dk1"/>
              </a:buClr>
              <a:buFont typeface="Arial"/>
              <a:buNone/>
            </a:pPr>
            <a:endParaRPr sz="3200" dirty="0">
              <a:solidFill>
                <a:schemeClr val="dk1"/>
              </a:solidFill>
              <a:latin typeface="Calibri"/>
              <a:ea typeface="Calibri"/>
              <a:cs typeface="Calibri"/>
              <a:sym typeface="Calibri"/>
            </a:endParaRPr>
          </a:p>
        </p:txBody>
      </p:sp>
      <p:sp>
        <p:nvSpPr>
          <p:cNvPr id="48" name="Shape 48"/>
          <p:cNvSpPr txBox="1"/>
          <p:nvPr/>
        </p:nvSpPr>
        <p:spPr>
          <a:xfrm>
            <a:off x="-100" y="152400"/>
            <a:ext cx="9144000" cy="762000"/>
          </a:xfrm>
          <a:prstGeom prst="rect">
            <a:avLst/>
          </a:prstGeom>
          <a:noFill/>
          <a:ln>
            <a:noFill/>
          </a:ln>
        </p:spPr>
        <p:txBody>
          <a:bodyPr lIns="91425" tIns="91425" rIns="91425" bIns="91425" anchor="ctr" anchorCtr="0">
            <a:noAutofit/>
          </a:bodyPr>
          <a:lstStyle/>
          <a:p>
            <a:pPr lvl="0" algn="ctr" rtl="0">
              <a:spcBef>
                <a:spcPts val="0"/>
              </a:spcBef>
              <a:buNone/>
            </a:pPr>
            <a:r>
              <a:rPr lang="en-US" sz="3600" b="1" i="1">
                <a:solidFill>
                  <a:schemeClr val="dk1"/>
                </a:solidFill>
                <a:latin typeface="Calibri"/>
                <a:ea typeface="Calibri"/>
                <a:cs typeface="Calibri"/>
                <a:sym typeface="Calibri"/>
              </a:rPr>
              <a:t>Social Security</a:t>
            </a:r>
          </a:p>
        </p:txBody>
      </p:sp>
      <p:sp>
        <p:nvSpPr>
          <p:cNvPr id="5" name="TextBox 4"/>
          <p:cNvSpPr txBox="1"/>
          <p:nvPr/>
        </p:nvSpPr>
        <p:spPr>
          <a:xfrm>
            <a:off x="6324600" y="0"/>
            <a:ext cx="2819400" cy="1077218"/>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a:hlinkClick r:id="rId3"/>
          </p:cNvPr>
          <p:cNvSpPr/>
          <p:nvPr/>
        </p:nvSpPr>
        <p:spPr>
          <a:xfrm>
            <a:off x="2286000" y="1627225"/>
            <a:ext cx="4572000" cy="3429000"/>
          </a:xfrm>
          <a:prstGeom prst="rect">
            <a:avLst/>
          </a:prstGeom>
          <a:blipFill>
            <a:blip r:embed="rId4">
              <a:alphaModFix/>
            </a:blip>
            <a:stretch>
              <a:fillRect/>
            </a:stretch>
          </a:blipFill>
          <a:ln>
            <a:noFill/>
          </a:ln>
        </p:spPr>
      </p:sp>
      <p:sp>
        <p:nvSpPr>
          <p:cNvPr id="3" name="TextBox 2"/>
          <p:cNvSpPr txBox="1"/>
          <p:nvPr/>
        </p:nvSpPr>
        <p:spPr>
          <a:xfrm>
            <a:off x="6705600" y="0"/>
            <a:ext cx="2438400" cy="1323439"/>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for </a:t>
            </a:r>
            <a:r>
              <a:rPr lang="en-US" sz="1600" i="1" dirty="0" smtClean="0">
                <a:solidFill>
                  <a:srgbClr val="FF0000"/>
                </a:solidFill>
              </a:rPr>
              <a:t>Social Security compensation</a:t>
            </a:r>
            <a:r>
              <a:rPr lang="en-US" sz="1600" i="1" dirty="0" smtClean="0">
                <a:solidFill>
                  <a:srgbClr val="FF0000"/>
                </a:solidFill>
              </a:rPr>
              <a:t>.</a:t>
            </a:r>
            <a:endParaRPr lang="en-US" sz="1600" i="1" dirty="0">
              <a:solidFill>
                <a:srgbClr val="FF0000"/>
              </a:solidFill>
            </a:endParaRPr>
          </a:p>
        </p:txBody>
      </p:sp>
      <p:sp>
        <p:nvSpPr>
          <p:cNvPr id="4" name="Shape 46"/>
          <p:cNvSpPr txBox="1">
            <a:spLocks noGrp="1"/>
          </p:cNvSpPr>
          <p:nvPr>
            <p:ph type="title"/>
          </p:nvPr>
        </p:nvSpPr>
        <p:spPr>
          <a:xfrm>
            <a:off x="0" y="26276"/>
            <a:ext cx="9144000" cy="888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omic Sans MS"/>
              <a:buNone/>
            </a:pPr>
            <a:r>
              <a:rPr lang="en-US" sz="20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Concept</a:t>
            </a:r>
            <a:r>
              <a:rPr lang="en-US" sz="32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
            </a:r>
            <a:br>
              <a:rPr lang="en-US" sz="32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br>
            <a:endParaRPr lang="en-US" sz="32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endParaRPr>
          </a:p>
        </p:txBody>
      </p:sp>
      <p:sp>
        <p:nvSpPr>
          <p:cNvPr id="2" name="TextBox 1"/>
          <p:cNvSpPr txBox="1"/>
          <p:nvPr/>
        </p:nvSpPr>
        <p:spPr>
          <a:xfrm>
            <a:off x="381000" y="5070080"/>
            <a:ext cx="8382000" cy="1384995"/>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STRUCTURED ACADEMIC DISCUSSION:</a:t>
            </a:r>
          </a:p>
          <a:p>
            <a:pPr algn="ctr"/>
            <a:endParaRPr lang="en-US" sz="2800" dirty="0" smtClean="0"/>
          </a:p>
          <a:p>
            <a:pPr algn="ctr"/>
            <a:r>
              <a:rPr lang="en-US" sz="2800" dirty="0" smtClean="0"/>
              <a:t>What’s the purpose of the Social Security Act?</a:t>
            </a:r>
            <a:endParaRPr lang="en-US" sz="2800" dirty="0"/>
          </a:p>
        </p:txBody>
      </p:sp>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0" y="26276"/>
            <a:ext cx="9144000" cy="888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omic Sans MS"/>
              <a:buNone/>
            </a:pPr>
            <a:r>
              <a:rPr lang="en-US" sz="20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Concept</a:t>
            </a:r>
            <a:r>
              <a:rPr lang="en-US" sz="32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
            </a:r>
            <a:br>
              <a:rPr lang="en-US" sz="32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br>
            <a:endParaRPr lang="en-US" sz="3200" i="0" u="sng" strike="noStrike" cap="none" baseline="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endParaRPr>
          </a:p>
        </p:txBody>
      </p:sp>
      <p:sp>
        <p:nvSpPr>
          <p:cNvPr id="60" name="Shape 60"/>
          <p:cNvSpPr txBox="1">
            <a:spLocks noGrp="1"/>
          </p:cNvSpPr>
          <p:nvPr>
            <p:ph type="body" idx="1"/>
          </p:nvPr>
        </p:nvSpPr>
        <p:spPr>
          <a:xfrm>
            <a:off x="365675" y="922950"/>
            <a:ext cx="8229600" cy="5029199"/>
          </a:xfrm>
          <a:prstGeom prst="rect">
            <a:avLst/>
          </a:prstGeom>
          <a:noFill/>
          <a:ln>
            <a:noFill/>
          </a:ln>
        </p:spPr>
        <p:txBody>
          <a:bodyPr lIns="91425" tIns="45700" rIns="91425" bIns="45700" anchor="t" anchorCtr="0">
            <a:noAutofit/>
          </a:bodyPr>
          <a:lstStyle/>
          <a:p>
            <a:pPr marL="0" marR="0" lvl="0" indent="0" algn="l" rtl="0">
              <a:spcBef>
                <a:spcPts val="640"/>
              </a:spcBef>
              <a:buClr>
                <a:schemeClr val="dk1"/>
              </a:buClr>
              <a:buSzPct val="25000"/>
              <a:buFont typeface="Arial"/>
              <a:buNone/>
            </a:pPr>
            <a:r>
              <a:rPr lang="en-US" sz="3200" dirty="0">
                <a:solidFill>
                  <a:schemeClr val="dk1"/>
                </a:solidFill>
                <a:latin typeface="Calibri"/>
                <a:ea typeface="Calibri"/>
                <a:cs typeface="Calibri"/>
                <a:sym typeface="Calibri"/>
              </a:rPr>
              <a:t>The four components of the Social Security Act:</a:t>
            </a:r>
          </a:p>
          <a:p>
            <a:pPr marL="457200" marR="0" lvl="0" indent="-431800" algn="l" rtl="0">
              <a:spcBef>
                <a:spcPts val="640"/>
              </a:spcBef>
              <a:buClr>
                <a:schemeClr val="dk1"/>
              </a:buClr>
              <a:buSzPct val="100000"/>
              <a:buFont typeface="Calibri"/>
              <a:buChar char="•"/>
            </a:pPr>
            <a:r>
              <a:rPr lang="en-US" sz="3200" b="1" i="1" dirty="0">
                <a:solidFill>
                  <a:schemeClr val="dk1"/>
                </a:solidFill>
                <a:latin typeface="Calibri"/>
                <a:ea typeface="Calibri"/>
                <a:cs typeface="Calibri"/>
                <a:sym typeface="Calibri"/>
              </a:rPr>
              <a:t>Disability</a:t>
            </a:r>
            <a:r>
              <a:rPr lang="en-US" sz="3200" dirty="0">
                <a:solidFill>
                  <a:schemeClr val="dk1"/>
                </a:solidFill>
                <a:latin typeface="Calibri"/>
                <a:ea typeface="Calibri"/>
                <a:cs typeface="Calibri"/>
                <a:sym typeface="Calibri"/>
              </a:rPr>
              <a:t> </a:t>
            </a:r>
          </a:p>
          <a:p>
            <a:pPr marL="457200" marR="0" lvl="0" indent="-431800" algn="l" rtl="0">
              <a:spcBef>
                <a:spcPts val="640"/>
              </a:spcBef>
              <a:buClr>
                <a:schemeClr val="dk1"/>
              </a:buClr>
              <a:buSzPct val="100000"/>
              <a:buFont typeface="Calibri"/>
              <a:buChar char="•"/>
            </a:pPr>
            <a:r>
              <a:rPr lang="en-US" sz="3200" b="1" i="1" dirty="0">
                <a:solidFill>
                  <a:schemeClr val="dk1"/>
                </a:solidFill>
                <a:latin typeface="Calibri"/>
                <a:ea typeface="Calibri"/>
                <a:cs typeface="Calibri"/>
                <a:sym typeface="Calibri"/>
              </a:rPr>
              <a:t>Old Age</a:t>
            </a:r>
            <a:r>
              <a:rPr lang="en-US" sz="3200" dirty="0">
                <a:solidFill>
                  <a:schemeClr val="dk1"/>
                </a:solidFill>
                <a:latin typeface="Calibri"/>
                <a:ea typeface="Calibri"/>
                <a:cs typeface="Calibri"/>
                <a:sym typeface="Calibri"/>
              </a:rPr>
              <a:t> </a:t>
            </a:r>
          </a:p>
          <a:p>
            <a:pPr marL="457200" marR="0" lvl="0" indent="-431800" algn="l" rtl="0">
              <a:spcBef>
                <a:spcPts val="640"/>
              </a:spcBef>
              <a:buClr>
                <a:schemeClr val="dk1"/>
              </a:buClr>
              <a:buSzPct val="100000"/>
              <a:buFont typeface="Calibri"/>
              <a:buChar char="•"/>
            </a:pPr>
            <a:r>
              <a:rPr lang="en-US" sz="3200" b="1" i="1" dirty="0">
                <a:solidFill>
                  <a:schemeClr val="dk1"/>
                </a:solidFill>
                <a:latin typeface="Calibri"/>
                <a:ea typeface="Calibri"/>
                <a:cs typeface="Calibri"/>
                <a:sym typeface="Calibri"/>
              </a:rPr>
              <a:t>Dependent Children/Survivor</a:t>
            </a:r>
            <a:r>
              <a:rPr lang="en-US" sz="3200" dirty="0">
                <a:solidFill>
                  <a:schemeClr val="dk1"/>
                </a:solidFill>
                <a:latin typeface="Calibri"/>
                <a:ea typeface="Calibri"/>
                <a:cs typeface="Calibri"/>
                <a:sym typeface="Calibri"/>
              </a:rPr>
              <a:t> </a:t>
            </a:r>
          </a:p>
          <a:p>
            <a:pPr marL="457200" marR="0" lvl="0" indent="-431800" algn="l" rtl="0">
              <a:spcBef>
                <a:spcPts val="640"/>
              </a:spcBef>
              <a:buClr>
                <a:schemeClr val="dk1"/>
              </a:buClr>
              <a:buSzPct val="100000"/>
              <a:buFont typeface="Calibri"/>
              <a:buChar char="•"/>
            </a:pPr>
            <a:r>
              <a:rPr lang="en-US" sz="3200" b="1" i="1" dirty="0">
                <a:solidFill>
                  <a:schemeClr val="dk1"/>
                </a:solidFill>
                <a:latin typeface="Calibri"/>
                <a:ea typeface="Calibri"/>
                <a:cs typeface="Calibri"/>
                <a:sym typeface="Calibri"/>
              </a:rPr>
              <a:t>Unemployment </a:t>
            </a:r>
          </a:p>
          <a:p>
            <a:pPr marL="0" marR="0" lvl="0" indent="0" algn="l" rtl="0">
              <a:spcBef>
                <a:spcPts val="640"/>
              </a:spcBef>
              <a:buClr>
                <a:schemeClr val="dk1"/>
              </a:buClr>
              <a:buSzPct val="25000"/>
              <a:buFont typeface="Arial"/>
              <a:buNone/>
            </a:pPr>
            <a:r>
              <a:rPr lang="en-US" sz="3200" dirty="0">
                <a:solidFill>
                  <a:schemeClr val="dk1"/>
                </a:solidFill>
                <a:latin typeface="Calibri"/>
                <a:ea typeface="Calibri"/>
                <a:cs typeface="Calibri"/>
                <a:sym typeface="Calibri"/>
              </a:rPr>
              <a:t> </a:t>
            </a:r>
          </a:p>
          <a:p>
            <a:pPr marL="0" marR="0" lvl="0" indent="0" algn="l" rtl="0">
              <a:spcBef>
                <a:spcPts val="640"/>
              </a:spcBef>
              <a:buClr>
                <a:schemeClr val="dk1"/>
              </a:buClr>
              <a:buFont typeface="Arial"/>
              <a:buNone/>
            </a:pPr>
            <a:endParaRPr sz="3200" dirty="0">
              <a:solidFill>
                <a:schemeClr val="dk1"/>
              </a:solidFill>
              <a:latin typeface="Calibri"/>
              <a:ea typeface="Calibri"/>
              <a:cs typeface="Calibri"/>
              <a:sym typeface="Calibri"/>
            </a:endParaRPr>
          </a:p>
          <a:p>
            <a:pPr marL="0" marR="0" lvl="0" indent="0" algn="l" rtl="0">
              <a:spcBef>
                <a:spcPts val="640"/>
              </a:spcBef>
              <a:buClr>
                <a:schemeClr val="dk1"/>
              </a:buClr>
              <a:buFont typeface="Arial"/>
              <a:buNone/>
            </a:pPr>
            <a:endParaRPr sz="3200" dirty="0">
              <a:solidFill>
                <a:schemeClr val="dk1"/>
              </a:solidFill>
              <a:latin typeface="Calibri"/>
              <a:ea typeface="Calibri"/>
              <a:cs typeface="Calibri"/>
              <a:sym typeface="Calibri"/>
            </a:endParaRPr>
          </a:p>
        </p:txBody>
      </p:sp>
      <p:pic>
        <p:nvPicPr>
          <p:cNvPr id="61" name="Shape 61"/>
          <p:cNvPicPr preferRelativeResize="0"/>
          <p:nvPr/>
        </p:nvPicPr>
        <p:blipFill>
          <a:blip r:embed="rId3">
            <a:alphaModFix/>
          </a:blip>
          <a:stretch>
            <a:fillRect/>
          </a:stretch>
        </p:blipFill>
        <p:spPr>
          <a:xfrm>
            <a:off x="365675" y="3755675"/>
            <a:ext cx="3721749" cy="2862900"/>
          </a:xfrm>
          <a:prstGeom prst="rect">
            <a:avLst/>
          </a:prstGeom>
          <a:noFill/>
          <a:ln>
            <a:noFill/>
          </a:ln>
        </p:spPr>
      </p:pic>
      <p:pic>
        <p:nvPicPr>
          <p:cNvPr id="62" name="Shape 62"/>
          <p:cNvPicPr preferRelativeResize="0"/>
          <p:nvPr/>
        </p:nvPicPr>
        <p:blipFill>
          <a:blip r:embed="rId4">
            <a:alphaModFix/>
          </a:blip>
          <a:stretch>
            <a:fillRect/>
          </a:stretch>
        </p:blipFill>
        <p:spPr>
          <a:xfrm>
            <a:off x="4326875" y="3437550"/>
            <a:ext cx="4513624" cy="3181025"/>
          </a:xfrm>
          <a:prstGeom prst="rect">
            <a:avLst/>
          </a:prstGeom>
          <a:noFill/>
          <a:ln>
            <a:noFill/>
          </a:ln>
        </p:spPr>
      </p:pic>
      <p:sp>
        <p:nvSpPr>
          <p:cNvPr id="6" name="TextBox 5"/>
          <p:cNvSpPr txBox="1"/>
          <p:nvPr/>
        </p:nvSpPr>
        <p:spPr>
          <a:xfrm>
            <a:off x="6477000" y="0"/>
            <a:ext cx="2667000" cy="1077218"/>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p:nvPr/>
        </p:nvSpPr>
        <p:spPr>
          <a:xfrm>
            <a:off x="724925" y="337533"/>
            <a:ext cx="7835999" cy="5906699"/>
          </a:xfrm>
          <a:prstGeom prst="rect">
            <a:avLst/>
          </a:prstGeom>
          <a:solidFill>
            <a:schemeClr val="lt1"/>
          </a:solid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cxnSp>
        <p:nvCxnSpPr>
          <p:cNvPr id="119" name="Shape 119"/>
          <p:cNvCxnSpPr/>
          <p:nvPr/>
        </p:nvCxnSpPr>
        <p:spPr>
          <a:xfrm>
            <a:off x="724925" y="1073966"/>
            <a:ext cx="7847700" cy="30900"/>
          </a:xfrm>
          <a:prstGeom prst="straightConnector1">
            <a:avLst/>
          </a:prstGeom>
          <a:noFill/>
          <a:ln w="19050" cap="flat">
            <a:solidFill>
              <a:srgbClr val="000000"/>
            </a:solidFill>
            <a:prstDash val="solid"/>
            <a:round/>
            <a:headEnd type="none" w="lg" len="lg"/>
            <a:tailEnd type="none" w="lg" len="lg"/>
          </a:ln>
        </p:spPr>
      </p:cxnSp>
      <p:cxnSp>
        <p:nvCxnSpPr>
          <p:cNvPr id="120" name="Shape 120"/>
          <p:cNvCxnSpPr/>
          <p:nvPr/>
        </p:nvCxnSpPr>
        <p:spPr>
          <a:xfrm>
            <a:off x="3095300" y="813133"/>
            <a:ext cx="34500" cy="5431200"/>
          </a:xfrm>
          <a:prstGeom prst="straightConnector1">
            <a:avLst/>
          </a:prstGeom>
          <a:noFill/>
          <a:ln w="19050" cap="flat">
            <a:solidFill>
              <a:schemeClr val="dk2"/>
            </a:solidFill>
            <a:prstDash val="solid"/>
            <a:round/>
            <a:headEnd type="none" w="lg" len="lg"/>
            <a:tailEnd type="none" w="lg" len="lg"/>
          </a:ln>
        </p:spPr>
      </p:cxnSp>
      <p:cxnSp>
        <p:nvCxnSpPr>
          <p:cNvPr id="121" name="Shape 121"/>
          <p:cNvCxnSpPr/>
          <p:nvPr/>
        </p:nvCxnSpPr>
        <p:spPr>
          <a:xfrm>
            <a:off x="6098550" y="828466"/>
            <a:ext cx="14400" cy="5415599"/>
          </a:xfrm>
          <a:prstGeom prst="straightConnector1">
            <a:avLst/>
          </a:prstGeom>
          <a:noFill/>
          <a:ln w="19050" cap="flat">
            <a:solidFill>
              <a:schemeClr val="dk2"/>
            </a:solidFill>
            <a:prstDash val="solid"/>
            <a:round/>
            <a:headEnd type="none" w="lg" len="lg"/>
            <a:tailEnd type="none" w="lg" len="lg"/>
          </a:ln>
        </p:spPr>
      </p:cxnSp>
      <p:cxnSp>
        <p:nvCxnSpPr>
          <p:cNvPr id="122" name="Shape 122"/>
          <p:cNvCxnSpPr/>
          <p:nvPr/>
        </p:nvCxnSpPr>
        <p:spPr>
          <a:xfrm>
            <a:off x="724925" y="2287833"/>
            <a:ext cx="7847700" cy="30900"/>
          </a:xfrm>
          <a:prstGeom prst="straightConnector1">
            <a:avLst/>
          </a:prstGeom>
          <a:noFill/>
          <a:ln w="19050" cap="flat">
            <a:solidFill>
              <a:srgbClr val="000000"/>
            </a:solidFill>
            <a:prstDash val="solid"/>
            <a:round/>
            <a:headEnd type="none" w="lg" len="lg"/>
            <a:tailEnd type="none" w="lg" len="lg"/>
          </a:ln>
        </p:spPr>
      </p:cxnSp>
      <p:cxnSp>
        <p:nvCxnSpPr>
          <p:cNvPr id="123" name="Shape 123"/>
          <p:cNvCxnSpPr/>
          <p:nvPr/>
        </p:nvCxnSpPr>
        <p:spPr>
          <a:xfrm>
            <a:off x="719075" y="3501716"/>
            <a:ext cx="7847700" cy="30900"/>
          </a:xfrm>
          <a:prstGeom prst="straightConnector1">
            <a:avLst/>
          </a:prstGeom>
          <a:noFill/>
          <a:ln w="19050" cap="flat">
            <a:solidFill>
              <a:srgbClr val="000000"/>
            </a:solidFill>
            <a:prstDash val="solid"/>
            <a:round/>
            <a:headEnd type="none" w="lg" len="lg"/>
            <a:tailEnd type="none" w="lg" len="lg"/>
          </a:ln>
        </p:spPr>
      </p:cxnSp>
      <p:cxnSp>
        <p:nvCxnSpPr>
          <p:cNvPr id="124" name="Shape 124"/>
          <p:cNvCxnSpPr/>
          <p:nvPr/>
        </p:nvCxnSpPr>
        <p:spPr>
          <a:xfrm>
            <a:off x="719075" y="4844066"/>
            <a:ext cx="7847700" cy="30900"/>
          </a:xfrm>
          <a:prstGeom prst="straightConnector1">
            <a:avLst/>
          </a:prstGeom>
          <a:noFill/>
          <a:ln w="19050" cap="flat">
            <a:solidFill>
              <a:srgbClr val="000000"/>
            </a:solidFill>
            <a:prstDash val="solid"/>
            <a:round/>
            <a:headEnd type="none" w="lg" len="lg"/>
            <a:tailEnd type="none" w="lg" len="lg"/>
          </a:ln>
        </p:spPr>
      </p:cxnSp>
      <p:cxnSp>
        <p:nvCxnSpPr>
          <p:cNvPr id="125" name="Shape 125"/>
          <p:cNvCxnSpPr/>
          <p:nvPr/>
        </p:nvCxnSpPr>
        <p:spPr>
          <a:xfrm>
            <a:off x="724925" y="786200"/>
            <a:ext cx="7847700" cy="30900"/>
          </a:xfrm>
          <a:prstGeom prst="straightConnector1">
            <a:avLst/>
          </a:prstGeom>
          <a:noFill/>
          <a:ln w="19050" cap="flat">
            <a:solidFill>
              <a:srgbClr val="000000"/>
            </a:solidFill>
            <a:prstDash val="solid"/>
            <a:round/>
            <a:headEnd type="none" w="lg" len="lg"/>
            <a:tailEnd type="none" w="lg" len="lg"/>
          </a:ln>
        </p:spPr>
      </p:cxnSp>
      <p:sp>
        <p:nvSpPr>
          <p:cNvPr id="126" name="Shape 126"/>
          <p:cNvSpPr txBox="1"/>
          <p:nvPr/>
        </p:nvSpPr>
        <p:spPr>
          <a:xfrm>
            <a:off x="730775" y="337533"/>
            <a:ext cx="7835999" cy="448799"/>
          </a:xfrm>
          <a:prstGeom prst="rect">
            <a:avLst/>
          </a:prstGeom>
          <a:noFill/>
          <a:ln>
            <a:noFill/>
          </a:ln>
        </p:spPr>
        <p:txBody>
          <a:bodyPr lIns="91425" tIns="91425" rIns="91425" bIns="91425" anchor="t" anchorCtr="0">
            <a:noAutofit/>
          </a:bodyPr>
          <a:lstStyle/>
          <a:p>
            <a:pPr algn="ctr"/>
            <a:r>
              <a:rPr lang="en-US"/>
              <a:t>Social Security Act of 1935</a:t>
            </a:r>
          </a:p>
        </p:txBody>
      </p:sp>
      <p:sp>
        <p:nvSpPr>
          <p:cNvPr id="127" name="Shape 127"/>
          <p:cNvSpPr txBox="1"/>
          <p:nvPr/>
        </p:nvSpPr>
        <p:spPr>
          <a:xfrm>
            <a:off x="719075" y="519600"/>
            <a:ext cx="2376300" cy="778800"/>
          </a:xfrm>
          <a:prstGeom prst="rect">
            <a:avLst/>
          </a:prstGeom>
          <a:noFill/>
          <a:ln>
            <a:noFill/>
          </a:ln>
        </p:spPr>
        <p:txBody>
          <a:bodyPr lIns="91425" tIns="91425" rIns="91425" bIns="91425" anchor="ctr" anchorCtr="0">
            <a:noAutofit/>
          </a:bodyPr>
          <a:lstStyle/>
          <a:p>
            <a:pPr algn="ctr"/>
            <a:r>
              <a:rPr lang="en-US" sz="1200"/>
              <a:t>Policy Component</a:t>
            </a:r>
          </a:p>
        </p:txBody>
      </p:sp>
      <p:sp>
        <p:nvSpPr>
          <p:cNvPr id="128" name="Shape 128"/>
          <p:cNvSpPr txBox="1"/>
          <p:nvPr/>
        </p:nvSpPr>
        <p:spPr>
          <a:xfrm>
            <a:off x="3312475" y="519600"/>
            <a:ext cx="2639400" cy="778800"/>
          </a:xfrm>
          <a:prstGeom prst="rect">
            <a:avLst/>
          </a:prstGeom>
          <a:noFill/>
          <a:ln>
            <a:noFill/>
          </a:ln>
        </p:spPr>
        <p:txBody>
          <a:bodyPr lIns="91425" tIns="91425" rIns="91425" bIns="91425" anchor="ctr" anchorCtr="0">
            <a:noAutofit/>
          </a:bodyPr>
          <a:lstStyle/>
          <a:p>
            <a:pPr algn="ctr"/>
            <a:r>
              <a:rPr lang="en-US" sz="1200"/>
              <a:t>Purpose/Issue Being Addressed</a:t>
            </a:r>
          </a:p>
        </p:txBody>
      </p:sp>
      <p:sp>
        <p:nvSpPr>
          <p:cNvPr id="129" name="Shape 129"/>
          <p:cNvSpPr txBox="1"/>
          <p:nvPr/>
        </p:nvSpPr>
        <p:spPr>
          <a:xfrm>
            <a:off x="6098550" y="519600"/>
            <a:ext cx="2492700" cy="778800"/>
          </a:xfrm>
          <a:prstGeom prst="rect">
            <a:avLst/>
          </a:prstGeom>
          <a:noFill/>
          <a:ln>
            <a:noFill/>
          </a:ln>
        </p:spPr>
        <p:txBody>
          <a:bodyPr lIns="91425" tIns="91425" rIns="91425" bIns="91425" anchor="ctr" anchorCtr="0">
            <a:noAutofit/>
          </a:bodyPr>
          <a:lstStyle/>
          <a:p>
            <a:pPr algn="ctr"/>
            <a:r>
              <a:rPr lang="en-US" sz="1200"/>
              <a:t>Scenario </a:t>
            </a:r>
          </a:p>
        </p:txBody>
      </p:sp>
      <p:sp>
        <p:nvSpPr>
          <p:cNvPr id="130" name="Shape 130"/>
          <p:cNvSpPr txBox="1"/>
          <p:nvPr/>
        </p:nvSpPr>
        <p:spPr>
          <a:xfrm>
            <a:off x="719100" y="1073975"/>
            <a:ext cx="2376300" cy="1213799"/>
          </a:xfrm>
          <a:prstGeom prst="rect">
            <a:avLst/>
          </a:prstGeom>
          <a:noFill/>
          <a:ln>
            <a:noFill/>
          </a:ln>
        </p:spPr>
        <p:txBody>
          <a:bodyPr lIns="91425" tIns="91425" rIns="91425" bIns="91425" anchor="ctr" anchorCtr="0">
            <a:noAutofit/>
          </a:bodyPr>
          <a:lstStyle/>
          <a:p>
            <a:pPr algn="ctr"/>
            <a:r>
              <a:rPr lang="en-US" sz="2400" i="1">
                <a:latin typeface="Calibri"/>
                <a:ea typeface="Calibri"/>
                <a:cs typeface="Calibri"/>
                <a:sym typeface="Calibri"/>
              </a:rPr>
              <a:t>Disability</a:t>
            </a:r>
          </a:p>
        </p:txBody>
      </p:sp>
      <p:sp>
        <p:nvSpPr>
          <p:cNvPr id="131" name="Shape 131"/>
          <p:cNvSpPr txBox="1"/>
          <p:nvPr/>
        </p:nvSpPr>
        <p:spPr>
          <a:xfrm>
            <a:off x="3095300" y="1073975"/>
            <a:ext cx="3003299" cy="1213799"/>
          </a:xfrm>
          <a:prstGeom prst="rect">
            <a:avLst/>
          </a:prstGeom>
          <a:noFill/>
          <a:ln>
            <a:noFill/>
          </a:ln>
        </p:spPr>
        <p:txBody>
          <a:bodyPr lIns="91425" tIns="91425" rIns="91425" bIns="91425" anchor="ctr" anchorCtr="0">
            <a:noAutofit/>
          </a:bodyPr>
          <a:lstStyle/>
          <a:p>
            <a:pPr>
              <a:spcBef>
                <a:spcPts val="640"/>
              </a:spcBef>
            </a:pPr>
            <a:endParaRPr lang="en-US" i="1" dirty="0">
              <a:latin typeface="Calibri"/>
              <a:ea typeface="Calibri"/>
              <a:cs typeface="Calibri"/>
              <a:sym typeface="Calibri"/>
            </a:endParaRPr>
          </a:p>
          <a:p>
            <a:endParaRPr i="1" dirty="0">
              <a:latin typeface="Calibri"/>
              <a:ea typeface="Calibri"/>
              <a:cs typeface="Calibri"/>
              <a:sym typeface="Calibri"/>
            </a:endParaRPr>
          </a:p>
        </p:txBody>
      </p:sp>
      <p:sp>
        <p:nvSpPr>
          <p:cNvPr id="132" name="Shape 132"/>
          <p:cNvSpPr txBox="1"/>
          <p:nvPr/>
        </p:nvSpPr>
        <p:spPr>
          <a:xfrm>
            <a:off x="719075" y="2287825"/>
            <a:ext cx="2376300" cy="1213799"/>
          </a:xfrm>
          <a:prstGeom prst="rect">
            <a:avLst/>
          </a:prstGeom>
          <a:noFill/>
          <a:ln>
            <a:noFill/>
          </a:ln>
        </p:spPr>
        <p:txBody>
          <a:bodyPr lIns="91425" tIns="91425" rIns="91425" bIns="91425" anchor="ctr" anchorCtr="0">
            <a:noAutofit/>
          </a:bodyPr>
          <a:lstStyle/>
          <a:p>
            <a:pPr algn="ctr"/>
            <a:r>
              <a:rPr lang="en-US" sz="2400" i="1">
                <a:latin typeface="Calibri"/>
                <a:ea typeface="Calibri"/>
                <a:cs typeface="Calibri"/>
                <a:sym typeface="Calibri"/>
              </a:rPr>
              <a:t>Old Age</a:t>
            </a:r>
          </a:p>
        </p:txBody>
      </p:sp>
      <p:sp>
        <p:nvSpPr>
          <p:cNvPr id="133" name="Shape 133"/>
          <p:cNvSpPr txBox="1"/>
          <p:nvPr/>
        </p:nvSpPr>
        <p:spPr>
          <a:xfrm>
            <a:off x="3142925" y="2287825"/>
            <a:ext cx="3000000" cy="1213799"/>
          </a:xfrm>
          <a:prstGeom prst="rect">
            <a:avLst/>
          </a:prstGeom>
          <a:noFill/>
          <a:ln>
            <a:noFill/>
          </a:ln>
        </p:spPr>
        <p:txBody>
          <a:bodyPr lIns="91425" tIns="91425" rIns="91425" bIns="91425" anchor="ctr" anchorCtr="0">
            <a:noAutofit/>
          </a:bodyPr>
          <a:lstStyle/>
          <a:p>
            <a:endParaRPr lang="en-US" i="1" dirty="0">
              <a:latin typeface="Calibri"/>
              <a:ea typeface="Calibri"/>
              <a:cs typeface="Calibri"/>
              <a:sym typeface="Calibri"/>
            </a:endParaRPr>
          </a:p>
        </p:txBody>
      </p:sp>
      <p:sp>
        <p:nvSpPr>
          <p:cNvPr id="134" name="Shape 134"/>
          <p:cNvSpPr txBox="1"/>
          <p:nvPr/>
        </p:nvSpPr>
        <p:spPr>
          <a:xfrm>
            <a:off x="719075" y="3501675"/>
            <a:ext cx="2376300" cy="1342499"/>
          </a:xfrm>
          <a:prstGeom prst="rect">
            <a:avLst/>
          </a:prstGeom>
          <a:noFill/>
          <a:ln>
            <a:noFill/>
          </a:ln>
        </p:spPr>
        <p:txBody>
          <a:bodyPr lIns="91425" tIns="91425" rIns="91425" bIns="91425" anchor="ctr" anchorCtr="0">
            <a:noAutofit/>
          </a:bodyPr>
          <a:lstStyle/>
          <a:p>
            <a:pPr algn="ctr"/>
            <a:r>
              <a:rPr lang="en-US" sz="2400" i="1">
                <a:latin typeface="Calibri"/>
                <a:ea typeface="Calibri"/>
                <a:cs typeface="Calibri"/>
                <a:sym typeface="Calibri"/>
              </a:rPr>
              <a:t>Dependent Children/Survivor</a:t>
            </a:r>
          </a:p>
        </p:txBody>
      </p:sp>
      <p:sp>
        <p:nvSpPr>
          <p:cNvPr id="135" name="Shape 135"/>
          <p:cNvSpPr txBox="1"/>
          <p:nvPr/>
        </p:nvSpPr>
        <p:spPr>
          <a:xfrm>
            <a:off x="719075" y="4844075"/>
            <a:ext cx="2376300" cy="1400099"/>
          </a:xfrm>
          <a:prstGeom prst="rect">
            <a:avLst/>
          </a:prstGeom>
          <a:noFill/>
          <a:ln>
            <a:noFill/>
          </a:ln>
        </p:spPr>
        <p:txBody>
          <a:bodyPr lIns="91425" tIns="91425" rIns="91425" bIns="91425" anchor="ctr" anchorCtr="0">
            <a:noAutofit/>
          </a:bodyPr>
          <a:lstStyle/>
          <a:p>
            <a:pPr algn="ctr"/>
            <a:r>
              <a:rPr lang="en-US" sz="2400" i="1">
                <a:latin typeface="Calibri"/>
                <a:ea typeface="Calibri"/>
                <a:cs typeface="Calibri"/>
                <a:sym typeface="Calibri"/>
              </a:rPr>
              <a:t>Unemployment</a:t>
            </a:r>
          </a:p>
        </p:txBody>
      </p:sp>
      <p:sp>
        <p:nvSpPr>
          <p:cNvPr id="136" name="Shape 136"/>
          <p:cNvSpPr txBox="1"/>
          <p:nvPr/>
        </p:nvSpPr>
        <p:spPr>
          <a:xfrm>
            <a:off x="3096950" y="3501675"/>
            <a:ext cx="3000000" cy="1400099"/>
          </a:xfrm>
          <a:prstGeom prst="rect">
            <a:avLst/>
          </a:prstGeom>
          <a:noFill/>
          <a:ln>
            <a:noFill/>
          </a:ln>
        </p:spPr>
        <p:txBody>
          <a:bodyPr lIns="91425" tIns="91425" rIns="91425" bIns="91425" anchor="ctr" anchorCtr="0">
            <a:noAutofit/>
          </a:bodyPr>
          <a:lstStyle/>
          <a:p>
            <a:pPr>
              <a:spcBef>
                <a:spcPts val="640"/>
              </a:spcBef>
            </a:pPr>
            <a:endParaRPr lang="en-US" i="1" dirty="0">
              <a:latin typeface="Calibri"/>
              <a:ea typeface="Calibri"/>
              <a:cs typeface="Calibri"/>
              <a:sym typeface="Calibri"/>
            </a:endParaRPr>
          </a:p>
        </p:txBody>
      </p:sp>
      <p:sp>
        <p:nvSpPr>
          <p:cNvPr id="137" name="Shape 137"/>
          <p:cNvSpPr txBox="1"/>
          <p:nvPr/>
        </p:nvSpPr>
        <p:spPr>
          <a:xfrm>
            <a:off x="3148775" y="4844075"/>
            <a:ext cx="3000000" cy="1342499"/>
          </a:xfrm>
          <a:prstGeom prst="rect">
            <a:avLst/>
          </a:prstGeom>
          <a:noFill/>
          <a:ln>
            <a:noFill/>
          </a:ln>
        </p:spPr>
        <p:txBody>
          <a:bodyPr lIns="91425" tIns="91425" rIns="91425" bIns="91425" anchor="ctr" anchorCtr="0">
            <a:noAutofit/>
          </a:bodyPr>
          <a:lstStyle/>
          <a:p>
            <a:pPr>
              <a:spcBef>
                <a:spcPts val="640"/>
              </a:spcBef>
            </a:pPr>
            <a:r>
              <a:rPr lang="en-US" i="1" dirty="0" smtClean="0">
                <a:latin typeface="Calibri"/>
                <a:ea typeface="Calibri"/>
                <a:cs typeface="Calibri"/>
                <a:sym typeface="Calibri"/>
              </a:rPr>
              <a:t> </a:t>
            </a:r>
            <a:endParaRPr lang="en-US" i="1" dirty="0">
              <a:latin typeface="Calibri"/>
              <a:ea typeface="Calibri"/>
              <a:cs typeface="Calibri"/>
              <a:sym typeface="Calibri"/>
            </a:endParaRPr>
          </a:p>
        </p:txBody>
      </p:sp>
      <p:sp>
        <p:nvSpPr>
          <p:cNvPr id="138" name="Shape 138"/>
          <p:cNvSpPr/>
          <p:nvPr/>
        </p:nvSpPr>
        <p:spPr>
          <a:xfrm>
            <a:off x="2907375" y="697375"/>
            <a:ext cx="3386100" cy="5677800"/>
          </a:xfrm>
          <a:prstGeom prst="rect">
            <a:avLst/>
          </a:prstGeom>
          <a:noFill/>
          <a:ln w="76200"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
        <p:nvSpPr>
          <p:cNvPr id="139" name="Shape 139"/>
          <p:cNvSpPr txBox="1"/>
          <p:nvPr/>
        </p:nvSpPr>
        <p:spPr>
          <a:xfrm>
            <a:off x="1818600" y="6375175"/>
            <a:ext cx="5506800" cy="222300"/>
          </a:xfrm>
          <a:prstGeom prst="rect">
            <a:avLst/>
          </a:prstGeom>
          <a:noFill/>
          <a:ln>
            <a:noFill/>
          </a:ln>
        </p:spPr>
        <p:txBody>
          <a:bodyPr lIns="91425" tIns="91425" rIns="91425" bIns="91425" anchor="t" anchorCtr="0">
            <a:noAutofit/>
          </a:bodyPr>
          <a:lstStyle/>
          <a:p>
            <a:pPr algn="ctr"/>
            <a:r>
              <a:rPr lang="en-US" sz="1800" b="1" u="sng" dirty="0" smtClean="0">
                <a:solidFill>
                  <a:srgbClr val="FF0000"/>
                </a:solidFill>
              </a:rPr>
              <a:t>Write your notes in the “Purpose” column</a:t>
            </a:r>
            <a:endParaRPr lang="en-US" sz="1800" b="1" u="sng" dirty="0">
              <a:solidFill>
                <a:srgbClr val="FF0000"/>
              </a:solidFill>
            </a:endParaRPr>
          </a:p>
        </p:txBody>
      </p:sp>
    </p:spTree>
    <p:extLst>
      <p:ext uri="{BB962C8B-B14F-4D97-AF65-F5344CB8AC3E}">
        <p14:creationId xmlns:p14="http://schemas.microsoft.com/office/powerpoint/2010/main" val="29324977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0" y="26276"/>
            <a:ext cx="9144000" cy="888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omic Sans MS"/>
              <a:buNone/>
            </a:pPr>
            <a:r>
              <a:rPr lang="en-US" sz="2000" b="1"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Concept</a:t>
            </a:r>
            <a:r>
              <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
            </a:r>
            <a:br>
              <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br>
            <a:endPar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endParaRPr>
          </a:p>
        </p:txBody>
      </p:sp>
      <p:sp>
        <p:nvSpPr>
          <p:cNvPr id="69" name="Shape 69"/>
          <p:cNvSpPr txBox="1">
            <a:spLocks noGrp="1"/>
          </p:cNvSpPr>
          <p:nvPr>
            <p:ph type="body" idx="1"/>
          </p:nvPr>
        </p:nvSpPr>
        <p:spPr>
          <a:xfrm>
            <a:off x="0" y="1054680"/>
            <a:ext cx="9144000" cy="5029199"/>
          </a:xfrm>
          <a:prstGeom prst="rect">
            <a:avLst/>
          </a:prstGeom>
          <a:noFill/>
          <a:ln>
            <a:noFill/>
          </a:ln>
        </p:spPr>
        <p:txBody>
          <a:bodyPr lIns="91425" tIns="45700" rIns="91425" bIns="45700" anchor="t" anchorCtr="0">
            <a:noAutofit/>
          </a:bodyPr>
          <a:lstStyle/>
          <a:p>
            <a:pPr marL="457200" marR="0" lvl="0" indent="-431800" algn="l" rtl="0">
              <a:spcBef>
                <a:spcPts val="640"/>
              </a:spcBef>
              <a:buClr>
                <a:schemeClr val="dk1"/>
              </a:buClr>
              <a:buSzPct val="100000"/>
              <a:buFont typeface="Calibri"/>
              <a:buChar char="•"/>
            </a:pPr>
            <a:r>
              <a:rPr lang="en-US" sz="3200" b="1" i="1" dirty="0">
                <a:solidFill>
                  <a:schemeClr val="dk1"/>
                </a:solidFill>
                <a:latin typeface="Calibri"/>
                <a:ea typeface="Calibri"/>
                <a:cs typeface="Calibri"/>
                <a:sym typeface="Calibri"/>
              </a:rPr>
              <a:t>Disability</a:t>
            </a:r>
            <a:r>
              <a:rPr lang="en-US" sz="3200" dirty="0">
                <a:solidFill>
                  <a:schemeClr val="dk1"/>
                </a:solidFill>
                <a:latin typeface="Calibri"/>
                <a:ea typeface="Calibri"/>
                <a:cs typeface="Calibri"/>
                <a:sym typeface="Calibri"/>
              </a:rPr>
              <a:t> - Unable to work based on physical or mental condition</a:t>
            </a:r>
          </a:p>
          <a:p>
            <a:pPr marL="0" marR="0" lvl="0" indent="0" algn="l" rtl="0">
              <a:spcBef>
                <a:spcPts val="640"/>
              </a:spcBef>
              <a:buNone/>
            </a:pPr>
            <a:endParaRPr sz="3200" dirty="0">
              <a:solidFill>
                <a:schemeClr val="dk1"/>
              </a:solidFill>
              <a:latin typeface="Calibri"/>
              <a:ea typeface="Calibri"/>
              <a:cs typeface="Calibri"/>
              <a:sym typeface="Calibri"/>
            </a:endParaRPr>
          </a:p>
          <a:p>
            <a:pPr marL="0" marR="0" lvl="0" indent="0" algn="l" rtl="0">
              <a:spcBef>
                <a:spcPts val="640"/>
              </a:spcBef>
              <a:buClr>
                <a:schemeClr val="dk1"/>
              </a:buClr>
              <a:buSzPct val="25000"/>
              <a:buFont typeface="Arial"/>
              <a:buNone/>
            </a:pPr>
            <a:r>
              <a:rPr lang="en-US" sz="3200" dirty="0">
                <a:solidFill>
                  <a:schemeClr val="dk1"/>
                </a:solidFill>
                <a:latin typeface="Calibri"/>
                <a:ea typeface="Calibri"/>
                <a:cs typeface="Calibri"/>
                <a:sym typeface="Calibri"/>
              </a:rPr>
              <a:t> </a:t>
            </a:r>
          </a:p>
          <a:p>
            <a:pPr marL="0" marR="0" lvl="0" indent="0" algn="l" rtl="0">
              <a:spcBef>
                <a:spcPts val="640"/>
              </a:spcBef>
              <a:buClr>
                <a:schemeClr val="dk1"/>
              </a:buClr>
              <a:buFont typeface="Arial"/>
              <a:buNone/>
            </a:pPr>
            <a:endParaRPr sz="3200" dirty="0">
              <a:solidFill>
                <a:schemeClr val="dk1"/>
              </a:solidFill>
              <a:latin typeface="Calibri"/>
              <a:ea typeface="Calibri"/>
              <a:cs typeface="Calibri"/>
              <a:sym typeface="Calibri"/>
            </a:endParaRPr>
          </a:p>
          <a:p>
            <a:pPr marL="0" marR="0" lvl="0" indent="0" algn="l" rtl="0">
              <a:spcBef>
                <a:spcPts val="640"/>
              </a:spcBef>
              <a:buClr>
                <a:schemeClr val="dk1"/>
              </a:buClr>
              <a:buFont typeface="Arial"/>
              <a:buNone/>
            </a:pPr>
            <a:endParaRPr sz="3200" dirty="0">
              <a:solidFill>
                <a:schemeClr val="dk1"/>
              </a:solidFill>
              <a:latin typeface="Calibri"/>
              <a:ea typeface="Calibri"/>
              <a:cs typeface="Calibri"/>
              <a:sym typeface="Calibri"/>
            </a:endParaRPr>
          </a:p>
        </p:txBody>
      </p:sp>
      <p:pic>
        <p:nvPicPr>
          <p:cNvPr id="70" name="Shape 70"/>
          <p:cNvPicPr preferRelativeResize="0"/>
          <p:nvPr/>
        </p:nvPicPr>
        <p:blipFill>
          <a:blip r:embed="rId3">
            <a:alphaModFix/>
          </a:blip>
          <a:stretch>
            <a:fillRect/>
          </a:stretch>
        </p:blipFill>
        <p:spPr>
          <a:xfrm>
            <a:off x="359150" y="2428525"/>
            <a:ext cx="5199075" cy="3839150"/>
          </a:xfrm>
          <a:prstGeom prst="rect">
            <a:avLst/>
          </a:prstGeom>
          <a:noFill/>
          <a:ln>
            <a:noFill/>
          </a:ln>
        </p:spPr>
      </p:pic>
      <p:pic>
        <p:nvPicPr>
          <p:cNvPr id="71" name="Shape 71"/>
          <p:cNvPicPr preferRelativeResize="0"/>
          <p:nvPr/>
        </p:nvPicPr>
        <p:blipFill rotWithShape="1">
          <a:blip r:embed="rId4">
            <a:alphaModFix/>
          </a:blip>
          <a:srcRect r="46010"/>
          <a:stretch/>
        </p:blipFill>
        <p:spPr>
          <a:xfrm>
            <a:off x="5877625" y="2465187"/>
            <a:ext cx="3049775" cy="3765824"/>
          </a:xfrm>
          <a:prstGeom prst="rect">
            <a:avLst/>
          </a:prstGeom>
          <a:noFill/>
          <a:ln>
            <a:noFill/>
          </a:ln>
        </p:spPr>
      </p:pic>
      <p:sp>
        <p:nvSpPr>
          <p:cNvPr id="6" name="TextBox 5"/>
          <p:cNvSpPr txBox="1"/>
          <p:nvPr/>
        </p:nvSpPr>
        <p:spPr>
          <a:xfrm>
            <a:off x="6324600" y="0"/>
            <a:ext cx="2819400" cy="1077218"/>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0" y="26276"/>
            <a:ext cx="9144000" cy="888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omic Sans MS"/>
              <a:buNone/>
            </a:pPr>
            <a:r>
              <a:rPr lang="en-US" sz="2000" b="1"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Concept</a:t>
            </a:r>
            <a:r>
              <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t/>
            </a:r>
            <a:br>
              <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rPr>
            </a:br>
            <a:endParaRPr lang="en-US" sz="3200" b="0" i="0" u="sng" strike="noStrike" cap="none" baseline="0" dirty="0">
              <a:solidFill>
                <a:schemeClr val="dk1"/>
              </a:solidFill>
              <a:effectLst>
                <a:outerShdw blurRad="38100" dist="38100" dir="2700000" algn="tl">
                  <a:srgbClr val="000000">
                    <a:alpha val="43137"/>
                  </a:srgbClr>
                </a:outerShdw>
              </a:effectLst>
              <a:latin typeface="Comic Sans MS"/>
              <a:ea typeface="Comic Sans MS"/>
              <a:cs typeface="Comic Sans MS"/>
              <a:sym typeface="Comic Sans MS"/>
            </a:endParaRPr>
          </a:p>
        </p:txBody>
      </p:sp>
      <p:sp>
        <p:nvSpPr>
          <p:cNvPr id="78" name="Shape 78"/>
          <p:cNvSpPr txBox="1">
            <a:spLocks noGrp="1"/>
          </p:cNvSpPr>
          <p:nvPr>
            <p:ph type="body" idx="1"/>
          </p:nvPr>
        </p:nvSpPr>
        <p:spPr>
          <a:xfrm>
            <a:off x="0" y="914400"/>
            <a:ext cx="9144000" cy="5029199"/>
          </a:xfrm>
          <a:prstGeom prst="rect">
            <a:avLst/>
          </a:prstGeom>
          <a:noFill/>
          <a:ln>
            <a:noFill/>
          </a:ln>
        </p:spPr>
        <p:txBody>
          <a:bodyPr lIns="91425" tIns="45700" rIns="91425" bIns="45700" anchor="t" anchorCtr="0">
            <a:noAutofit/>
          </a:bodyPr>
          <a:lstStyle/>
          <a:p>
            <a:pPr marL="457200" marR="0" lvl="0" indent="-431800" algn="l" rtl="0">
              <a:spcBef>
                <a:spcPts val="640"/>
              </a:spcBef>
              <a:buClr>
                <a:schemeClr val="dk1"/>
              </a:buClr>
              <a:buSzPct val="100000"/>
              <a:buFont typeface="Calibri"/>
              <a:buChar char="•"/>
            </a:pPr>
            <a:r>
              <a:rPr lang="en-US" sz="3200" b="1" i="1">
                <a:solidFill>
                  <a:schemeClr val="dk1"/>
                </a:solidFill>
                <a:latin typeface="Calibri"/>
                <a:ea typeface="Calibri"/>
                <a:cs typeface="Calibri"/>
                <a:sym typeface="Calibri"/>
              </a:rPr>
              <a:t>Old Age</a:t>
            </a:r>
            <a:r>
              <a:rPr lang="en-US" sz="3200">
                <a:solidFill>
                  <a:schemeClr val="dk1"/>
                </a:solidFill>
                <a:latin typeface="Calibri"/>
                <a:ea typeface="Calibri"/>
                <a:cs typeface="Calibri"/>
                <a:sym typeface="Calibri"/>
              </a:rPr>
              <a:t> - Unable to work based on age of worker</a:t>
            </a:r>
          </a:p>
          <a:p>
            <a:pPr marL="0" marR="0" lvl="0" indent="0" algn="l" rtl="0">
              <a:spcBef>
                <a:spcPts val="640"/>
              </a:spcBef>
              <a:buNone/>
            </a:pPr>
            <a:endParaRPr sz="3200">
              <a:solidFill>
                <a:schemeClr val="dk1"/>
              </a:solidFill>
              <a:latin typeface="Calibri"/>
              <a:ea typeface="Calibri"/>
              <a:cs typeface="Calibri"/>
              <a:sym typeface="Calibri"/>
            </a:endParaRPr>
          </a:p>
          <a:p>
            <a:pPr marL="0" marR="0" lvl="0" indent="0" algn="l" rtl="0">
              <a:spcBef>
                <a:spcPts val="640"/>
              </a:spcBef>
              <a:buClr>
                <a:schemeClr val="dk1"/>
              </a:buClr>
              <a:buSzPct val="25000"/>
              <a:buFont typeface="Arial"/>
              <a:buNone/>
            </a:pPr>
            <a:r>
              <a:rPr lang="en-US" sz="3200">
                <a:solidFill>
                  <a:schemeClr val="dk1"/>
                </a:solidFill>
                <a:latin typeface="Calibri"/>
                <a:ea typeface="Calibri"/>
                <a:cs typeface="Calibri"/>
                <a:sym typeface="Calibri"/>
              </a:rPr>
              <a:t> </a:t>
            </a:r>
          </a:p>
          <a:p>
            <a:pPr marL="0" marR="0" lvl="0" indent="0" algn="l" rtl="0">
              <a:spcBef>
                <a:spcPts val="640"/>
              </a:spcBef>
              <a:buClr>
                <a:schemeClr val="dk1"/>
              </a:buClr>
              <a:buFont typeface="Arial"/>
              <a:buNone/>
            </a:pPr>
            <a:endParaRPr sz="3200">
              <a:solidFill>
                <a:schemeClr val="dk1"/>
              </a:solidFill>
              <a:latin typeface="Calibri"/>
              <a:ea typeface="Calibri"/>
              <a:cs typeface="Calibri"/>
              <a:sym typeface="Calibri"/>
            </a:endParaRPr>
          </a:p>
          <a:p>
            <a:pPr marL="0" marR="0" lvl="0" indent="0" algn="l" rtl="0">
              <a:spcBef>
                <a:spcPts val="640"/>
              </a:spcBef>
              <a:buClr>
                <a:schemeClr val="dk1"/>
              </a:buClr>
              <a:buFont typeface="Arial"/>
              <a:buNone/>
            </a:pPr>
            <a:endParaRPr sz="3200">
              <a:solidFill>
                <a:schemeClr val="dk1"/>
              </a:solidFill>
              <a:latin typeface="Calibri"/>
              <a:ea typeface="Calibri"/>
              <a:cs typeface="Calibri"/>
              <a:sym typeface="Calibri"/>
            </a:endParaRPr>
          </a:p>
        </p:txBody>
      </p:sp>
      <p:pic>
        <p:nvPicPr>
          <p:cNvPr id="79" name="Shape 79"/>
          <p:cNvPicPr preferRelativeResize="0"/>
          <p:nvPr/>
        </p:nvPicPr>
        <p:blipFill>
          <a:blip r:embed="rId3">
            <a:alphaModFix/>
          </a:blip>
          <a:stretch>
            <a:fillRect/>
          </a:stretch>
        </p:blipFill>
        <p:spPr>
          <a:xfrm>
            <a:off x="369900" y="1881250"/>
            <a:ext cx="5222525" cy="4261749"/>
          </a:xfrm>
          <a:prstGeom prst="rect">
            <a:avLst/>
          </a:prstGeom>
          <a:noFill/>
          <a:ln>
            <a:noFill/>
          </a:ln>
        </p:spPr>
      </p:pic>
      <p:pic>
        <p:nvPicPr>
          <p:cNvPr id="80" name="Shape 80"/>
          <p:cNvPicPr preferRelativeResize="0"/>
          <p:nvPr/>
        </p:nvPicPr>
        <p:blipFill>
          <a:blip r:embed="rId4">
            <a:alphaModFix/>
          </a:blip>
          <a:stretch>
            <a:fillRect/>
          </a:stretch>
        </p:blipFill>
        <p:spPr>
          <a:xfrm>
            <a:off x="5062275" y="4207150"/>
            <a:ext cx="3849224" cy="2548224"/>
          </a:xfrm>
          <a:prstGeom prst="rect">
            <a:avLst/>
          </a:prstGeom>
          <a:noFill/>
          <a:ln>
            <a:noFill/>
          </a:ln>
        </p:spPr>
      </p:pic>
      <p:sp>
        <p:nvSpPr>
          <p:cNvPr id="6" name="TextBox 5"/>
          <p:cNvSpPr txBox="1"/>
          <p:nvPr/>
        </p:nvSpPr>
        <p:spPr>
          <a:xfrm>
            <a:off x="6400800" y="0"/>
            <a:ext cx="2743200" cy="1077218"/>
          </a:xfrm>
          <a:prstGeom prst="rect">
            <a:avLst/>
          </a:prstGeom>
          <a:noFill/>
        </p:spPr>
        <p:txBody>
          <a:bodyPr wrap="square" rtlCol="0">
            <a:spAutoFit/>
          </a:bodyPr>
          <a:lstStyle/>
          <a:p>
            <a:r>
              <a:rPr lang="en-US" sz="1600" b="1" dirty="0" smtClean="0">
                <a:solidFill>
                  <a:srgbClr val="FF0000"/>
                </a:solidFill>
              </a:rPr>
              <a:t>OBJECTIVE – SWBAT:</a:t>
            </a:r>
          </a:p>
          <a:p>
            <a:pPr marL="285750" indent="-285750">
              <a:buFont typeface="Wingdings" panose="05000000000000000000" pitchFamily="2" charset="2"/>
              <a:buChar char="Ø"/>
            </a:pPr>
            <a:r>
              <a:rPr lang="en-US" sz="1600" i="1" dirty="0" smtClean="0">
                <a:solidFill>
                  <a:srgbClr val="FF0000"/>
                </a:solidFill>
              </a:rPr>
              <a:t>Determine how people qualify </a:t>
            </a:r>
            <a:r>
              <a:rPr lang="en-US" sz="1600" i="1" dirty="0" smtClean="0">
                <a:solidFill>
                  <a:srgbClr val="FF0000"/>
                </a:solidFill>
              </a:rPr>
              <a:t>for </a:t>
            </a:r>
            <a:r>
              <a:rPr lang="en-US" sz="1600" i="1" dirty="0" smtClean="0">
                <a:solidFill>
                  <a:srgbClr val="FF0000"/>
                </a:solidFill>
              </a:rPr>
              <a:t>Social Security </a:t>
            </a:r>
            <a:r>
              <a:rPr lang="en-US" sz="1600" i="1" dirty="0" smtClean="0">
                <a:solidFill>
                  <a:srgbClr val="FF0000"/>
                </a:solidFill>
              </a:rPr>
              <a:t>compensation</a:t>
            </a:r>
            <a:r>
              <a:rPr lang="en-US" sz="1600" i="1" dirty="0" smtClean="0">
                <a:solidFill>
                  <a:srgbClr val="FF0000"/>
                </a:solidFill>
              </a:rPr>
              <a:t>.</a:t>
            </a:r>
            <a:endParaRPr lang="en-US" sz="1600"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5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2030</Words>
  <Application>Microsoft Office PowerPoint</Application>
  <PresentationFormat>On-screen Show (4:3)</PresentationFormat>
  <Paragraphs>311</Paragraphs>
  <Slides>24</Slides>
  <Notes>23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light-gradient</vt:lpstr>
      <vt:lpstr>15_TP030004031</vt:lpstr>
      <vt:lpstr>Wednesday February 18, 2015 Mr. Goblirsch – U.S. History</vt:lpstr>
      <vt:lpstr>Objective:  SWBAT - Students Will Be Able To:  Determine how people qualify for Social Security compensation.    What will we be doing today? Today we will_______.</vt:lpstr>
      <vt:lpstr>Prior Knowledge</vt:lpstr>
      <vt:lpstr>Concept </vt:lpstr>
      <vt:lpstr>Concept </vt:lpstr>
      <vt:lpstr>Concept </vt:lpstr>
      <vt:lpstr>PowerPoint Presentation</vt:lpstr>
      <vt:lpstr>Concept </vt:lpstr>
      <vt:lpstr>Concept </vt:lpstr>
      <vt:lpstr>Structured Academic Discussion</vt:lpstr>
      <vt:lpstr>Concept </vt:lpstr>
      <vt:lpstr>Concept </vt:lpstr>
      <vt:lpstr>Structured Academic Discussion</vt:lpstr>
      <vt:lpstr>PowerPoint Presentation</vt:lpstr>
      <vt:lpstr>Why is this relevant to ME? </vt:lpstr>
      <vt:lpstr>Skill  Modeling</vt:lpstr>
      <vt:lpstr>Skill  Modeling</vt:lpstr>
      <vt:lpstr>Skill  Modeling</vt:lpstr>
      <vt:lpstr>Skill: Guided Practice</vt:lpstr>
      <vt:lpstr>Skill  Guided Practice</vt:lpstr>
      <vt:lpstr>Skill  Independent Practice</vt:lpstr>
      <vt:lpstr>PowerPoint Presentation</vt:lpstr>
      <vt:lpstr>Closure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Today I will  Determine how people will qualify for the Social Security Act.    What will we be doing today? Today we will_______.</dc:title>
  <dc:creator>Clinton Goblirsch</dc:creator>
  <cp:lastModifiedBy>cgoblirsch</cp:lastModifiedBy>
  <cp:revision>17</cp:revision>
  <cp:lastPrinted>2015-02-17T22:38:44Z</cp:lastPrinted>
  <dcterms:modified xsi:type="dcterms:W3CDTF">2015-02-18T17:48:44Z</dcterms:modified>
</cp:coreProperties>
</file>