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6589" r:id="rId2"/>
    <p:sldMasterId id="2147487275" r:id="rId3"/>
    <p:sldMasterId id="2147487480" r:id="rId4"/>
    <p:sldMasterId id="2147487496" r:id="rId5"/>
  </p:sldMasterIdLst>
  <p:notesMasterIdLst>
    <p:notesMasterId r:id="rId21"/>
  </p:notesMasterIdLst>
  <p:handoutMasterIdLst>
    <p:handoutMasterId r:id="rId22"/>
  </p:handoutMasterIdLst>
  <p:sldIdLst>
    <p:sldId id="291" r:id="rId6"/>
    <p:sldId id="353" r:id="rId7"/>
    <p:sldId id="354" r:id="rId8"/>
    <p:sldId id="296" r:id="rId9"/>
    <p:sldId id="329" r:id="rId10"/>
    <p:sldId id="330" r:id="rId11"/>
    <p:sldId id="344" r:id="rId12"/>
    <p:sldId id="355" r:id="rId13"/>
    <p:sldId id="345" r:id="rId14"/>
    <p:sldId id="331" r:id="rId15"/>
    <p:sldId id="346" r:id="rId16"/>
    <p:sldId id="332" r:id="rId17"/>
    <p:sldId id="356" r:id="rId18"/>
    <p:sldId id="347" r:id="rId19"/>
    <p:sldId id="35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7A1EB9-FBE5-4665-A460-D25C5E47CD7C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C1BF0-F773-4B53-A10E-9210B4F6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788C18-BACE-4742-BC64-E8F4161DEAF2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E55567-B4C4-4D12-8183-F2672AE4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125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EAEC87-7397-49CB-B919-E07DDF2FB03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125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990EE-1B3D-4D42-8A39-78C3097CCAA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125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7E337-F887-4957-B978-99A94B5C392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125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CB595A-E2A9-4B8F-8981-7061B87AFE7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125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6E2BC-1AC7-40A1-A05A-DAA7740F4AD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B9EC6E2-B36B-4304-9F9A-9456DD281DB6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ECE195F-1191-4EA2-B77A-38C57414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F7A6D91-FEA0-4EF6-A4E8-2CAE8E5C238F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47D1696-EEF7-4D45-821F-65402448A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5F7D6CA-5614-4C08-9B48-D858A5F70711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E1F043E-55BD-4678-901C-6442A96DA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681779-2063-48F2-A34A-DB8FAAC8618A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772AB7-EA1F-4846-A133-4875ED8EA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9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3E28C3-6043-4B67-A574-3FA70F6F63DC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D14A5C-A418-4DBE-98E2-B74F5D89B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6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10A427-0124-4765-8FA9-EA75477A98E3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9B866B5-3F00-40F7-A8A6-D97CF9144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78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F3A1E9-B5C8-46CC-BEE8-6D22AB02C82D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E96D3F-D2D0-4DD7-AD27-32DEDE6AB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23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EAAD-56CB-4D95-9060-99D154A2094A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81CBE6-F485-4DFF-80D6-F1C03E3A4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F315EA0-2FE4-459C-B332-5080E1379860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F83C71-34E8-4DBF-9CC1-8335F6E21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7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CC6AB1-0D50-4ED6-8F4E-1E1390DC091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02D4DB-6023-45FC-8607-562ED21A9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04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EDB366-59B9-4D61-BA91-1288D9159237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669468-118B-443F-8608-34C1C4464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6F05CDB-BF96-44B1-AEE7-7601EEDD0C37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BF4413-90BD-4A3F-BCF9-1F2122C8F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7F9D9A-FA2C-4A11-84C5-ACB1B5A0F79B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49BF22-A12E-4D21-930A-A211672AD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2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2859C7-37C7-4C6F-87BF-3FF9957A8281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35EAA9-7359-493B-B4C5-BA01DC94B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599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FBEC5A-5880-4CBB-A641-72473190208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DE576D-DF06-4B2A-B8C0-E79521976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797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147930-F928-4927-9B4C-A77C61D62B9E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0E65CE9-F39B-47DC-9A8B-B6E9F29E7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15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E4EADE-F3FA-497F-93C1-8E23DC196824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2CF300-4C42-4D57-859C-031D6C93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28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114A07-DE03-4FF6-8911-E7E4E499991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2998CC-4FB9-49A3-A846-20ABCB8DC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4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7411B7-966C-4B21-AB1A-E6A227E3D43E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C233E9-480F-408D-875F-BC4FF2677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26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E64E-8621-4FF7-8026-885252D3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2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B5527-93B7-466A-9E3A-86812939A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E667C-DDF8-4330-BBE0-31597BD2B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12B0E04-503D-4EB3-BB03-766550DCCA45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29D2752-9F4F-496D-BA3D-D3E8F514A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5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FF6C-026C-4B84-A4E6-D983AECF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3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47D7-0680-4C33-8B53-99F65D76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8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CB23-B861-41B3-9705-B52763EE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4EC4-B600-41B8-873C-3F2678F6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1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2F0DA-840C-4594-961F-5A4D6CFA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3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874C-B82C-4FE7-B6F4-FDCD7700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8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B402-B6CF-4013-B8E3-29AFE373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3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836C-FA20-4C98-BE6B-EE168DF80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1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F5E5C3-D0D7-4F8D-BFB6-C971E7A30323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4931BE-1E10-4EAB-9FD6-B95582A35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97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7BD47F-DE76-4469-B3AB-C6839F633383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76D269-71FB-4716-A042-3845FC1D4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0F05F3-680D-4514-92BA-B6F8069AC86E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C290E2C-DEE4-4B4C-949D-5A442B49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1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D2A058-E03A-4622-A307-6946A34AC20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DF676A-9D7A-4C9C-9731-6AFC0DAA8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092BAF-61E5-4204-A6B8-A9C110A4488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2C2765-FC3C-436D-8B82-C97E0FCCE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34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918255-E4ED-499B-8080-914DB75E3003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C39B3E-9200-436C-A0F2-55A98BFAC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414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2DA956-D6E9-43D4-81D5-28AD67CFB9DD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F3278E-756F-4BDA-BED8-CAAF5940B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12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1DA98B-63C4-4BB4-A8EB-8D1277438E63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1A3E39-A4E5-4E83-A02A-C337D864A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516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8A539E-02A0-42B2-99E2-358CE78751C0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1A001C-1E3B-45E8-B68E-7930C10A6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23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98618BA-781E-4668-B801-5EEA346DFC85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56468D-4BC8-467E-8AFF-D79F68044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92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92FC3D-2E6D-447D-BF46-6CB872EA3254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63E7CB-4492-4EDF-82DC-2C78A8B45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66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8276F6-07C1-45B3-BA9C-3D2B4607365D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C476DA-1844-456B-8316-A45646D27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390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939287-45EB-498D-A583-7DEF9E0AB6F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7CF330-A391-4D5A-B88E-48421C0F5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CB92DF5-00B7-45C8-8E6B-F1B41F75F4FA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4AE96E-E550-422D-84E4-00AFCC9B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3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834594-1E81-414F-98E8-60A27FBAB52B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9F5AA4-DAA9-4E33-AAA2-E446F1863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74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75C93A-B374-454A-A224-86F589E588F6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2C2CD6-AF03-4F64-AAD7-7A8D20E79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336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4A9D10-C8BB-4A41-98EF-5F2839EE660C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22D90A-8BF6-4D28-B5C0-31FA45426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89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6DA6E9-FC9D-4ED5-8D09-2C44437B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7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4971D6-6B06-4B47-B701-510C0D00D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0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676D0C-ED54-4759-A5C9-4C5BEB40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63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71B921-56F3-4C19-8BCD-8F216EBA5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2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A5E22-65E2-476B-95F1-7B9A61D7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5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183E3B-EC4C-475B-B517-8F5ADF5A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8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7626D0-F077-4783-8162-119472001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C36A216-BA61-4C5F-BF7F-C6D2C501B5B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8CEFD32-830D-4834-A793-1DA41DA3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D76999-AF29-4F28-A1B4-4DD184BD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5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F2F607-A8FB-4633-8DFE-57A33B59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A1B671-A525-4BE8-A5F0-87651864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4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E8E7DC-2905-4265-9C2D-00F18CFB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D272D0-ACDB-4A1B-9176-8DE6B6A3917A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D0158B4-9388-48F8-A4C8-75984F68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53D5034-32EA-4E88-AEB3-6FE7FEF62448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D297C73-3835-45BA-9920-D9BC4E41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97B744D-5F6E-41C9-87DD-D8FE9BA4477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3174D3-C20B-4E2D-8163-818C3F0B6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0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CDC442-C0F6-4B34-ABE3-B74D0A1C506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7696A1-F5C2-40EA-BA33-561E295E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6" r:id="rId1"/>
    <p:sldLayoutId id="2147487687" r:id="rId2"/>
    <p:sldLayoutId id="2147487688" r:id="rId3"/>
    <p:sldLayoutId id="2147487689" r:id="rId4"/>
    <p:sldLayoutId id="2147487690" r:id="rId5"/>
    <p:sldLayoutId id="2147487691" r:id="rId6"/>
    <p:sldLayoutId id="2147487692" r:id="rId7"/>
    <p:sldLayoutId id="2147487693" r:id="rId8"/>
    <p:sldLayoutId id="2147487694" r:id="rId9"/>
    <p:sldLayoutId id="2147487695" r:id="rId10"/>
    <p:sldLayoutId id="2147487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fld id="{E331FF63-24F9-4354-872E-C5D59C9BF40B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fld id="{75634E7D-77CE-4FE8-95D3-D394DE415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0000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7" r:id="rId1"/>
    <p:sldLayoutId id="2147487698" r:id="rId2"/>
    <p:sldLayoutId id="2147487699" r:id="rId3"/>
    <p:sldLayoutId id="2147487700" r:id="rId4"/>
    <p:sldLayoutId id="2147487701" r:id="rId5"/>
    <p:sldLayoutId id="2147487702" r:id="rId6"/>
    <p:sldLayoutId id="2147487703" r:id="rId7"/>
    <p:sldLayoutId id="2147487704" r:id="rId8"/>
    <p:sldLayoutId id="2147487705" r:id="rId9"/>
    <p:sldLayoutId id="2147487706" r:id="rId10"/>
    <p:sldLayoutId id="2147487707" r:id="rId11"/>
    <p:sldLayoutId id="2147487708" r:id="rId12"/>
    <p:sldLayoutId id="2147487709" r:id="rId13"/>
    <p:sldLayoutId id="2147487710" r:id="rId14"/>
    <p:sldLayoutId id="2147487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DFEBB00-1E2C-4ED0-854E-6811D818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5" r:id="rId1"/>
    <p:sldLayoutId id="2147487676" r:id="rId2"/>
    <p:sldLayoutId id="2147487677" r:id="rId3"/>
    <p:sldLayoutId id="2147487678" r:id="rId4"/>
    <p:sldLayoutId id="2147487679" r:id="rId5"/>
    <p:sldLayoutId id="2147487680" r:id="rId6"/>
    <p:sldLayoutId id="2147487681" r:id="rId7"/>
    <p:sldLayoutId id="2147487682" r:id="rId8"/>
    <p:sldLayoutId id="2147487683" r:id="rId9"/>
    <p:sldLayoutId id="2147487684" r:id="rId10"/>
    <p:sldLayoutId id="2147487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fld id="{826A2BA2-BFCE-426D-ABA1-8C93DE3B68D1}" type="datetime1">
              <a:rPr lang="en-US" altLang="en-US"/>
              <a:pPr>
                <a:defRPr/>
              </a:pPr>
              <a:t>3/23/2015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fld id="{76603298-F06B-4EBC-A76E-7C556582E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7620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8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0000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13" r:id="rId2"/>
    <p:sldLayoutId id="2147487714" r:id="rId3"/>
    <p:sldLayoutId id="2147487715" r:id="rId4"/>
    <p:sldLayoutId id="2147487716" r:id="rId5"/>
    <p:sldLayoutId id="2147487717" r:id="rId6"/>
    <p:sldLayoutId id="2147487718" r:id="rId7"/>
    <p:sldLayoutId id="2147487719" r:id="rId8"/>
    <p:sldLayoutId id="2147487720" r:id="rId9"/>
    <p:sldLayoutId id="2147487721" r:id="rId10"/>
    <p:sldLayoutId id="2147487722" r:id="rId11"/>
    <p:sldLayoutId id="2147487723" r:id="rId12"/>
    <p:sldLayoutId id="2147487724" r:id="rId13"/>
    <p:sldLayoutId id="2147487725" r:id="rId14"/>
    <p:sldLayoutId id="214748772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6AA92-59C6-470D-994A-772AF615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7" r:id="rId1"/>
    <p:sldLayoutId id="2147487728" r:id="rId2"/>
    <p:sldLayoutId id="2147487729" r:id="rId3"/>
    <p:sldLayoutId id="2147487730" r:id="rId4"/>
    <p:sldLayoutId id="2147487731" r:id="rId5"/>
    <p:sldLayoutId id="2147487732" r:id="rId6"/>
    <p:sldLayoutId id="2147487733" r:id="rId7"/>
    <p:sldLayoutId id="2147487734" r:id="rId8"/>
    <p:sldLayoutId id="2147487735" r:id="rId9"/>
    <p:sldLayoutId id="2147487736" r:id="rId10"/>
    <p:sldLayoutId id="2147487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March 16,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OBJECTIVE – </a:t>
            </a:r>
            <a:r>
              <a:rPr lang="en-US" sz="2600" b="1" u="sng" dirty="0" smtClean="0">
                <a:solidFill>
                  <a:schemeClr val="tx2"/>
                </a:solidFill>
              </a:rPr>
              <a:t>S</a:t>
            </a:r>
            <a:r>
              <a:rPr lang="en-US" sz="2600" b="1" dirty="0" smtClean="0">
                <a:solidFill>
                  <a:schemeClr val="tx2"/>
                </a:solidFill>
              </a:rPr>
              <a:t>tudents </a:t>
            </a:r>
            <a:r>
              <a:rPr lang="en-US" sz="2600" b="1" u="sng" dirty="0" smtClean="0">
                <a:solidFill>
                  <a:schemeClr val="tx2"/>
                </a:solidFill>
              </a:rPr>
              <a:t>W</a:t>
            </a:r>
            <a:r>
              <a:rPr lang="en-US" sz="2600" b="1" dirty="0" smtClean="0">
                <a:solidFill>
                  <a:schemeClr val="tx2"/>
                </a:solidFill>
              </a:rPr>
              <a:t>ill </a:t>
            </a:r>
            <a:r>
              <a:rPr lang="en-US" sz="2600" b="1" u="sng" dirty="0" smtClean="0">
                <a:solidFill>
                  <a:schemeClr val="tx2"/>
                </a:solidFill>
              </a:rPr>
              <a:t>B</a:t>
            </a:r>
            <a:r>
              <a:rPr lang="en-US" sz="2600" b="1" dirty="0" smtClean="0">
                <a:solidFill>
                  <a:schemeClr val="tx2"/>
                </a:solidFill>
              </a:rPr>
              <a:t>e </a:t>
            </a:r>
            <a:r>
              <a:rPr lang="en-US" sz="2600" b="1" u="sng" dirty="0" smtClean="0">
                <a:solidFill>
                  <a:schemeClr val="tx2"/>
                </a:solidFill>
              </a:rPr>
              <a:t>A</a:t>
            </a:r>
            <a:r>
              <a:rPr lang="en-US" sz="2600" b="1" dirty="0" smtClean="0">
                <a:solidFill>
                  <a:schemeClr val="tx2"/>
                </a:solidFill>
              </a:rPr>
              <a:t>ble </a:t>
            </a:r>
            <a:r>
              <a:rPr lang="en-US" sz="2600" b="1" u="sng" dirty="0" smtClean="0">
                <a:solidFill>
                  <a:schemeClr val="tx2"/>
                </a:solidFill>
              </a:rPr>
              <a:t>T</a:t>
            </a:r>
            <a:r>
              <a:rPr lang="en-US" sz="2600" b="1" dirty="0" smtClean="0">
                <a:solidFill>
                  <a:schemeClr val="tx2"/>
                </a:solidFill>
              </a:rPr>
              <a:t>o – SWBAT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  <a:endParaRPr lang="en-US" sz="24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600" dirty="0" smtClean="0"/>
              <a:t>Describe the early battles in the Pacific that stopped the Japanese expansion.</a:t>
            </a:r>
            <a:endParaRPr lang="en-US" sz="12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AGENDA:</a:t>
            </a:r>
            <a:endParaRPr lang="en-US" sz="26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600" dirty="0" smtClean="0"/>
              <a:t>WARM-UP: War in the Pacific Vocab</a:t>
            </a:r>
            <a:endParaRPr lang="en-US" sz="26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HANDOUT: Allies stem the Japanese Tide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CONCEPT: War in the Pacific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TASK: WWII: War in the Pacific Timeline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CLOSURE: Early Battles Wrap-Up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*****3</a:t>
            </a:r>
            <a:r>
              <a:rPr lang="en-US" sz="2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Quarter Ends FRIDAY*****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War in the Pacific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Define the terms below using the glossary of your textbook.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600" dirty="0" smtClean="0"/>
              <a:t>Battle of Midway		2.   Kamikaze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BATTLE OF MIDWAY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7300" y="1905000"/>
            <a:ext cx="40005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Japan’s next thrust was toward Midway Island – a strategic Island northwest of Hawaii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U.S. had </a:t>
            </a:r>
            <a:r>
              <a:rPr lang="en-US" altLang="en-US" sz="2400" b="1" u="sng" smtClean="0"/>
              <a:t>advanced knowledge</a:t>
            </a:r>
            <a:r>
              <a:rPr lang="en-US" altLang="en-US" sz="2400" b="1" smtClean="0"/>
              <a:t> of Japan’s plans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The Americans won a decisive victory as their planes destroyed 4  Japanese aircraft carriers and 250 planes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</p:txBody>
      </p:sp>
      <p:pic>
        <p:nvPicPr>
          <p:cNvPr id="68612" name="Picture 6" descr="Mid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057400"/>
            <a:ext cx="34067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  <a:t>War in the Pacific – </a:t>
            </a:r>
            <a:b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  <a:t>Turning the Tide</a:t>
            </a:r>
            <a:endParaRPr lang="en-US" altLang="en-US" sz="4000" smtClean="0"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June 1942 - Battle of Midway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Had broken Japanese code, knew where going to attack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	Attacked Naval fleet while planes were refueling/rearming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1. Japans 2</a:t>
            </a:r>
            <a:r>
              <a:rPr lang="en-US" altLang="en-US" sz="2000" baseline="30000" smtClean="0"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Defeat – major turning point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2. Saved Hawaii &amp; the west coast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	3. Japan lost 4 carriers &amp; 250 planes</a:t>
            </a:r>
            <a:endParaRPr lang="en-US" altLang="en-US" sz="2000" smtClean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latin typeface="Comic Sans MS" pitchFamily="66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52800"/>
            <a:ext cx="84566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Rectangle 2"/>
          <p:cNvSpPr txBox="1">
            <a:spLocks noChangeArrowheads="1"/>
          </p:cNvSpPr>
          <p:nvPr/>
        </p:nvSpPr>
        <p:spPr bwMode="auto">
          <a:xfrm>
            <a:off x="461963" y="6096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00"/>
                </a:solidFill>
                <a:latin typeface="Comic Sans MS" pitchFamily="66" charset="0"/>
              </a:rPr>
              <a:t>Battle of Midway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battle of mid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7010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524000" y="60960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000" b="1" smtClean="0">
                <a:cs typeface="+mn-cs"/>
              </a:rPr>
              <a:t>The Battle of Midway was a turning point in the war – soon the Allies were island hopping toward Japan</a:t>
            </a:r>
            <a:r>
              <a:rPr lang="en-US" altLang="en-US" sz="2400" b="1" smtClean="0">
                <a:cs typeface="+mn-cs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400" b="1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Battle of Coral Sea was important because …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Battle of Midway was important because …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  <a:t>War in the Pacific</a:t>
            </a:r>
            <a:r>
              <a:rPr lang="en-US" altLang="en-US" sz="4000" smtClean="0">
                <a:latin typeface="Comic Sans MS" pitchFamily="66" charset="0"/>
              </a:rPr>
              <a:t/>
            </a:r>
            <a:br>
              <a:rPr lang="en-US" altLang="en-US" sz="4000" smtClean="0">
                <a:latin typeface="Comic Sans MS" pitchFamily="66" charset="0"/>
              </a:rPr>
            </a:br>
            <a:endParaRPr lang="en-US" altLang="en-US" sz="4000" smtClean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“Island Hopping Campaign”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U.S. goes on the offensive after Coral Sea and Midway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US Strategy to defeat Japan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 Use islands as stepping stones to launch attack on Japan’s mainland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5138"/>
          </a:xfrm>
        </p:spPr>
        <p:txBody>
          <a:bodyPr/>
          <a:lstStyle/>
          <a:p>
            <a:r>
              <a:rPr lang="en-US" altLang="en-US" smtClean="0"/>
              <a:t>War in the Pacific Timeline</a:t>
            </a:r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>
            <a:off x="228600" y="3581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0" y="3984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u="sng">
                <a:solidFill>
                  <a:srgbClr val="000000"/>
                </a:solidFill>
                <a:latin typeface="Century" pitchFamily="18" charset="0"/>
              </a:rPr>
              <a:t>DIRECTIONS</a:t>
            </a:r>
            <a:r>
              <a:rPr lang="en-US" altLang="en-US" sz="1400">
                <a:solidFill>
                  <a:srgbClr val="000000"/>
                </a:solidFill>
                <a:latin typeface="Century" pitchFamily="18" charset="0"/>
              </a:rPr>
              <a:t>: Read P. 578 – 583 in your text book, then fill in the timeline of events in the boxes below.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0" y="706438"/>
            <a:ext cx="1433513" cy="249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0" y="3962400"/>
            <a:ext cx="1433513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1536700" y="714375"/>
            <a:ext cx="1955800" cy="249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1536700" y="3976688"/>
            <a:ext cx="1955800" cy="288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 flipV="1">
            <a:off x="609600" y="3200400"/>
            <a:ext cx="2063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815975" y="3586163"/>
            <a:ext cx="12334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V="1">
            <a:off x="2166938" y="3200400"/>
            <a:ext cx="99060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2514600" y="3586163"/>
            <a:ext cx="6429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6"/>
          <p:cNvSpPr>
            <a:spLocks noChangeShapeType="1"/>
          </p:cNvSpPr>
          <p:nvPr/>
        </p:nvSpPr>
        <p:spPr bwMode="auto">
          <a:xfrm flipV="1">
            <a:off x="6819900" y="3219450"/>
            <a:ext cx="57150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7"/>
          <p:cNvSpPr>
            <a:spLocks noChangeShapeType="1"/>
          </p:cNvSpPr>
          <p:nvPr/>
        </p:nvSpPr>
        <p:spPr bwMode="auto">
          <a:xfrm>
            <a:off x="7145338" y="3586163"/>
            <a:ext cx="398462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-7938" y="668338"/>
            <a:ext cx="144145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entury" pitchFamily="18" charset="0"/>
              </a:rPr>
              <a:t>6 Months after Pearl Harbor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entury" pitchFamily="18" charset="0"/>
              </a:rPr>
              <a:t>Event: </a:t>
            </a:r>
            <a:r>
              <a:rPr lang="en-US" altLang="en-US" sz="1000">
                <a:solidFill>
                  <a:srgbClr val="000000"/>
                </a:solidFill>
                <a:latin typeface="Century" pitchFamily="18" charset="0"/>
              </a:rPr>
              <a:t>Japan creates Asian empire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entury" pitchFamily="18" charset="0"/>
              </a:rPr>
              <a:t>Description/Impact: </a:t>
            </a:r>
            <a:r>
              <a:rPr lang="en-US" altLang="en-US" sz="800">
                <a:solidFill>
                  <a:srgbClr val="000000"/>
                </a:solidFill>
                <a:latin typeface="Century" pitchFamily="18" charset="0"/>
              </a:rPr>
              <a:t>Japan takes Hong Kong, French Indochina, Malaya, Burma, part of China, &amp; Dutch East Indies, Guam, Wake Island, Solomon Islands, &amp; other islands in the Pacific</a:t>
            </a:r>
          </a:p>
        </p:txBody>
      </p:sp>
      <p:sp>
        <p:nvSpPr>
          <p:cNvPr id="73744" name="Text Box 21"/>
          <p:cNvSpPr txBox="1">
            <a:spLocks noChangeArrowheads="1"/>
          </p:cNvSpPr>
          <p:nvPr/>
        </p:nvSpPr>
        <p:spPr bwMode="auto">
          <a:xfrm>
            <a:off x="1522413" y="676275"/>
            <a:ext cx="20367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May 1942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45" name="Text Box 23"/>
          <p:cNvSpPr txBox="1">
            <a:spLocks noChangeArrowheads="1"/>
          </p:cNvSpPr>
          <p:nvPr/>
        </p:nvSpPr>
        <p:spPr bwMode="auto">
          <a:xfrm>
            <a:off x="0" y="3962400"/>
            <a:ext cx="14335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April 1942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 Impact:</a:t>
            </a:r>
          </a:p>
        </p:txBody>
      </p:sp>
      <p:sp>
        <p:nvSpPr>
          <p:cNvPr id="73746" name="Text Box 24"/>
          <p:cNvSpPr txBox="1">
            <a:spLocks noChangeArrowheads="1"/>
          </p:cNvSpPr>
          <p:nvPr/>
        </p:nvSpPr>
        <p:spPr bwMode="auto">
          <a:xfrm>
            <a:off x="1536700" y="3990975"/>
            <a:ext cx="20081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June 1942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47" name="Text Box 25"/>
          <p:cNvSpPr txBox="1">
            <a:spLocks noChangeArrowheads="1"/>
          </p:cNvSpPr>
          <p:nvPr/>
        </p:nvSpPr>
        <p:spPr bwMode="auto">
          <a:xfrm>
            <a:off x="3035300" y="32654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1942</a:t>
            </a:r>
          </a:p>
        </p:txBody>
      </p:sp>
      <p:sp>
        <p:nvSpPr>
          <p:cNvPr id="73748" name="Line 26"/>
          <p:cNvSpPr>
            <a:spLocks noChangeShapeType="1"/>
          </p:cNvSpPr>
          <p:nvPr/>
        </p:nvSpPr>
        <p:spPr bwMode="auto">
          <a:xfrm>
            <a:off x="5410200" y="3314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Text Box 27"/>
          <p:cNvSpPr txBox="1">
            <a:spLocks noChangeArrowheads="1"/>
          </p:cNvSpPr>
          <p:nvPr/>
        </p:nvSpPr>
        <p:spPr bwMode="auto">
          <a:xfrm>
            <a:off x="5429250" y="32845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1944</a:t>
            </a:r>
          </a:p>
        </p:txBody>
      </p:sp>
      <p:sp>
        <p:nvSpPr>
          <p:cNvPr id="73750" name="Picture 2"/>
          <p:cNvSpPr>
            <a:spLocks noChangeAspect="1" noChangeArrowheads="1"/>
          </p:cNvSpPr>
          <p:nvPr/>
        </p:nvSpPr>
        <p:spPr bwMode="auto">
          <a:xfrm>
            <a:off x="4800600" y="3314700"/>
            <a:ext cx="1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51" name="Text Box 27"/>
          <p:cNvSpPr txBox="1">
            <a:spLocks noChangeArrowheads="1"/>
          </p:cNvSpPr>
          <p:nvPr/>
        </p:nvSpPr>
        <p:spPr bwMode="auto">
          <a:xfrm>
            <a:off x="4748213" y="32845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1943</a:t>
            </a:r>
          </a:p>
        </p:txBody>
      </p:sp>
      <p:sp>
        <p:nvSpPr>
          <p:cNvPr id="73752" name="Rectangle 8"/>
          <p:cNvSpPr>
            <a:spLocks noChangeArrowheads="1"/>
          </p:cNvSpPr>
          <p:nvPr/>
        </p:nvSpPr>
        <p:spPr bwMode="auto">
          <a:xfrm>
            <a:off x="3605213" y="717550"/>
            <a:ext cx="2027237" cy="2513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53" name="Text Box 21"/>
          <p:cNvSpPr txBox="1">
            <a:spLocks noChangeArrowheads="1"/>
          </p:cNvSpPr>
          <p:nvPr/>
        </p:nvSpPr>
        <p:spPr bwMode="auto">
          <a:xfrm>
            <a:off x="3594100" y="746125"/>
            <a:ext cx="20367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Aug 1942 – Feb 1943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54" name="Line 14"/>
          <p:cNvSpPr>
            <a:spLocks noChangeShapeType="1"/>
          </p:cNvSpPr>
          <p:nvPr/>
        </p:nvSpPr>
        <p:spPr bwMode="auto">
          <a:xfrm flipV="1">
            <a:off x="4038600" y="3238500"/>
            <a:ext cx="7747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Rectangle 10"/>
          <p:cNvSpPr>
            <a:spLocks noChangeArrowheads="1"/>
          </p:cNvSpPr>
          <p:nvPr/>
        </p:nvSpPr>
        <p:spPr bwMode="auto">
          <a:xfrm>
            <a:off x="5046663" y="3990975"/>
            <a:ext cx="2020887" cy="286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56" name="Text Box 24"/>
          <p:cNvSpPr txBox="1">
            <a:spLocks noChangeArrowheads="1"/>
          </p:cNvSpPr>
          <p:nvPr/>
        </p:nvSpPr>
        <p:spPr bwMode="auto">
          <a:xfrm>
            <a:off x="5040313" y="3962400"/>
            <a:ext cx="2008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October 1944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57" name="Line 17"/>
          <p:cNvSpPr>
            <a:spLocks noChangeShapeType="1"/>
          </p:cNvSpPr>
          <p:nvPr/>
        </p:nvSpPr>
        <p:spPr bwMode="auto">
          <a:xfrm>
            <a:off x="5724525" y="3586163"/>
            <a:ext cx="331788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Rectangle 8"/>
          <p:cNvSpPr>
            <a:spLocks noChangeArrowheads="1"/>
          </p:cNvSpPr>
          <p:nvPr/>
        </p:nvSpPr>
        <p:spPr bwMode="auto">
          <a:xfrm>
            <a:off x="7145338" y="706438"/>
            <a:ext cx="1998662" cy="2532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59" name="Rectangle 8"/>
          <p:cNvSpPr>
            <a:spLocks noChangeArrowheads="1"/>
          </p:cNvSpPr>
          <p:nvPr/>
        </p:nvSpPr>
        <p:spPr bwMode="auto">
          <a:xfrm>
            <a:off x="7145338" y="3962400"/>
            <a:ext cx="1979612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60" name="Text Box 21"/>
          <p:cNvSpPr txBox="1">
            <a:spLocks noChangeArrowheads="1"/>
          </p:cNvSpPr>
          <p:nvPr/>
        </p:nvSpPr>
        <p:spPr bwMode="auto">
          <a:xfrm>
            <a:off x="7145338" y="6604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Feb – Mar 1945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61" name="Text Box 24"/>
          <p:cNvSpPr txBox="1">
            <a:spLocks noChangeArrowheads="1"/>
          </p:cNvSpPr>
          <p:nvPr/>
        </p:nvSpPr>
        <p:spPr bwMode="auto">
          <a:xfrm>
            <a:off x="7131050" y="3962400"/>
            <a:ext cx="20081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April – June 1945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Event: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00" b="1">
              <a:solidFill>
                <a:srgbClr val="000000"/>
              </a:solidFill>
              <a:latin typeface="Century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entury" pitchFamily="18" charset="0"/>
              </a:rPr>
              <a:t>Description/Impact:</a:t>
            </a:r>
          </a:p>
        </p:txBody>
      </p:sp>
      <p:sp>
        <p:nvSpPr>
          <p:cNvPr id="73762" name="Line 26"/>
          <p:cNvSpPr>
            <a:spLocks noChangeShapeType="1"/>
          </p:cNvSpPr>
          <p:nvPr/>
        </p:nvSpPr>
        <p:spPr bwMode="auto">
          <a:xfrm>
            <a:off x="6172200" y="3314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Text Box 27"/>
          <p:cNvSpPr txBox="1">
            <a:spLocks noChangeArrowheads="1"/>
          </p:cNvSpPr>
          <p:nvPr/>
        </p:nvSpPr>
        <p:spPr bwMode="auto">
          <a:xfrm>
            <a:off x="7145338" y="32845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1945</a:t>
            </a:r>
          </a:p>
        </p:txBody>
      </p:sp>
      <p:sp>
        <p:nvSpPr>
          <p:cNvPr id="73764" name="Rectangle 7"/>
          <p:cNvSpPr>
            <a:spLocks noChangeArrowheads="1"/>
          </p:cNvSpPr>
          <p:nvPr/>
        </p:nvSpPr>
        <p:spPr bwMode="auto">
          <a:xfrm>
            <a:off x="3605213" y="3962400"/>
            <a:ext cx="1347787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65" name="Text Box 23"/>
          <p:cNvSpPr txBox="1">
            <a:spLocks noChangeArrowheads="1"/>
          </p:cNvSpPr>
          <p:nvPr/>
        </p:nvSpPr>
        <p:spPr bwMode="auto">
          <a:xfrm>
            <a:off x="3605213" y="3957638"/>
            <a:ext cx="1347787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Late 1942, 1943, &amp; Early 1944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entury" pitchFamily="18" charset="0"/>
              </a:rPr>
              <a:t>Event:           </a:t>
            </a:r>
            <a:r>
              <a:rPr lang="en-US" altLang="en-US" sz="1000">
                <a:solidFill>
                  <a:srgbClr val="000000"/>
                </a:solidFill>
                <a:latin typeface="Century" pitchFamily="18" charset="0"/>
              </a:rPr>
              <a:t>“Island Hopping Campaign”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entury" pitchFamily="18" charset="0"/>
              </a:rPr>
              <a:t>Use the Map on P. 580 to list 5 island battles won &amp; the Date.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2.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3.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4.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5.</a:t>
            </a:r>
          </a:p>
        </p:txBody>
      </p:sp>
      <p:sp>
        <p:nvSpPr>
          <p:cNvPr id="73766" name="Line 13"/>
          <p:cNvSpPr>
            <a:spLocks noChangeShapeType="1"/>
          </p:cNvSpPr>
          <p:nvPr/>
        </p:nvSpPr>
        <p:spPr bwMode="auto">
          <a:xfrm flipH="1">
            <a:off x="4279900" y="3581400"/>
            <a:ext cx="849313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7" name="Rectangle 7"/>
          <p:cNvSpPr>
            <a:spLocks noChangeArrowheads="1"/>
          </p:cNvSpPr>
          <p:nvPr/>
        </p:nvSpPr>
        <p:spPr bwMode="auto">
          <a:xfrm>
            <a:off x="5707063" y="717550"/>
            <a:ext cx="1347787" cy="2513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768" name="Text Box 23"/>
          <p:cNvSpPr txBox="1">
            <a:spLocks noChangeArrowheads="1"/>
          </p:cNvSpPr>
          <p:nvPr/>
        </p:nvSpPr>
        <p:spPr bwMode="auto">
          <a:xfrm>
            <a:off x="5700713" y="711200"/>
            <a:ext cx="13477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Navajo Code Talkers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Century" pitchFamily="18" charset="0"/>
              </a:rPr>
              <a:t>Read the “Historical Spotlight” on P. 579.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Century" pitchFamily="18" charset="0"/>
              </a:rPr>
              <a:t>Impact: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KNOWLEDGE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U.S. and Japan’s relationship was strained over Japan’s invasions of China and expansion to other Southeast Asian countries = U.S. oil embargo.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U.S. entered WWII because the Japanese launched a surprise attack on Pearl Harbor December 7, 1941.  Most of the American Pacific Naval fleet either destroyed or damaged.  Air craft carriers were NOT present during attack.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Allied war strategy: </a:t>
            </a:r>
          </a:p>
          <a:p>
            <a:pPr lvl="1">
              <a:defRPr/>
            </a:pPr>
            <a:r>
              <a:rPr lang="en-US" dirty="0" smtClean="0"/>
              <a:t>#1 – Defeat Hitler in Europe</a:t>
            </a:r>
          </a:p>
          <a:p>
            <a:pPr lvl="1">
              <a:defRPr/>
            </a:pPr>
            <a:r>
              <a:rPr lang="en-US" dirty="0" smtClean="0"/>
              <a:t>#2 – Defeat Japan in the Pacific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DISCUSSION: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dirty="0" smtClean="0"/>
              <a:t>What type of reaction was Japan hoping to get from the U.S.?  How did the U.S. really react?</a:t>
            </a:r>
          </a:p>
          <a:p>
            <a:pPr lvl="1">
              <a:defRPr/>
            </a:pPr>
            <a:r>
              <a:rPr lang="en-US" dirty="0" smtClean="0"/>
              <a:t>Do you agree with the Allied war strategy?  Why/Why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Read the front page of the handout, </a:t>
            </a:r>
            <a:r>
              <a:rPr lang="en-US" i="1" dirty="0" smtClean="0"/>
              <a:t>The Allies Stem the Japanese Tide</a:t>
            </a:r>
            <a:r>
              <a:rPr lang="en-US" dirty="0" smtClean="0"/>
              <a:t>.  Discuss the questions below with your partner.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DISCUSSION: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dirty="0" smtClean="0"/>
              <a:t>What American colonial territory did Japan acquire in 1942?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Why do you think it took the U.S. until the spring of 1942 to fight back against Japan after the attack on Pearl Harbor in December 1941?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Why was the Battle of Midway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685800"/>
            <a:ext cx="7391400" cy="1981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UNITED STATES IN WORLD WAR II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3581400"/>
            <a:ext cx="2590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War</a:t>
            </a:r>
          </a:p>
          <a:p>
            <a:pPr eaLnBrk="1" hangingPunct="1"/>
            <a:r>
              <a:rPr lang="en-US" altLang="en-US" b="1" smtClean="0"/>
              <a:t>In the</a:t>
            </a:r>
          </a:p>
          <a:p>
            <a:pPr eaLnBrk="1" hangingPunct="1"/>
            <a:r>
              <a:rPr lang="en-US" altLang="en-US" b="1" smtClean="0"/>
              <a:t>Pacific</a:t>
            </a:r>
          </a:p>
        </p:txBody>
      </p:sp>
      <p:pic>
        <p:nvPicPr>
          <p:cNvPr id="62468" name="Picture 9" descr="Sol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0250"/>
            <a:ext cx="3657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5295900" cy="1828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SECTION 3: THE WAR IN THE PACIFIC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5146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The Americans did not celebrate long, as Japan was busy conquering an empire that dwarfed Hitler’s Third Reich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Japan had conquered much of southeast Asia including the Dutch East Indies, Guam, and most of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smtClean="0"/>
          </a:p>
        </p:txBody>
      </p:sp>
      <p:pic>
        <p:nvPicPr>
          <p:cNvPr id="63492" name="Picture 6" descr="animated airplan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990600"/>
            <a:ext cx="2057400" cy="1219200"/>
          </a:xfrm>
        </p:spPr>
      </p:pic>
      <p:pic>
        <p:nvPicPr>
          <p:cNvPr id="63493" name="Picture 8" descr="pacif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810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wwii in paci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924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Line 7"/>
          <p:cNvSpPr>
            <a:spLocks noChangeShapeType="1"/>
          </p:cNvSpPr>
          <p:nvPr/>
        </p:nvSpPr>
        <p:spPr bwMode="auto">
          <a:xfrm flipH="1">
            <a:off x="7391400" y="16764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I. 6 Months after Pearl Harbor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	A. After Pearl Harbor, No defeats for 6 months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	B. Created Pacific Empire (Asia mainland &amp; Pacific Islands)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	C.  Hong Kong, French Indochina, Malaya, Burma, part of China, the 		Dutch East Indies, Guam, Wake Island, Solomon Islands, 		and other Pacific Islands</a:t>
            </a:r>
            <a:endParaRPr lang="en-US" altLang="en-US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II. April 1942 – Doolittle’s Raid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A. Surprise air raid on Tokyo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1800" smtClean="0">
                <a:solidFill>
                  <a:srgbClr val="FF0000"/>
                </a:solidFill>
                <a:latin typeface="Comic Sans MS" pitchFamily="66" charset="0"/>
              </a:rPr>
              <a:t>16 Bombers attacked Tokyo &amp; other cities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B. Raised American Spirits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			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War in the Pacific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6934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286000" y="4114800"/>
            <a:ext cx="4748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00"/>
                </a:solidFill>
                <a:latin typeface="Comic Sans MS" pitchFamily="66" charset="0"/>
              </a:rPr>
              <a:t>    Doolittle's Raiders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the first 6 months after Pearl Harbor …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Doolittle’s raid was important to the U.S. because …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  <a:t>War in the Pacific – </a:t>
            </a:r>
            <a:b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sz="4000" smtClean="0">
                <a:solidFill>
                  <a:schemeClr val="bg1"/>
                </a:solidFill>
                <a:latin typeface="Comic Sans MS" pitchFamily="66" charset="0"/>
              </a:rPr>
              <a:t>Turning the Tide</a:t>
            </a:r>
            <a:endParaRPr lang="en-US" altLang="en-US" sz="4000" smtClean="0"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May 1942 - Battle of Coral Sea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1. Japans First Setback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000" smtClean="0">
                <a:solidFill>
                  <a:srgbClr val="FF0000"/>
                </a:solidFill>
                <a:latin typeface="Comic Sans MS" pitchFamily="66" charset="0"/>
              </a:rPr>
              <a:t>(all carrier planes, not a single shot from a ship)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2. Saved Australia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3. 1</a:t>
            </a:r>
            <a:r>
              <a:rPr lang="en-US" altLang="en-US" sz="2000" baseline="3000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turning point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124200"/>
            <a:ext cx="86629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Rectangle 2"/>
          <p:cNvSpPr txBox="1">
            <a:spLocks noChangeArrowheads="1"/>
          </p:cNvSpPr>
          <p:nvPr/>
        </p:nvSpPr>
        <p:spPr bwMode="auto">
          <a:xfrm>
            <a:off x="457200" y="61722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>
                <a:solidFill>
                  <a:srgbClr val="FF3300"/>
                </a:solidFill>
                <a:latin typeface="Comic Sans MS" pitchFamily="66" charset="0"/>
              </a:rPr>
              <a:t>Battle of Coral Sea</a:t>
            </a:r>
            <a:br>
              <a:rPr lang="en-US" altLang="en-US">
                <a:solidFill>
                  <a:srgbClr val="FF3300"/>
                </a:solidFill>
                <a:latin typeface="Comic Sans MS" pitchFamily="66" charset="0"/>
              </a:rPr>
            </a:br>
            <a:endParaRPr lang="en-US" altLang="en-US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WB1">
  <a:themeElements>
    <a:clrScheme name="RWB1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W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WB1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1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1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735</Words>
  <Application>Microsoft Office PowerPoint</Application>
  <PresentationFormat>On-screen Show (4:3)</PresentationFormat>
  <Paragraphs>143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15_TP030004031</vt:lpstr>
      <vt:lpstr>RWB1</vt:lpstr>
      <vt:lpstr>2_Default Design</vt:lpstr>
      <vt:lpstr>1_RWB1</vt:lpstr>
      <vt:lpstr>28_Default Design</vt:lpstr>
      <vt:lpstr>Monday March 16, 2015 Mr. Goblirsch – U.S. History</vt:lpstr>
      <vt:lpstr>PRIOR KNOWLEDGE</vt:lpstr>
      <vt:lpstr>OVERVIEW</vt:lpstr>
      <vt:lpstr>THE UNITED STATES IN WORLD WAR II</vt:lpstr>
      <vt:lpstr>SECTION 3: THE WAR IN THE PACIFIC</vt:lpstr>
      <vt:lpstr>PowerPoint Presentation</vt:lpstr>
      <vt:lpstr>War in the Pacific</vt:lpstr>
      <vt:lpstr>Structured Academic Discussion</vt:lpstr>
      <vt:lpstr>War in the Pacific –  Turning the Tide</vt:lpstr>
      <vt:lpstr>THE BATTLE OF MIDWAY</vt:lpstr>
      <vt:lpstr>War in the Pacific –  Turning the Tide</vt:lpstr>
      <vt:lpstr>PowerPoint Presentation</vt:lpstr>
      <vt:lpstr>Structured Academic Discussion</vt:lpstr>
      <vt:lpstr>War in the Pacific </vt:lpstr>
      <vt:lpstr>War in the Pacific Timeline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Clinton Goblirsch</cp:lastModifiedBy>
  <cp:revision>157</cp:revision>
  <cp:lastPrinted>2015-03-16T15:53:36Z</cp:lastPrinted>
  <dcterms:created xsi:type="dcterms:W3CDTF">2013-10-22T21:15:14Z</dcterms:created>
  <dcterms:modified xsi:type="dcterms:W3CDTF">2015-03-24T06:29:37Z</dcterms:modified>
</cp:coreProperties>
</file>