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8" r:id="rId1"/>
    <p:sldMasterId id="2147489789" r:id="rId2"/>
    <p:sldMasterId id="2147489791" r:id="rId3"/>
    <p:sldMasterId id="2147489794" r:id="rId4"/>
    <p:sldMasterId id="2147489999" r:id="rId5"/>
    <p:sldMasterId id="2147490542" r:id="rId6"/>
  </p:sldMasterIdLst>
  <p:notesMasterIdLst>
    <p:notesMasterId r:id="rId10"/>
  </p:notesMasterIdLst>
  <p:handoutMasterIdLst>
    <p:handoutMasterId r:id="rId11"/>
  </p:handoutMasterIdLst>
  <p:sldIdLst>
    <p:sldId id="321" r:id="rId7"/>
    <p:sldId id="337" r:id="rId8"/>
    <p:sldId id="36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97918E-00B5-4905-A927-91176E0F0DE2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DEA6AB-4248-4480-8DC0-FCA8D2EE5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2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EEDC471-D451-4B43-8AA3-EFF79CDEC276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FD529-555B-454D-8DC3-FF678C9DA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1F6740ED-C395-4AB5-BD2E-18ACF17B0F51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CA66ECCC-310D-4C63-A257-6EB567BF6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E5F821D-ADD2-4D0D-A61D-14C52DD781B0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C90A77C-9F89-4662-B92B-9CE58B5A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6132548-4F42-4419-A734-E94684DCAA2A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985EE24-2DB2-4C68-A830-92CB7C5C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993775" y="4205288"/>
            <a:ext cx="6921500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04240" y="3436620"/>
            <a:ext cx="6502400" cy="768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04240" y="4255770"/>
            <a:ext cx="6502400" cy="539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0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916940" y="4814570"/>
            <a:ext cx="6502400" cy="717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>
                <a:solidFill>
                  <a:schemeClr val="bg1"/>
                </a:solidFill>
                <a:latin typeface="Helvetica"/>
                <a:cs typeface="Helvetica"/>
              </a:defRPr>
            </a:lvl1pPr>
            <a:lvl2pPr>
              <a:defRPr sz="3800" b="1">
                <a:latin typeface="Helvetica"/>
                <a:cs typeface="Helvetica"/>
              </a:defRPr>
            </a:lvl2pPr>
            <a:lvl3pPr>
              <a:defRPr sz="3800" b="1">
                <a:latin typeface="Helvetica"/>
                <a:cs typeface="Helvetica"/>
              </a:defRPr>
            </a:lvl3pPr>
            <a:lvl4pPr>
              <a:defRPr sz="3800" b="1">
                <a:latin typeface="Helvetica"/>
                <a:cs typeface="Helvetica"/>
              </a:defRPr>
            </a:lvl4pPr>
            <a:lvl5pPr>
              <a:defRPr sz="3800" b="1"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709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3DE57136-2F4D-467F-B0B4-D3E31A9A4516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BD68DDB4-6D20-49DA-A7C5-FC7458D7D35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  <a:cs typeface="+mn-cs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  <a:cs typeface="+mn-cs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3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924243" y="3475843"/>
            <a:ext cx="7061200" cy="7096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baseline="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6663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765175" y="1308100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55085E04-C808-48E3-907C-4ACAF96BB18E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554038"/>
            <a:ext cx="7658100" cy="5635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40" y="1638302"/>
            <a:ext cx="6629400" cy="4013200"/>
          </a:xfrm>
          <a:prstGeom prst="rect">
            <a:avLst/>
          </a:prstGeom>
        </p:spPr>
        <p:txBody>
          <a:bodyPr/>
          <a:lstStyle>
            <a:lvl1pPr>
              <a:buClr>
                <a:srgbClr val="7C0423"/>
              </a:buClr>
              <a:defRPr sz="3200">
                <a:latin typeface="Helvetica"/>
                <a:cs typeface="Helvetica"/>
              </a:defRPr>
            </a:lvl1pPr>
            <a:lvl2pPr>
              <a:buClr>
                <a:srgbClr val="7C0423"/>
              </a:buClr>
              <a:defRPr>
                <a:latin typeface="Helvetica"/>
                <a:cs typeface="Helvetica"/>
              </a:defRPr>
            </a:lvl2pPr>
            <a:lvl3pPr>
              <a:buClr>
                <a:srgbClr val="7C0423"/>
              </a:buClr>
              <a:defRPr>
                <a:latin typeface="Helvetica"/>
                <a:cs typeface="Helvetica"/>
              </a:defRPr>
            </a:lvl3pPr>
            <a:lvl4pPr>
              <a:buClr>
                <a:srgbClr val="7C0423"/>
              </a:buClr>
              <a:defRPr>
                <a:latin typeface="Helvetica"/>
                <a:cs typeface="Helvetica"/>
              </a:defRPr>
            </a:lvl4pPr>
            <a:lvl5pPr>
              <a:buClr>
                <a:srgbClr val="7C0423"/>
              </a:buCl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18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2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6"/>
          <p:cNvSpPr txBox="1">
            <a:spLocks noChangeArrowheads="1"/>
          </p:cNvSpPr>
          <p:nvPr userDrawn="1"/>
        </p:nvSpPr>
        <p:spPr bwMode="auto">
          <a:xfrm>
            <a:off x="7767638" y="6137275"/>
            <a:ext cx="83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defTabSz="457200">
              <a:defRPr/>
            </a:pPr>
            <a:fld id="{4FAC07A0-805E-40A2-8BB8-0D2F31D40A7D}" type="slidenum">
              <a:rPr lang="en-US" altLang="en-US" sz="1200" smtClean="0">
                <a:solidFill>
                  <a:srgbClr val="000000"/>
                </a:solidFill>
                <a:latin typeface="Lucida Sans" pitchFamily="2" charset="0"/>
              </a:rPr>
              <a:pPr algn="r" defTabSz="457200">
                <a:defRPr/>
              </a:pPr>
              <a:t>‹#›</a:t>
            </a:fld>
            <a:endParaRPr lang="en-US" altLang="en-US" sz="2400" smtClean="0">
              <a:solidFill>
                <a:srgbClr val="000000"/>
              </a:solidFill>
              <a:latin typeface="Times" pitchFamily="2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765175" y="1846263"/>
            <a:ext cx="7429500" cy="0"/>
          </a:xfrm>
          <a:prstGeom prst="line">
            <a:avLst/>
          </a:prstGeom>
          <a:ln w="28575" cmpd="sng">
            <a:solidFill>
              <a:srgbClr val="7C042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040" y="539285"/>
            <a:ext cx="7658100" cy="1262062"/>
          </a:xfrm>
          <a:prstGeom prst="rect">
            <a:avLst/>
          </a:prstGeom>
        </p:spPr>
        <p:txBody>
          <a:bodyPr/>
          <a:lstStyle>
            <a:lvl1pPr algn="l">
              <a:defRPr sz="3800" b="1" baseline="0"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C2BB51-2984-47BC-A399-827E8F446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62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D7B24FB-7E17-4B86-A516-136AF17BC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6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D0CB43F-BED1-4194-8F91-14EE7A455B80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E5F98E17-E1F6-4DD2-A46F-2D8EAB69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57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A1E3DFA-0DED-4981-AAF3-9843DA87B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5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89C37B-66F5-4D46-847C-64830FDFF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54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F2EAD5-DBC3-49A9-8C5F-306890C53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3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CBC3726-2924-4F80-BF8E-B67C10971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524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60A027F-6E8D-4E17-B14E-A6021A2D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6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0F93BE-24E7-4CAB-BA7E-546B6CAA9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66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71EDA65-A5CB-4C9F-AA17-97BF0344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82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CFD3FF-D2B5-4E88-8B08-6600B712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56DDCD-11D7-44B6-B6AE-259AB1F4A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E277281-9B79-4B5D-8D34-5B295CE982A8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3379B2FC-FB21-4FCC-8287-1DC575DB1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8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6F4D739-361C-44FF-946F-5AAF8EB9352A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0F050A2-D5EB-40B6-89E8-A0CF8EDA9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9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219A5EC8-865F-4C91-937A-79970CCBCDD0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D17C9652-8F26-4875-BA74-71A43FF8F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5CFE9CB3-50AF-4CB7-8A37-50671C10A81B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BBA350F-03F1-4DEB-91E1-EF8E976F6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9367B97D-F86A-433F-8616-ACB523A12B7D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ADC22AB8-4BAC-44BB-8954-5D0A675A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B8DB94B8-8E6E-403E-8541-FB3CC3C7B7F1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FE2C9A8A-EF94-4ABE-B0FF-11E606368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70A3E3B5-78FB-45C8-88EC-B18279D8AA17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defRPr>
            </a:lvl1pPr>
          </a:lstStyle>
          <a:p>
            <a:pPr>
              <a:defRPr/>
            </a:pPr>
            <a:fld id="{857E5CEB-5483-4749-9973-9E298B1DF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0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56C02DA-C204-4E43-8FE9-2F7B21F61BB9}" type="datetimeFigureOut">
              <a:rPr lang="en-US"/>
              <a:pPr>
                <a:defRPr/>
              </a:pPr>
              <a:t>4/17/2015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8DB065-CD11-4B6E-BC43-641CFE3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5" r:id="rId1"/>
    <p:sldLayoutId id="2147490486" r:id="rId2"/>
    <p:sldLayoutId id="2147490487" r:id="rId3"/>
    <p:sldLayoutId id="2147490488" r:id="rId4"/>
    <p:sldLayoutId id="2147490489" r:id="rId5"/>
    <p:sldLayoutId id="2147490490" r:id="rId6"/>
    <p:sldLayoutId id="2147490491" r:id="rId7"/>
    <p:sldLayoutId id="2147490492" r:id="rId8"/>
    <p:sldLayoutId id="2147490493" r:id="rId9"/>
    <p:sldLayoutId id="2147490494" r:id="rId10"/>
    <p:sldLayoutId id="21474904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LH_Title_v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7" r:id="rId1"/>
    <p:sldLayoutId id="21474904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900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RLH_Transition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8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RLH_Standard_v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99" r:id="rId1"/>
    <p:sldLayoutId id="214749050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366A62-701B-4D7D-8743-A73A420D1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92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543" r:id="rId1"/>
    <p:sldLayoutId id="2147490544" r:id="rId2"/>
    <p:sldLayoutId id="2147490545" r:id="rId3"/>
    <p:sldLayoutId id="2147490546" r:id="rId4"/>
    <p:sldLayoutId id="2147490547" r:id="rId5"/>
    <p:sldLayoutId id="2147490548" r:id="rId6"/>
    <p:sldLayoutId id="2147490549" r:id="rId7"/>
    <p:sldLayoutId id="2147490550" r:id="rId8"/>
    <p:sldLayoutId id="2147490551" r:id="rId9"/>
    <p:sldLayoutId id="2147490552" r:id="rId10"/>
    <p:sldLayoutId id="21474905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Friday April 17,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Identify key events of the Cold War during the 1940s &amp; 50s.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8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WARM-UP: U-2 Handout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ASSESSMENT: Cold War </a:t>
            </a:r>
            <a:r>
              <a:rPr lang="en-US" sz="2800" dirty="0" smtClean="0"/>
              <a:t>Quiz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800" dirty="0" smtClean="0"/>
              <a:t>VIDEO: </a:t>
            </a:r>
            <a:r>
              <a:rPr lang="en-US" sz="2800" dirty="0" smtClean="0"/>
              <a:t>America the Story of Us: Superpower</a:t>
            </a: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*****Cold War Quiz TODAY</a:t>
            </a:r>
            <a:endParaRPr lang="en-US" sz="19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solidFill>
                  <a:schemeClr val="tx2"/>
                </a:solidFill>
              </a:rPr>
              <a:t>U-2 Handout WARM-UP</a:t>
            </a:r>
            <a:r>
              <a:rPr lang="en-US" sz="26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***5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Read the handout.  Answer the questions.</a:t>
            </a:r>
            <a:endParaRPr lang="en-US" sz="2400" dirty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Answer Discussion Question #1 from the handout.</a:t>
            </a:r>
          </a:p>
          <a:p>
            <a:pPr marL="609600" indent="-609600">
              <a:spcBef>
                <a:spcPct val="0"/>
              </a:spcBef>
              <a:buFont typeface="Arial" charset="0"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Answer Discussion Question #2 from the handout.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Cold War Review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" y="609600"/>
            <a:ext cx="9144000" cy="624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       Communist Spread              vs.              Containment</a:t>
            </a:r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z="5400" smtClean="0"/>
          </a:p>
          <a:p>
            <a:pPr marL="0" indent="0" algn="ctr" eaLnBrk="1" hangingPunct="1">
              <a:buFontTx/>
              <a:buNone/>
            </a:pPr>
            <a:r>
              <a:rPr lang="en-US" altLang="en-US" sz="2400" smtClean="0"/>
              <a:t>Nuclear Arms Race</a:t>
            </a:r>
          </a:p>
          <a:p>
            <a:pPr marL="0" indent="0" algn="ctr" eaLnBrk="1" hangingPunct="1">
              <a:buFontTx/>
              <a:buNone/>
            </a:pPr>
            <a:endParaRPr lang="en-US" altLang="en-US" sz="2400" smtClean="0"/>
          </a:p>
          <a:p>
            <a:pPr marL="0" indent="0" algn="ctr" eaLnBrk="1" hangingPunct="1">
              <a:buFontTx/>
              <a:buNone/>
            </a:pPr>
            <a:endParaRPr lang="en-US" altLang="en-US" sz="2400" smtClean="0"/>
          </a:p>
          <a:p>
            <a:pPr marL="0" indent="0" algn="ctr" eaLnBrk="1" hangingPunct="1">
              <a:buFontTx/>
              <a:buNone/>
            </a:pPr>
            <a:endParaRPr lang="en-US" altLang="en-US" sz="1600" smtClean="0"/>
          </a:p>
          <a:p>
            <a:pPr marL="0" indent="0" algn="ctr" eaLnBrk="1" hangingPunct="1">
              <a:buFontTx/>
              <a:buNone/>
            </a:pPr>
            <a:endParaRPr lang="en-US" altLang="en-US" sz="1400" smtClean="0"/>
          </a:p>
          <a:p>
            <a:pPr marL="0" indent="0" algn="ctr" eaLnBrk="1" hangingPunct="1">
              <a:buFontTx/>
              <a:buNone/>
            </a:pPr>
            <a:r>
              <a:rPr lang="en-US" altLang="en-US" sz="2400" smtClean="0"/>
              <a:t>Fear of Communism</a:t>
            </a:r>
          </a:p>
        </p:txBody>
      </p:sp>
      <p:sp>
        <p:nvSpPr>
          <p:cNvPr id="2" name="Rectangle 1"/>
          <p:cNvSpPr/>
          <p:nvPr/>
        </p:nvSpPr>
        <p:spPr>
          <a:xfrm>
            <a:off x="157163" y="1000125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Cause -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1000125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Effect -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163" y="1446213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Cause -</a:t>
            </a:r>
          </a:p>
        </p:txBody>
      </p:sp>
      <p:sp>
        <p:nvSpPr>
          <p:cNvPr id="7" name="Rectangle 6"/>
          <p:cNvSpPr/>
          <p:nvPr/>
        </p:nvSpPr>
        <p:spPr>
          <a:xfrm>
            <a:off x="157163" y="1901825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Cause -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2362200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Cause -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1446213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Effect -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1901825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Effect -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2362200"/>
            <a:ext cx="411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Effect -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275" y="3048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3049588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69050" y="306705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84925" y="38862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775" y="3894138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1288" y="3894138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cxnSp>
        <p:nvCxnSpPr>
          <p:cNvPr id="12" name="Straight Arrow Connector 11"/>
          <p:cNvCxnSpPr>
            <a:stCxn id="2" idx="3"/>
            <a:endCxn id="5" idx="1"/>
          </p:cNvCxnSpPr>
          <p:nvPr/>
        </p:nvCxnSpPr>
        <p:spPr>
          <a:xfrm>
            <a:off x="4271963" y="1152525"/>
            <a:ext cx="604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9" idx="1"/>
          </p:cNvCxnSpPr>
          <p:nvPr/>
        </p:nvCxnSpPr>
        <p:spPr>
          <a:xfrm>
            <a:off x="4271963" y="1598613"/>
            <a:ext cx="604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10" idx="1"/>
          </p:cNvCxnSpPr>
          <p:nvPr/>
        </p:nvCxnSpPr>
        <p:spPr>
          <a:xfrm>
            <a:off x="4271963" y="2054225"/>
            <a:ext cx="604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11" idx="1"/>
          </p:cNvCxnSpPr>
          <p:nvPr/>
        </p:nvCxnSpPr>
        <p:spPr>
          <a:xfrm>
            <a:off x="4267200" y="2514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3"/>
            <a:endCxn id="13" idx="1"/>
          </p:cNvCxnSpPr>
          <p:nvPr/>
        </p:nvCxnSpPr>
        <p:spPr>
          <a:xfrm>
            <a:off x="2759075" y="3352800"/>
            <a:ext cx="5175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3"/>
            <a:endCxn id="14" idx="1"/>
          </p:cNvCxnSpPr>
          <p:nvPr/>
        </p:nvCxnSpPr>
        <p:spPr>
          <a:xfrm>
            <a:off x="5867400" y="3354388"/>
            <a:ext cx="501650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05" name="Straight Arrow Connector 47104"/>
          <p:cNvCxnSpPr>
            <a:stCxn id="14" idx="2"/>
            <a:endCxn id="15" idx="0"/>
          </p:cNvCxnSpPr>
          <p:nvPr/>
        </p:nvCxnSpPr>
        <p:spPr>
          <a:xfrm>
            <a:off x="7664450" y="3676650"/>
            <a:ext cx="15875" cy="209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09" name="Straight Arrow Connector 47108"/>
          <p:cNvCxnSpPr>
            <a:stCxn id="15" idx="1"/>
            <a:endCxn id="16" idx="3"/>
          </p:cNvCxnSpPr>
          <p:nvPr/>
        </p:nvCxnSpPr>
        <p:spPr>
          <a:xfrm flipH="1">
            <a:off x="5870575" y="4191000"/>
            <a:ext cx="514350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11" name="Straight Arrow Connector 47110"/>
          <p:cNvCxnSpPr>
            <a:stCxn id="16" idx="1"/>
            <a:endCxn id="17" idx="3"/>
          </p:cNvCxnSpPr>
          <p:nvPr/>
        </p:nvCxnSpPr>
        <p:spPr>
          <a:xfrm flipH="1">
            <a:off x="2732088" y="4198938"/>
            <a:ext cx="5476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0" name="Rectangle 47129"/>
          <p:cNvSpPr/>
          <p:nvPr/>
        </p:nvSpPr>
        <p:spPr>
          <a:xfrm>
            <a:off x="141288" y="4876800"/>
            <a:ext cx="4202112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rgbClr val="000000"/>
                </a:solidFill>
              </a:rPr>
              <a:t>CAUSES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1.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2.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3.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4.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759325" y="4876800"/>
            <a:ext cx="4200525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u="sng" dirty="0">
                <a:solidFill>
                  <a:srgbClr val="000000"/>
                </a:solidFill>
              </a:rPr>
              <a:t>EFFECTS</a:t>
            </a: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1.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2.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3.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4.</a:t>
            </a:r>
          </a:p>
          <a:p>
            <a:pPr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1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73"/>
            <a:ext cx="91440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COLD WAR QUIZ STUDY GUIDE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055016"/>
            <a:ext cx="4572000" cy="5791200"/>
          </a:xfrm>
        </p:spPr>
        <p:txBody>
          <a:bodyPr/>
          <a:lstStyle/>
          <a:p>
            <a:r>
              <a:rPr lang="en-US" sz="2000" dirty="0" smtClean="0"/>
              <a:t>Cold War</a:t>
            </a:r>
          </a:p>
          <a:p>
            <a:r>
              <a:rPr lang="en-US" sz="2000" dirty="0" smtClean="0"/>
              <a:t>Containment</a:t>
            </a:r>
          </a:p>
          <a:p>
            <a:r>
              <a:rPr lang="en-US" sz="2000" dirty="0" smtClean="0"/>
              <a:t>Truman Doctrine</a:t>
            </a:r>
          </a:p>
          <a:p>
            <a:r>
              <a:rPr lang="en-US" sz="2000" dirty="0" smtClean="0"/>
              <a:t>Marshall Plan</a:t>
            </a:r>
          </a:p>
          <a:p>
            <a:r>
              <a:rPr lang="en-US" sz="2000" dirty="0" smtClean="0"/>
              <a:t>Berlin Airlift</a:t>
            </a:r>
          </a:p>
          <a:p>
            <a:r>
              <a:rPr lang="en-US" sz="2000" dirty="0" smtClean="0"/>
              <a:t>Chinese Civil War</a:t>
            </a:r>
          </a:p>
          <a:p>
            <a:r>
              <a:rPr lang="en-US" sz="2000" dirty="0" smtClean="0"/>
              <a:t>Korean War</a:t>
            </a:r>
          </a:p>
          <a:p>
            <a:r>
              <a:rPr lang="en-US" sz="2000" dirty="0" smtClean="0"/>
              <a:t>Eisenhower Doctrine</a:t>
            </a:r>
          </a:p>
          <a:p>
            <a:r>
              <a:rPr lang="en-US" sz="2000" dirty="0" smtClean="0"/>
              <a:t>NATO &amp; Warsaw Pact</a:t>
            </a:r>
          </a:p>
          <a:p>
            <a:r>
              <a:rPr lang="en-US" sz="2000" dirty="0" smtClean="0"/>
              <a:t>CIA</a:t>
            </a:r>
          </a:p>
          <a:p>
            <a:r>
              <a:rPr lang="en-US" sz="2000" dirty="0" smtClean="0"/>
              <a:t>CIA actions in Iran &amp; Guatemala</a:t>
            </a:r>
          </a:p>
          <a:p>
            <a:r>
              <a:rPr lang="en-US" sz="2000" dirty="0" smtClean="0"/>
              <a:t>Brinkmanship</a:t>
            </a:r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Red Scare</a:t>
            </a:r>
          </a:p>
          <a:p>
            <a:r>
              <a:rPr lang="en-US" sz="2000" dirty="0" smtClean="0"/>
              <a:t>HUAC</a:t>
            </a:r>
          </a:p>
          <a:p>
            <a:r>
              <a:rPr lang="en-US" sz="2000" dirty="0" smtClean="0"/>
              <a:t>McCarthyism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0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Basic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7175</TotalTime>
  <Words>150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15_TP030004031</vt:lpstr>
      <vt:lpstr>Title Slide</vt:lpstr>
      <vt:lpstr>Basic Slide</vt:lpstr>
      <vt:lpstr>Transition Slide</vt:lpstr>
      <vt:lpstr>1_Basic Slide</vt:lpstr>
      <vt:lpstr>16_Default Design</vt:lpstr>
      <vt:lpstr>Friday April 17, 2015 Mr. Goblirsch – U.S. History</vt:lpstr>
      <vt:lpstr>Cold War Review</vt:lpstr>
      <vt:lpstr>COLD WAR QUIZ STUDY GUIDE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October 23, 2013 U.S. History – Mr. Goblirsch</dc:title>
  <dc:creator>Windows User</dc:creator>
  <cp:lastModifiedBy>cgoblirsch</cp:lastModifiedBy>
  <cp:revision>248</cp:revision>
  <cp:lastPrinted>2015-03-16T15:53:36Z</cp:lastPrinted>
  <dcterms:created xsi:type="dcterms:W3CDTF">2013-10-22T21:15:14Z</dcterms:created>
  <dcterms:modified xsi:type="dcterms:W3CDTF">2015-04-17T15:09:09Z</dcterms:modified>
</cp:coreProperties>
</file>