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19" r:id="rId7"/>
  </p:sldMasterIdLst>
  <p:notesMasterIdLst>
    <p:notesMasterId r:id="rId21"/>
  </p:notesMasterIdLst>
  <p:handoutMasterIdLst>
    <p:handoutMasterId r:id="rId22"/>
  </p:handoutMasterIdLst>
  <p:sldIdLst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F96-B00D-47E2-A1CE-4531C16A5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28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3F99-EE5B-40CF-9A8F-0960E25E9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6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59400-49F7-46F0-BF45-83725B852C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7559-368C-4AAA-8428-B8BCCF97B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420D-2A0E-4B76-93A3-9A19E2D8E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8D53-B1C1-4000-8D7B-261F3A2F24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5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9CAE-77B0-4526-A251-361369C05A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3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FAEA-BC4D-4ABC-8EFF-15E547D74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5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7AE9-46CA-464A-89C7-9F4DBD484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6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791F-D4DB-4F6A-806A-1CA2B577E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16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724C-E530-40B4-B679-5BCF1544C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55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6E94-2C61-4F31-AEE5-C874A3BD1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C4E39-2517-4151-AF59-C703BACCB2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7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155C-2E05-4457-92FE-E1141316C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5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44B8-7761-4791-BEAE-23261BBD0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05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CDC2-391A-4CF7-AD9F-D4E74D08F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8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E6-5EED-43E8-9A58-68743E7E6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2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655C-0F6D-40A2-8FF6-1D3BDC70E7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5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92FC-1FAC-4BDE-B049-F06CA75023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9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803-6F5E-4465-AC3D-5E549D1FD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3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2E7E-F0AF-4EE2-B1F8-51E455D8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48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5961-FE22-4049-9D54-8C72ADDC5E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7BF1-D8F0-4788-B828-5996A7B6B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0F1BC-41B6-443C-8B29-AE40D433F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06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F0C37-76C3-4C70-981A-8A27DCF1D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71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F56D-0903-46DA-8CF3-BBDC8D44B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1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0F68-62DC-4B48-88FD-91E45E0F9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51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6BCF-85D3-4022-98F3-9BC69CEA6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1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4BC7-A047-453B-9571-0FD8B071F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01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A0CE-0009-4892-9D0E-EA3426ED19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50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980C-4F86-458C-97B8-515098C1F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60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25E0-D2BD-4D23-88E7-8D9B2CF4FC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F4F1-9FDF-4C7F-96EF-96B65449A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62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684D-FDE8-4489-8E39-5AB27C9AB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1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B8A2F3C-081B-4B31-A9BF-8672CAF417A7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  <p:sldLayoutId id="2147490516" r:id="rId15"/>
    <p:sldLayoutId id="2147490517" r:id="rId16"/>
    <p:sldLayoutId id="214749051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27DB8DD-2506-47B1-A664-EF49EB7ABFA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2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20" r:id="rId1"/>
    <p:sldLayoutId id="2147490521" r:id="rId2"/>
    <p:sldLayoutId id="2147490522" r:id="rId3"/>
    <p:sldLayoutId id="2147490523" r:id="rId4"/>
    <p:sldLayoutId id="2147490524" r:id="rId5"/>
    <p:sldLayoutId id="2147490525" r:id="rId6"/>
    <p:sldLayoutId id="2147490526" r:id="rId7"/>
    <p:sldLayoutId id="2147490527" r:id="rId8"/>
    <p:sldLayoutId id="2147490528" r:id="rId9"/>
    <p:sldLayoutId id="2147490529" r:id="rId10"/>
    <p:sldLayoutId id="2147490530" r:id="rId11"/>
    <p:sldLayoutId id="2147490531" r:id="rId12"/>
    <p:sldLayoutId id="2147490532" r:id="rId13"/>
    <p:sldLayoutId id="2147490533" r:id="rId14"/>
    <p:sldLayoutId id="2147490534" r:id="rId15"/>
    <p:sldLayoutId id="2147490535" r:id="rId16"/>
    <p:sldLayoutId id="214749053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4phB-rRjYQw" TargetMode="Externa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4oLYqUT24Vk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youtube.com/watch?v=8g1O7c4j0Y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</a:t>
            </a:r>
            <a:r>
              <a:rPr lang="en-US" altLang="en-US" b="1" dirty="0" smtClean="0">
                <a:solidFill>
                  <a:srgbClr val="FF0000"/>
                </a:solidFill>
              </a:rPr>
              <a:t>sday </a:t>
            </a:r>
            <a:r>
              <a:rPr lang="en-US" altLang="en-US" b="1" dirty="0" smtClean="0">
                <a:solidFill>
                  <a:srgbClr val="FF0000"/>
                </a:solidFill>
              </a:rPr>
              <a:t>April </a:t>
            </a:r>
            <a:r>
              <a:rPr lang="en-US" altLang="en-US" b="1" dirty="0" smtClean="0">
                <a:solidFill>
                  <a:srgbClr val="FF0000"/>
                </a:solidFill>
              </a:rPr>
              <a:t>21, </a:t>
            </a:r>
            <a:r>
              <a:rPr lang="en-US" altLang="en-US" b="1" dirty="0" smtClean="0">
                <a:solidFill>
                  <a:srgbClr val="FF0000"/>
                </a:solidFill>
              </a:rPr>
              <a:t>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the election of 1960</a:t>
            </a:r>
            <a:r>
              <a:rPr lang="en-US" sz="2400" dirty="0" smtClean="0"/>
              <a:t> </a:t>
            </a:r>
            <a:r>
              <a:rPr lang="en-US" sz="2400" dirty="0" smtClean="0"/>
              <a:t>&amp; the New Frontier programs </a:t>
            </a:r>
            <a:r>
              <a:rPr lang="en-US" sz="2400" dirty="0" smtClean="0"/>
              <a:t>JFK</a:t>
            </a:r>
            <a:r>
              <a:rPr lang="en-US" sz="2400" dirty="0" smtClean="0"/>
              <a:t> </a:t>
            </a:r>
            <a:r>
              <a:rPr lang="en-US" sz="2400" dirty="0" smtClean="0"/>
              <a:t>implemented during his presidency.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</a:t>
            </a:r>
            <a:r>
              <a:rPr lang="en-US" sz="2800" dirty="0" smtClean="0"/>
              <a:t>1950s Summary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</a:t>
            </a:r>
            <a:r>
              <a:rPr lang="en-US" sz="2800" dirty="0" smtClean="0"/>
              <a:t>JFK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 CLIPS</a:t>
            </a:r>
            <a:r>
              <a:rPr lang="en-US" sz="2800" smtClean="0"/>
              <a:t>: Debate </a:t>
            </a:r>
            <a:r>
              <a:rPr lang="en-US" sz="2800" dirty="0" smtClean="0"/>
              <a:t>&amp; </a:t>
            </a:r>
            <a:r>
              <a:rPr lang="en-US" sz="2800" smtClean="0"/>
              <a:t>JFK Inauguration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READING: </a:t>
            </a:r>
            <a:r>
              <a:rPr lang="en-US" sz="2800" dirty="0" err="1" smtClean="0"/>
              <a:t>Ch</a:t>
            </a:r>
            <a:r>
              <a:rPr lang="en-US" sz="2800" dirty="0" smtClean="0"/>
              <a:t> 20 Sec 2 – Pgs. 679 - 683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ASSIGNMENT: Workbook Pg. 80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*****SBAC Math Testing ALL NEXT WEEK in this class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1950s Summary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the handout.  Answer the questions below.</a:t>
            </a:r>
            <a:endParaRPr lang="en-US" sz="24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#1 on handout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#2 on handout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#3 on handout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#4 on handout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960001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000000"/>
                </a:solidFill>
                <a:cs typeface="+mn-cs"/>
              </a:rPr>
              <a:t>KENNEDY WINS CLOSE ELECTION</a:t>
            </a:r>
          </a:p>
        </p:txBody>
      </p:sp>
    </p:spTree>
    <p:extLst>
      <p:ext uri="{BB962C8B-B14F-4D97-AF65-F5344CB8AC3E}">
        <p14:creationId xmlns:p14="http://schemas.microsoft.com/office/powerpoint/2010/main" val="42288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960 election resul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6482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CLOSEST ELECTION SINCE 1884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5257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Kennedy won the election by fewer than </a:t>
            </a:r>
            <a:r>
              <a:rPr lang="en-US" altLang="en-US" b="1" smtClean="0">
                <a:solidFill>
                  <a:srgbClr val="0000CC"/>
                </a:solidFill>
              </a:rPr>
              <a:t>119,000</a:t>
            </a:r>
            <a:r>
              <a:rPr lang="en-US" altLang="en-US" b="1" smtClean="0"/>
              <a:t> votes</a:t>
            </a:r>
          </a:p>
          <a:p>
            <a:pPr eaLnBrk="1" hangingPunct="1"/>
            <a:r>
              <a:rPr lang="en-US" altLang="en-US" b="1" smtClean="0"/>
              <a:t>Nixon dominated the west, while Kennedy won the </a:t>
            </a:r>
            <a:r>
              <a:rPr lang="en-US" altLang="en-US" b="1" smtClean="0">
                <a:solidFill>
                  <a:srgbClr val="FF0000"/>
                </a:solidFill>
              </a:rPr>
              <a:t>south</a:t>
            </a:r>
            <a:r>
              <a:rPr lang="en-US" altLang="en-US" b="1" smtClean="0"/>
              <a:t> and the east coast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sz="2800" b="1" smtClean="0"/>
          </a:p>
          <a:p>
            <a:pPr eaLnBrk="1" hangingPunct="1"/>
            <a:endParaRPr lang="en-US" altLang="en-US" sz="2800" b="1" smtClean="0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010400" y="4572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cs typeface="+mn-cs"/>
              </a:rPr>
              <a:t>JFK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715000" y="4572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0000CC"/>
                </a:solidFill>
                <a:cs typeface="+mn-cs"/>
              </a:rPr>
              <a:t>RMN</a:t>
            </a:r>
          </a:p>
        </p:txBody>
      </p:sp>
    </p:spTree>
    <p:extLst>
      <p:ext uri="{BB962C8B-B14F-4D97-AF65-F5344CB8AC3E}">
        <p14:creationId xmlns:p14="http://schemas.microsoft.com/office/powerpoint/2010/main" val="41699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 </a:t>
            </a:r>
            <a:r>
              <a:rPr lang="en-US" altLang="en-US" sz="4800" b="1" smtClean="0">
                <a:hlinkClick r:id="rId2"/>
              </a:rPr>
              <a:t>"ASK NOT"</a:t>
            </a:r>
            <a:r>
              <a:rPr lang="en-US" altLang="en-US" sz="4800" b="1" smtClean="0"/>
              <a:t> . . .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066800"/>
            <a:ext cx="4038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   In his       </a:t>
            </a:r>
            <a:r>
              <a:rPr lang="en-US" altLang="en-US" b="1" smtClean="0">
                <a:solidFill>
                  <a:srgbClr val="6600FF"/>
                </a:solidFill>
              </a:rPr>
              <a:t>inaugural</a:t>
            </a:r>
            <a:r>
              <a:rPr lang="en-US" altLang="en-US" b="1" smtClean="0"/>
              <a:t> address,          JFK             uttered             this famous challenge: “Ask not what your country can do for you --- ask what you can do for your country”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/>
          </a:p>
        </p:txBody>
      </p:sp>
      <p:pic>
        <p:nvPicPr>
          <p:cNvPr id="12292" name="Picture 6" descr="jfkinauguraladdress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3951288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7" descr="jfk091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7351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990600" y="44958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838200" y="4419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cs typeface="+mn-cs"/>
              </a:rPr>
              <a:t>Delivered Friday, January 20, 1961 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0" y="-127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Start at 3:00</a:t>
            </a:r>
          </a:p>
        </p:txBody>
      </p:sp>
    </p:spTree>
    <p:extLst>
      <p:ext uri="{BB962C8B-B14F-4D97-AF65-F5344CB8AC3E}">
        <p14:creationId xmlns:p14="http://schemas.microsoft.com/office/powerpoint/2010/main" val="20286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Structured Academic Discussion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Share with a partner/friend FIRST, then write…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What do you think you can “DO” for your country today?  </a:t>
            </a:r>
          </a:p>
        </p:txBody>
      </p:sp>
    </p:spTree>
    <p:extLst>
      <p:ext uri="{BB962C8B-B14F-4D97-AF65-F5344CB8AC3E}">
        <p14:creationId xmlns:p14="http://schemas.microsoft.com/office/powerpoint/2010/main" val="39590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69545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JFK &amp;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THE NEW FRONTIER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267200"/>
            <a:ext cx="4114800" cy="1905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KENNEDY AND JOHNSON LEAD AMERICA IN THE 1960S</a:t>
            </a:r>
          </a:p>
        </p:txBody>
      </p:sp>
      <p:pic>
        <p:nvPicPr>
          <p:cNvPr id="2052" name="Picture 4" descr="John%20F%20Kenn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962400"/>
            <a:ext cx="2066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johnson_a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420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SECTION 1: KENNEDY AND THE COLD WAR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953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The Democratic nominee for president in 1960 was a young </a:t>
            </a:r>
            <a:r>
              <a:rPr lang="en-US" altLang="en-US" sz="2800" b="1" smtClean="0">
                <a:solidFill>
                  <a:srgbClr val="0000CC"/>
                </a:solidFill>
              </a:rPr>
              <a:t>Massachusetts</a:t>
            </a:r>
            <a:r>
              <a:rPr lang="en-US" altLang="en-US" sz="2800" b="1" smtClean="0"/>
              <a:t> senator named John Kennedy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He promised to “</a:t>
            </a:r>
            <a:r>
              <a:rPr lang="en-US" altLang="en-US" sz="2800" b="1" smtClean="0">
                <a:solidFill>
                  <a:srgbClr val="FF0000"/>
                </a:solidFill>
              </a:rPr>
              <a:t>get America moving again</a:t>
            </a:r>
            <a:r>
              <a:rPr lang="en-US" altLang="en-US" sz="2800" b="1" smtClean="0"/>
              <a:t>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Kennedy had a well-organized campaign and was handsome and </a:t>
            </a:r>
            <a:r>
              <a:rPr lang="en-US" altLang="en-US" sz="2800" b="1" smtClean="0">
                <a:solidFill>
                  <a:srgbClr val="0000CC"/>
                </a:solidFill>
              </a:rPr>
              <a:t>charismatic</a:t>
            </a:r>
          </a:p>
        </p:txBody>
      </p:sp>
      <p:pic>
        <p:nvPicPr>
          <p:cNvPr id="3076" name="Picture 8" descr="jfk_195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905000"/>
            <a:ext cx="28575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6019800" y="19050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FFFFFF"/>
                </a:solidFill>
                <a:cs typeface="+mn-cs"/>
              </a:rPr>
              <a:t>Senator Kennedy, 1958</a:t>
            </a:r>
          </a:p>
        </p:txBody>
      </p:sp>
    </p:spTree>
    <p:extLst>
      <p:ext uri="{BB962C8B-B14F-4D97-AF65-F5344CB8AC3E}">
        <p14:creationId xmlns:p14="http://schemas.microsoft.com/office/powerpoint/2010/main" val="14635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REPUBLICAN OPPONENT: RICHARD NIXON</a:t>
            </a:r>
            <a:r>
              <a:rPr lang="en-US" altLang="en-US" sz="4000" smtClean="0"/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495800" cy="50292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The Republicans nominated </a:t>
            </a:r>
            <a:r>
              <a:rPr lang="en-US" altLang="en-US" sz="2800" b="1" smtClean="0">
                <a:solidFill>
                  <a:srgbClr val="009900"/>
                </a:solidFill>
              </a:rPr>
              <a:t>Richard Nixon</a:t>
            </a:r>
            <a:r>
              <a:rPr lang="en-US" altLang="en-US" sz="2800" b="1" smtClean="0"/>
              <a:t>, Ike’s Vice-President</a:t>
            </a:r>
          </a:p>
          <a:p>
            <a:pPr eaLnBrk="1" hangingPunct="1"/>
            <a:r>
              <a:rPr lang="en-US" altLang="en-US" sz="2800" b="1" smtClean="0"/>
              <a:t>The candidates </a:t>
            </a:r>
            <a:r>
              <a:rPr lang="en-US" altLang="en-US" sz="2800" b="1" smtClean="0">
                <a:solidFill>
                  <a:srgbClr val="0000CC"/>
                </a:solidFill>
              </a:rPr>
              <a:t>agreed</a:t>
            </a:r>
            <a:r>
              <a:rPr lang="en-US" altLang="en-US" sz="2800" b="1" smtClean="0"/>
              <a:t> on many domestic and foreign policy issues</a:t>
            </a:r>
          </a:p>
          <a:p>
            <a:pPr eaLnBrk="1" hangingPunct="1"/>
            <a:r>
              <a:rPr lang="en-US" altLang="en-US" sz="2800" b="1" smtClean="0"/>
              <a:t>Two factors helped put Kennedy over the top: </a:t>
            </a:r>
            <a:r>
              <a:rPr lang="en-US" altLang="en-US" sz="2800" b="1" smtClean="0">
                <a:solidFill>
                  <a:srgbClr val="6600FF"/>
                </a:solidFill>
              </a:rPr>
              <a:t>T.V.</a:t>
            </a:r>
            <a:r>
              <a:rPr lang="en-US" altLang="en-US" sz="2800" b="1" smtClean="0"/>
              <a:t> and Civil Rights</a:t>
            </a:r>
          </a:p>
        </p:txBody>
      </p:sp>
      <p:pic>
        <p:nvPicPr>
          <p:cNvPr id="4100" name="Picture 7" descr="nixon and ik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4267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5105400" y="5562600"/>
            <a:ext cx="3429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cs typeface="+mn-cs"/>
              </a:rPr>
              <a:t>Nixon hoped to ride the coattails of the popular President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TELEVISED DEBATE AFFECTS VOTE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8991600" cy="21336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On September 26, 1960, Kennedy and Nixon took part in the first televised </a:t>
            </a:r>
            <a:r>
              <a:rPr lang="en-US" altLang="en-US" sz="2400" b="1" smtClean="0">
                <a:solidFill>
                  <a:srgbClr val="6600FF"/>
                </a:solidFill>
              </a:rPr>
              <a:t>debate</a:t>
            </a:r>
            <a:r>
              <a:rPr lang="en-US" altLang="en-US" sz="2400" b="1" smtClean="0"/>
              <a:t> between presidential candidates</a:t>
            </a:r>
          </a:p>
          <a:p>
            <a:pPr eaLnBrk="1" hangingPunct="1"/>
            <a:r>
              <a:rPr lang="en-US" altLang="en-US" sz="2400" b="1" smtClean="0"/>
              <a:t>Kennedy </a:t>
            </a:r>
            <a:r>
              <a:rPr lang="en-US" altLang="en-US" sz="2400" b="1" smtClean="0">
                <a:solidFill>
                  <a:srgbClr val="FF0000"/>
                </a:solidFill>
              </a:rPr>
              <a:t>looked and spoke</a:t>
            </a:r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rgbClr val="FF0000"/>
                </a:solidFill>
              </a:rPr>
              <a:t>better</a:t>
            </a:r>
            <a:r>
              <a:rPr lang="en-US" altLang="en-US" sz="2400" b="1" smtClean="0"/>
              <a:t> than Nixon</a:t>
            </a:r>
          </a:p>
          <a:p>
            <a:pPr eaLnBrk="1" hangingPunct="1"/>
            <a:r>
              <a:rPr lang="en-US" altLang="en-US" sz="2400" b="1" smtClean="0"/>
              <a:t>Journalist Russell Baker said</a:t>
            </a:r>
            <a:r>
              <a:rPr lang="en-US" altLang="en-US" sz="2400" b="1" i="1" smtClean="0"/>
              <a:t>, “That night, </a:t>
            </a:r>
            <a:r>
              <a:rPr lang="en-US" altLang="en-US" sz="2400" b="1" i="1" smtClean="0">
                <a:solidFill>
                  <a:srgbClr val="6600FF"/>
                </a:solidFill>
              </a:rPr>
              <a:t>image</a:t>
            </a:r>
            <a:r>
              <a:rPr lang="en-US" altLang="en-US" sz="2400" b="1" i="1" smtClean="0"/>
              <a:t> replaced the </a:t>
            </a:r>
            <a:r>
              <a:rPr lang="en-US" altLang="en-US" sz="2400" b="1" i="1" smtClean="0">
                <a:solidFill>
                  <a:srgbClr val="6600FF"/>
                </a:solidFill>
              </a:rPr>
              <a:t>printed word </a:t>
            </a:r>
            <a:r>
              <a:rPr lang="en-US" altLang="en-US" sz="2400" b="1" i="1" smtClean="0"/>
              <a:t>as the national language of politics”</a:t>
            </a:r>
          </a:p>
        </p:txBody>
      </p:sp>
      <p:pic>
        <p:nvPicPr>
          <p:cNvPr id="5124" name="Picture 6" descr="jfk debat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14800"/>
            <a:ext cx="7010400" cy="250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JFK: CONFIDENT, AT EASE DURING DEBATES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800600" cy="52578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Television had become so central to people's lives that many observers </a:t>
            </a:r>
            <a:r>
              <a:rPr lang="en-US" altLang="en-US" sz="2400" b="1" smtClean="0">
                <a:solidFill>
                  <a:srgbClr val="6600FF"/>
                </a:solidFill>
              </a:rPr>
              <a:t>blamed Nixon's loss to John F. Kennedy</a:t>
            </a:r>
            <a:r>
              <a:rPr lang="en-US" altLang="en-US" sz="2400" b="1" smtClean="0"/>
              <a:t> on his poor appearance in the televised presidential debates</a:t>
            </a:r>
          </a:p>
          <a:p>
            <a:pPr eaLnBrk="1" hangingPunct="1"/>
            <a:r>
              <a:rPr lang="en-US" altLang="en-US" sz="2400" b="1" smtClean="0">
                <a:solidFill>
                  <a:srgbClr val="6600FF"/>
                </a:solidFill>
              </a:rPr>
              <a:t>JFK looked </a:t>
            </a:r>
            <a:r>
              <a:rPr lang="en-US" altLang="en-US" sz="2400" b="1" smtClean="0"/>
              <a:t>cool, collected, presidential</a:t>
            </a:r>
          </a:p>
          <a:p>
            <a:pPr eaLnBrk="1" hangingPunct="1"/>
            <a:r>
              <a:rPr lang="en-US" altLang="en-US" sz="2400" b="1" smtClean="0"/>
              <a:t>Nixon, according to one observer, resembled a "</a:t>
            </a:r>
            <a:r>
              <a:rPr lang="en-US" altLang="en-US" sz="2400" b="1" smtClean="0">
                <a:solidFill>
                  <a:srgbClr val="6600FF"/>
                </a:solidFill>
              </a:rPr>
              <a:t>sinister chipmunk</a:t>
            </a:r>
            <a:r>
              <a:rPr lang="en-US" altLang="en-US" sz="2400" b="1" smtClean="0"/>
              <a:t>" </a:t>
            </a:r>
          </a:p>
        </p:txBody>
      </p:sp>
      <p:pic>
        <p:nvPicPr>
          <p:cNvPr id="6148" name="Picture 7" descr="jfk debate2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962400" cy="2986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562600" y="6172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867400" y="5029200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Click on photo for clip</a:t>
            </a:r>
          </a:p>
        </p:txBody>
      </p:sp>
    </p:spTree>
    <p:extLst>
      <p:ext uri="{BB962C8B-B14F-4D97-AF65-F5344CB8AC3E}">
        <p14:creationId xmlns:p14="http://schemas.microsoft.com/office/powerpoint/2010/main" val="28631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Structured Academic Discussion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How do people get their information about political candidates today?  </a:t>
            </a:r>
          </a:p>
          <a:p>
            <a:pPr eaLnBrk="1" hangingPunct="1"/>
            <a:r>
              <a:rPr lang="en-US" altLang="en-US" b="1" smtClean="0"/>
              <a:t>Can information be manipulated to mislead the public?  How?</a:t>
            </a:r>
          </a:p>
        </p:txBody>
      </p:sp>
    </p:spTree>
    <p:extLst>
      <p:ext uri="{BB962C8B-B14F-4D97-AF65-F5344CB8AC3E}">
        <p14:creationId xmlns:p14="http://schemas.microsoft.com/office/powerpoint/2010/main" val="20504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JFK’S OTHER EDGE: CIVIL RIGHTS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5257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A second </a:t>
            </a:r>
            <a:r>
              <a:rPr lang="en-US" altLang="en-US" sz="2800" b="1" smtClean="0">
                <a:solidFill>
                  <a:srgbClr val="6600FF"/>
                </a:solidFill>
              </a:rPr>
              <a:t>major event</a:t>
            </a:r>
            <a:r>
              <a:rPr lang="en-US" altLang="en-US" sz="2800" b="1" smtClean="0"/>
              <a:t> of the campaign took place in October, 1960</a:t>
            </a:r>
          </a:p>
          <a:p>
            <a:pPr eaLnBrk="1" hangingPunct="1"/>
            <a:r>
              <a:rPr lang="en-US" altLang="en-US" sz="2800" b="1" smtClean="0"/>
              <a:t>Police arrested Martin Luther King for conducting a “</a:t>
            </a:r>
            <a:r>
              <a:rPr lang="en-US" altLang="en-US" sz="2800" b="1" smtClean="0">
                <a:solidFill>
                  <a:srgbClr val="0000CC"/>
                </a:solidFill>
              </a:rPr>
              <a:t>Sit-In</a:t>
            </a:r>
            <a:r>
              <a:rPr lang="en-US" altLang="en-US" sz="2800" b="1" smtClean="0"/>
              <a:t>” at a lunch counter in Georgia</a:t>
            </a:r>
          </a:p>
          <a:p>
            <a:pPr eaLnBrk="1" hangingPunct="1"/>
            <a:r>
              <a:rPr lang="en-US" altLang="en-US" sz="2800" b="1" smtClean="0"/>
              <a:t>King was sentenced to </a:t>
            </a:r>
            <a:r>
              <a:rPr lang="en-US" altLang="en-US" sz="2800" b="1" smtClean="0">
                <a:solidFill>
                  <a:srgbClr val="0000CC"/>
                </a:solidFill>
              </a:rPr>
              <a:t>hard labor</a:t>
            </a:r>
            <a:r>
              <a:rPr lang="en-US" altLang="en-US" sz="2800" b="1" smtClean="0"/>
              <a:t> </a:t>
            </a:r>
          </a:p>
        </p:txBody>
      </p:sp>
      <p:pic>
        <p:nvPicPr>
          <p:cNvPr id="8196" name="Picture 6" descr="sit i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28825"/>
            <a:ext cx="4343400" cy="291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3733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cs typeface="+mn-cs"/>
              </a:rPr>
              <a:t>Sit-Ins were non-violent protests over the policy of whites-only lunch counters in the South</a:t>
            </a:r>
          </a:p>
        </p:txBody>
      </p:sp>
    </p:spTree>
    <p:extLst>
      <p:ext uri="{BB962C8B-B14F-4D97-AF65-F5344CB8AC3E}">
        <p14:creationId xmlns:p14="http://schemas.microsoft.com/office/powerpoint/2010/main" val="42637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JFK, NIXON REACT DIFFERENTLY TO KING ARREST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While the Eisenhower Administration refused to </a:t>
            </a:r>
            <a:r>
              <a:rPr lang="en-US" altLang="en-US" sz="2800" b="1" smtClean="0">
                <a:solidFill>
                  <a:srgbClr val="6600FF"/>
                </a:solidFill>
              </a:rPr>
              <a:t>intervene</a:t>
            </a:r>
            <a:r>
              <a:rPr lang="en-US" altLang="en-US" sz="2800" b="1" smtClean="0"/>
              <a:t>, JFK phoned King’s wife and his brother, Robert Kennedy, worked for </a:t>
            </a:r>
            <a:r>
              <a:rPr lang="en-US" altLang="en-US" sz="2800" b="1" smtClean="0">
                <a:solidFill>
                  <a:srgbClr val="6600FF"/>
                </a:solidFill>
              </a:rPr>
              <a:t>King’s release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The incident captured the attention of the </a:t>
            </a:r>
            <a:r>
              <a:rPr lang="en-US" altLang="en-US" sz="2800" b="1" smtClean="0">
                <a:solidFill>
                  <a:srgbClr val="6600FF"/>
                </a:solidFill>
              </a:rPr>
              <a:t>African-American</a:t>
            </a:r>
            <a:r>
              <a:rPr lang="en-US" altLang="en-US" sz="2800" b="1" smtClean="0"/>
              <a:t> community, whose votes JFK would carry in key states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9220" name="Picture 6" descr="jfk and ki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371975" cy="443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410200" y="5715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  <a:cs typeface="+mn-cs"/>
              </a:rPr>
              <a:t>King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696200" y="5791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  <a:cs typeface="+mn-cs"/>
              </a:rPr>
              <a:t>Kennedy</a:t>
            </a:r>
          </a:p>
        </p:txBody>
      </p:sp>
    </p:spTree>
    <p:extLst>
      <p:ext uri="{BB962C8B-B14F-4D97-AF65-F5344CB8AC3E}">
        <p14:creationId xmlns:p14="http://schemas.microsoft.com/office/powerpoint/2010/main" val="13824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7464</TotalTime>
  <Words>541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15_TP030004031</vt:lpstr>
      <vt:lpstr>Title Slide</vt:lpstr>
      <vt:lpstr>Basic Slide</vt:lpstr>
      <vt:lpstr>Transition Slide</vt:lpstr>
      <vt:lpstr>1_Basic Slide</vt:lpstr>
      <vt:lpstr>Default Design</vt:lpstr>
      <vt:lpstr>1_Default Design</vt:lpstr>
      <vt:lpstr>Tuesday April 21, 2015 Mr. Goblirsch – U.S. History</vt:lpstr>
      <vt:lpstr>JFK &amp; THE NEW FRONTIER</vt:lpstr>
      <vt:lpstr>SECTION 1: KENNEDY AND THE COLD WAR</vt:lpstr>
      <vt:lpstr>REPUBLICAN OPPONENT: RICHARD NIXON </vt:lpstr>
      <vt:lpstr>TELEVISED DEBATE AFFECTS VOTE</vt:lpstr>
      <vt:lpstr>JFK: CONFIDENT, AT EASE DURING DEBATES</vt:lpstr>
      <vt:lpstr>Structured Academic Discussion</vt:lpstr>
      <vt:lpstr>JFK’S OTHER EDGE: CIVIL RIGHTS</vt:lpstr>
      <vt:lpstr>JFK, NIXON REACT DIFFERENTLY TO KING ARREST</vt:lpstr>
      <vt:lpstr>PowerPoint Presentation</vt:lpstr>
      <vt:lpstr>CLOSEST ELECTION SINCE 1884</vt:lpstr>
      <vt:lpstr> "ASK NOT" . . .</vt:lpstr>
      <vt:lpstr>Structured Academic Discussion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265</cp:revision>
  <cp:lastPrinted>2015-04-20T13:56:37Z</cp:lastPrinted>
  <dcterms:created xsi:type="dcterms:W3CDTF">2013-10-22T21:15:14Z</dcterms:created>
  <dcterms:modified xsi:type="dcterms:W3CDTF">2015-04-22T15:43:25Z</dcterms:modified>
</cp:coreProperties>
</file>