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19" r:id="rId7"/>
    <p:sldMasterId id="2147490573" r:id="rId8"/>
    <p:sldMasterId id="2147490585" r:id="rId9"/>
  </p:sldMasterIdLst>
  <p:notesMasterIdLst>
    <p:notesMasterId r:id="rId26"/>
  </p:notesMasterIdLst>
  <p:handoutMasterIdLst>
    <p:handoutMasterId r:id="rId27"/>
  </p:handoutMasterIdLst>
  <p:sldIdLst>
    <p:sldId id="321" r:id="rId10"/>
    <p:sldId id="322" r:id="rId11"/>
    <p:sldId id="354" r:id="rId12"/>
    <p:sldId id="347" r:id="rId13"/>
    <p:sldId id="348" r:id="rId14"/>
    <p:sldId id="353" r:id="rId15"/>
    <p:sldId id="349" r:id="rId16"/>
    <p:sldId id="350" r:id="rId17"/>
    <p:sldId id="351" r:id="rId18"/>
    <p:sldId id="352" r:id="rId19"/>
    <p:sldId id="355" r:id="rId20"/>
    <p:sldId id="356" r:id="rId21"/>
    <p:sldId id="357" r:id="rId22"/>
    <p:sldId id="338" r:id="rId23"/>
    <p:sldId id="345" r:id="rId24"/>
    <p:sldId id="34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F96-B00D-47E2-A1CE-4531C16A5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3F99-EE5B-40CF-9A8F-0960E25E9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9400-49F7-46F0-BF45-83725B852C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7559-368C-4AAA-8428-B8BCCF97B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420D-2A0E-4B76-93A3-9A19E2D8E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8D53-B1C1-4000-8D7B-261F3A2F2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5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9CAE-77B0-4526-A251-361369C05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3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FAEA-BC4D-4ABC-8EFF-15E547D74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5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7AE9-46CA-464A-89C7-9F4DBD484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791F-D4DB-4F6A-806A-1CA2B577E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16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724C-E530-40B4-B679-5BCF1544C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6E94-2C61-4F31-AEE5-C874A3BD1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4E39-2517-4151-AF59-C703BACCB2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155C-2E05-4457-92FE-E1141316C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44B8-7761-4791-BEAE-23261BBD0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05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CDC2-391A-4CF7-AD9F-D4E74D08F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E6-5EED-43E8-9A58-68743E7E6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CFD9-A880-450F-80CA-7B81ACD63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94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05E6-04CC-423B-9FB6-250502D80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67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5A1-5E01-4D34-9431-4CBAF4179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80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A820-841E-472C-895B-06D0F6E3B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0CE8-09B1-42BD-A78A-CAF69AA3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23B5-B7D9-4280-8CAF-559A0F046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4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A1F7-4B1C-460A-B4F5-DD51CFF07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DE1F-D6BF-400E-A796-D5FDA8B597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48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6128-2DCA-473C-B11A-0305FB433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2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64A2-F077-409D-B89C-ACF88226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03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B613-B814-44C7-BC56-3466164F8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81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5E8A-2C05-4415-9EFF-F893CD37E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2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A44F-0EB9-47A0-BB65-48423AF88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04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391-93AF-48DB-82CC-BC0BAEA2F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6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84E7A-3077-43C9-B71B-3A6213E1C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5DB3-4972-4495-9289-1DCAEDEFDD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0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498D-A30F-40BA-85F3-53256A2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5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433F59-A5A7-40CD-9DA5-2CB56D033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1F57EC-4B76-45EF-B915-AB91D593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3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AA007C-054E-4DFE-860C-94ED5EA7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2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B0B6A6-0D05-432A-87CB-21B426E4F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9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84BCE1-3005-4F92-A079-D195D36D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471357-C857-4E01-BC80-4565E367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1FDA5C-8BE6-41C5-BD51-3E49E08C9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9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12B3AE-EC4D-49AB-89D9-1998A45F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85AEE3-D830-4201-8B11-79804B95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0972BD-1757-4B2C-8227-31094084D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4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A931EB-3894-4C8B-A86D-217185DB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0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C68A-1C25-4EE0-B7DE-B89C7B622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8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DD08-F898-4601-B2EE-29369F40A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3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9BF4-C02F-401D-A4C0-432EEE9F31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73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9056-DC9C-4DFE-8E53-956AF51E6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92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C398E-DCFA-47C2-BFF0-330022D67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3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E62C-63A8-40B8-BC7F-0575CC48B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89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E0DF-54BC-4AD2-9B59-46199B953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48EC-EEBE-4CBD-8A86-954D80753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664B-24F4-40E9-8289-1551B30471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71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9DD3-FA5F-4875-897B-CA94E73A2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42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035-5C97-4C69-B173-6DE51EECC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2DB0-5742-476C-B9A7-64D49514DC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9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E9D4-A723-4912-9D3B-E2CAF6E046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75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6AD7-D0E9-467A-93AC-5EF27A394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20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7EE6-32E6-4D64-8D9B-07777DD4D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43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854D-2EA9-4412-A84F-1F29D4AE17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2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382C-8258-44CA-9971-FAD1AFC23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B8A2F3C-081B-4B31-A9BF-8672CAF417A7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  <p:sldLayoutId id="2147490516" r:id="rId15"/>
    <p:sldLayoutId id="2147490517" r:id="rId16"/>
    <p:sldLayoutId id="214749051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4D97833-6E01-4E0B-9C87-C9BB2CA935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20" r:id="rId1"/>
    <p:sldLayoutId id="2147490521" r:id="rId2"/>
    <p:sldLayoutId id="2147490522" r:id="rId3"/>
    <p:sldLayoutId id="2147490523" r:id="rId4"/>
    <p:sldLayoutId id="2147490524" r:id="rId5"/>
    <p:sldLayoutId id="2147490525" r:id="rId6"/>
    <p:sldLayoutId id="2147490526" r:id="rId7"/>
    <p:sldLayoutId id="2147490527" r:id="rId8"/>
    <p:sldLayoutId id="2147490528" r:id="rId9"/>
    <p:sldLayoutId id="2147490529" r:id="rId10"/>
    <p:sldLayoutId id="2147490530" r:id="rId11"/>
    <p:sldLayoutId id="2147490531" r:id="rId12"/>
    <p:sldLayoutId id="2147490532" r:id="rId13"/>
    <p:sldLayoutId id="2147490533" r:id="rId14"/>
    <p:sldLayoutId id="2147490534" r:id="rId15"/>
    <p:sldLayoutId id="2147490535" r:id="rId16"/>
    <p:sldLayoutId id="214749053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416B-237C-438D-9112-1A0FF8076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4" r:id="rId1"/>
    <p:sldLayoutId id="2147490575" r:id="rId2"/>
    <p:sldLayoutId id="2147490576" r:id="rId3"/>
    <p:sldLayoutId id="2147490577" r:id="rId4"/>
    <p:sldLayoutId id="2147490578" r:id="rId5"/>
    <p:sldLayoutId id="2147490579" r:id="rId6"/>
    <p:sldLayoutId id="2147490580" r:id="rId7"/>
    <p:sldLayoutId id="2147490581" r:id="rId8"/>
    <p:sldLayoutId id="2147490582" r:id="rId9"/>
    <p:sldLayoutId id="2147490583" r:id="rId10"/>
    <p:sldLayoutId id="21474905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13C378E-9F45-48A6-A178-44951C527C14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2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6" r:id="rId1"/>
    <p:sldLayoutId id="2147490587" r:id="rId2"/>
    <p:sldLayoutId id="2147490588" r:id="rId3"/>
    <p:sldLayoutId id="2147490589" r:id="rId4"/>
    <p:sldLayoutId id="2147490590" r:id="rId5"/>
    <p:sldLayoutId id="2147490591" r:id="rId6"/>
    <p:sldLayoutId id="2147490592" r:id="rId7"/>
    <p:sldLayoutId id="2147490593" r:id="rId8"/>
    <p:sldLayoutId id="2147490594" r:id="rId9"/>
    <p:sldLayoutId id="2147490595" r:id="rId10"/>
    <p:sldLayoutId id="2147490596" r:id="rId11"/>
    <p:sldLayoutId id="2147490597" r:id="rId12"/>
    <p:sldLayoutId id="2147490598" r:id="rId13"/>
    <p:sldLayoutId id="2147490599" r:id="rId14"/>
    <p:sldLayoutId id="2147490600" r:id="rId15"/>
    <p:sldLayoutId id="2147490601" r:id="rId16"/>
    <p:sldLayoutId id="214749060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Thursday April 23,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Explain how the Cuban Missile Crisis was resolved.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Leadership Journal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Crisis over Cuba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</a:t>
            </a:r>
            <a:r>
              <a:rPr lang="en-US" sz="2800" dirty="0"/>
              <a:t> </a:t>
            </a:r>
            <a:r>
              <a:rPr lang="en-US" sz="2800" dirty="0" smtClean="0"/>
              <a:t>CLIP: Hour of Maximum Danger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DOCUMENTS: Cuban Missile Crisis Communication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CLOSURE: Debrief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*****SBAC Math Testing ALL NEXT WEEK in this class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Leadership Journal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 on the topic below.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What do you think are the qualities of an effective leader?  	  	What characteristics will help a leader to respond to a crisis?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Structured Academic Discussion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Cuban Missile Crisis…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During the crisis, President Kennedy …</a:t>
            </a:r>
          </a:p>
        </p:txBody>
      </p:sp>
    </p:spTree>
    <p:extLst>
      <p:ext uri="{BB962C8B-B14F-4D97-AF65-F5344CB8AC3E}">
        <p14:creationId xmlns:p14="http://schemas.microsoft.com/office/powerpoint/2010/main" val="1242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THOUGHT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you watch the video, think about this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According to the video, why did the 	Russians pull their missiles out of Cuba?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ban Missile Crisis Lesson Pla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870"/>
            <a:ext cx="9144000" cy="51873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"/>
            <a:ext cx="9144000" cy="22860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STEPS: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at the Guiding Questions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Read the document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Highlight key information relating to the Guiding Questions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your answers on the worksheet</a:t>
            </a:r>
          </a:p>
          <a:p>
            <a:pPr marL="0" indent="0">
              <a:buNone/>
            </a:pPr>
            <a:r>
              <a:rPr lang="en-US" b="1" i="1" dirty="0" smtClean="0"/>
              <a:t>CENTRAL HISTORICAL QUESTION: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 was the Cuban Missile Crisis resolved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CENTRAL HISTORICAL QUESTION: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>
                <a:solidFill>
                  <a:srgbClr val="000000"/>
                </a:solidFill>
              </a:rPr>
              <a:t>on our notes, the video, and the documents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How was the Cuban Missile Crisis resolved?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Why was part of the deal kept secret?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FRONTIER PROGRAMS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&amp; ASSIGNMENT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Pgs. 679 – 683 in your textbook</a:t>
            </a:r>
          </a:p>
          <a:p>
            <a:endParaRPr lang="en-US" dirty="0"/>
          </a:p>
          <a:p>
            <a:r>
              <a:rPr lang="en-US" dirty="0" smtClean="0"/>
              <a:t>Complete Workbook Pg. #80</a:t>
            </a:r>
          </a:p>
          <a:p>
            <a:pPr lvl="1"/>
            <a:r>
              <a:rPr lang="en-US" dirty="0" smtClean="0"/>
              <a:t>ON A SEPARATE PIECE OF PAPER</a:t>
            </a:r>
          </a:p>
          <a:p>
            <a:pPr lvl="1"/>
            <a:r>
              <a:rPr lang="en-US" dirty="0" smtClean="0"/>
              <a:t>Skip Part B***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can00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13757" r="9412" b="37469"/>
          <a:stretch>
            <a:fillRect/>
          </a:stretch>
        </p:blipFill>
        <p:spPr bwMode="auto">
          <a:xfrm>
            <a:off x="1524000" y="228600"/>
            <a:ext cx="6096000" cy="5094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5486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Describe the picture.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What would be a result of either side starting a war?  What advice would you give to either side?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What vocabulary word best represents this picture?  Why?</a:t>
            </a:r>
          </a:p>
        </p:txBody>
      </p:sp>
      <p:sp>
        <p:nvSpPr>
          <p:cNvPr id="39940" name="Text Box 27"/>
          <p:cNvSpPr txBox="1">
            <a:spLocks noChangeArrowheads="1"/>
          </p:cNvSpPr>
          <p:nvPr/>
        </p:nvSpPr>
        <p:spPr bwMode="auto">
          <a:xfrm>
            <a:off x="288925" y="823913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Book Antiqu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20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can00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6364" b="29205"/>
          <a:stretch>
            <a:fillRect/>
          </a:stretch>
        </p:blipFill>
        <p:spPr bwMode="auto">
          <a:xfrm>
            <a:off x="2095500" y="76200"/>
            <a:ext cx="51958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57200" y="5791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Describe the picture.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What is the artist saying about war?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  <a:latin typeface="Comic Sans MS" pitchFamily="66" charset="0"/>
              </a:rPr>
              <a:t>What vocabulary word best represents this picture?  Why?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88925" y="442913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01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69545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JFK &amp;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THE COLD WAR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267200"/>
            <a:ext cx="4114800" cy="1905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Crisis Over</a:t>
            </a:r>
          </a:p>
          <a:p>
            <a:pPr eaLnBrk="1" hangingPunct="1"/>
            <a:r>
              <a:rPr lang="en-US" altLang="en-US" sz="2800" b="1" dirty="0" smtClean="0"/>
              <a:t>Cuba</a:t>
            </a:r>
          </a:p>
        </p:txBody>
      </p:sp>
      <p:pic>
        <p:nvPicPr>
          <p:cNvPr id="2052" name="Picture 4" descr="John%20F%20Kenn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962400"/>
            <a:ext cx="2066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197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KNOWLEDGE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During the Cold War, a __________ attack was a real threat and fear of Americans &amp; Soviets.</a:t>
            </a:r>
          </a:p>
          <a:p>
            <a:endParaRPr lang="en-US" dirty="0"/>
          </a:p>
          <a:p>
            <a:r>
              <a:rPr lang="en-US" dirty="0" smtClean="0"/>
              <a:t>U.S. and Soviet relations during the Cold War could be described as …</a:t>
            </a:r>
          </a:p>
          <a:p>
            <a:endParaRPr lang="en-US" dirty="0"/>
          </a:p>
          <a:p>
            <a:r>
              <a:rPr lang="en-US" dirty="0" smtClean="0"/>
              <a:t>President Kennedy’s new military policy was known as 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871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CONCEPT: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CRISIS OVER CUBA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Just </a:t>
            </a:r>
            <a:r>
              <a:rPr lang="en-US" altLang="en-US" sz="2400" b="1" smtClean="0">
                <a:solidFill>
                  <a:srgbClr val="FF0000"/>
                </a:solidFill>
              </a:rPr>
              <a:t>90</a:t>
            </a:r>
            <a:r>
              <a:rPr lang="en-US" altLang="en-US" sz="2400" b="1" smtClean="0"/>
              <a:t> miles off the coast of Florida, </a:t>
            </a:r>
            <a:r>
              <a:rPr lang="en-US" altLang="en-US" sz="2400" b="1" smtClean="0">
                <a:solidFill>
                  <a:srgbClr val="FF0000"/>
                </a:solidFill>
              </a:rPr>
              <a:t>Cuba</a:t>
            </a:r>
            <a:r>
              <a:rPr lang="en-US" altLang="en-US" sz="2400" b="1" smtClean="0"/>
              <a:t> presented the first big test of JFK’s foreign policy</a:t>
            </a:r>
          </a:p>
          <a:p>
            <a:pPr eaLnBrk="1" hangingPunct="1"/>
            <a:r>
              <a:rPr lang="en-US" altLang="en-US" sz="2400" b="1" smtClean="0"/>
              <a:t>Openly Communist, Cuba was led by revolutionary leader </a:t>
            </a:r>
            <a:r>
              <a:rPr lang="en-US" altLang="en-US" sz="2400" b="1" smtClean="0">
                <a:solidFill>
                  <a:srgbClr val="FF0000"/>
                </a:solidFill>
              </a:rPr>
              <a:t>Fidel Castro</a:t>
            </a:r>
            <a:r>
              <a:rPr lang="en-US" altLang="en-US" sz="2400" b="1" smtClean="0"/>
              <a:t> who welcomed aid from the </a:t>
            </a:r>
            <a:r>
              <a:rPr lang="en-US" altLang="en-US" sz="2400" b="1" smtClean="0">
                <a:solidFill>
                  <a:srgbClr val="FF0000"/>
                </a:solidFill>
              </a:rPr>
              <a:t>USSR</a:t>
            </a:r>
          </a:p>
          <a:p>
            <a:pPr eaLnBrk="1" hangingPunct="1"/>
            <a:r>
              <a:rPr lang="en-US" altLang="en-US" sz="2400" b="1" smtClean="0"/>
              <a:t>Relations between the U.S. and Cuba were deteriorating</a:t>
            </a:r>
          </a:p>
        </p:txBody>
      </p:sp>
      <p:pic>
        <p:nvPicPr>
          <p:cNvPr id="19460" name="Picture 6" descr="cuba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581400"/>
            <a:ext cx="5867400" cy="311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7" descr="ca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813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CONCEPT:</a:t>
            </a:r>
            <a:br>
              <a:rPr lang="en-US" altLang="en-US" sz="5400" b="1" dirty="0" smtClean="0"/>
            </a:br>
            <a:r>
              <a:rPr lang="en-US" altLang="en-US" sz="5400" b="1" dirty="0" smtClean="0"/>
              <a:t>BAY OF PIGS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In March 1960, Eisenhower gave the </a:t>
            </a:r>
            <a:r>
              <a:rPr lang="en-US" altLang="en-US" sz="2400" b="1" smtClean="0">
                <a:solidFill>
                  <a:srgbClr val="0000CC"/>
                </a:solidFill>
              </a:rPr>
              <a:t>CIA</a:t>
            </a:r>
            <a:r>
              <a:rPr lang="en-US" altLang="en-US" sz="2400" b="1" smtClean="0"/>
              <a:t> permission to secretly train Cuban exiles for an </a:t>
            </a:r>
            <a:r>
              <a:rPr lang="en-US" altLang="en-US" sz="2400" b="1" smtClean="0">
                <a:solidFill>
                  <a:srgbClr val="0000CC"/>
                </a:solidFill>
              </a:rPr>
              <a:t>invasion</a:t>
            </a:r>
            <a:r>
              <a:rPr lang="en-US" altLang="en-US" sz="2400" b="1" smtClean="0"/>
              <a:t> of Cuba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Kennedy learned of the plan only </a:t>
            </a:r>
            <a:r>
              <a:rPr lang="en-US" altLang="en-US" sz="2400" b="1" smtClean="0">
                <a:solidFill>
                  <a:srgbClr val="0000CC"/>
                </a:solidFill>
              </a:rPr>
              <a:t>nine</a:t>
            </a:r>
            <a:r>
              <a:rPr lang="en-US" altLang="en-US" sz="2400" b="1" smtClean="0"/>
              <a:t> days into his presidency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JFK </a:t>
            </a:r>
            <a:r>
              <a:rPr lang="en-US" altLang="en-US" sz="2400" b="1" smtClean="0">
                <a:solidFill>
                  <a:srgbClr val="0000CC"/>
                </a:solidFill>
              </a:rPr>
              <a:t>approved</a:t>
            </a:r>
            <a:r>
              <a:rPr lang="en-US" altLang="en-US" sz="2400" b="1" smtClean="0"/>
              <a:t> the mission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It turned out to be a </a:t>
            </a:r>
            <a:r>
              <a:rPr lang="en-US" altLang="en-US" sz="2400" b="1" smtClean="0">
                <a:solidFill>
                  <a:srgbClr val="0000CC"/>
                </a:solidFill>
              </a:rPr>
              <a:t>disaster</a:t>
            </a:r>
            <a:r>
              <a:rPr lang="en-US" altLang="en-US" sz="2400" b="1" smtClean="0"/>
              <a:t> when in April, 1961, 1,200 Cuban exiles met 25,000 Cuban troops backed by </a:t>
            </a:r>
            <a:r>
              <a:rPr lang="en-US" altLang="en-US" sz="2400" b="1" smtClean="0">
                <a:solidFill>
                  <a:srgbClr val="FF0000"/>
                </a:solidFill>
              </a:rPr>
              <a:t>Soviet</a:t>
            </a:r>
            <a:r>
              <a:rPr lang="en-US" altLang="en-US" sz="2400" b="1" smtClean="0"/>
              <a:t> tanks and were soundly defeated</a:t>
            </a:r>
          </a:p>
        </p:txBody>
      </p:sp>
      <p:pic>
        <p:nvPicPr>
          <p:cNvPr id="20484" name="Picture 6" descr="bay_of_pigs_map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2986088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7" descr="bay%20of%20pigs%20and%20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2555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0" y="4038600"/>
            <a:ext cx="190500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 smtClean="0">
                <a:solidFill>
                  <a:srgbClr val="000000"/>
                </a:solidFill>
                <a:cs typeface="+mn-cs"/>
              </a:rPr>
              <a:t>“We looked like fools to our friends, rascals to our enemies and incompetents to the rest”</a:t>
            </a:r>
            <a:r>
              <a:rPr lang="en-US" altLang="en-US" sz="1600" b="1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cs typeface="+mn-cs"/>
              </a:rPr>
              <a:t>Quote from U.S. Commentator</a:t>
            </a:r>
          </a:p>
        </p:txBody>
      </p:sp>
    </p:spTree>
    <p:extLst>
      <p:ext uri="{BB962C8B-B14F-4D97-AF65-F5344CB8AC3E}">
        <p14:creationId xmlns:p14="http://schemas.microsoft.com/office/powerpoint/2010/main" val="27464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Structured Academic Discussion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Cuba …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smtClean="0"/>
              <a:t>The Bay of Pigs…</a:t>
            </a:r>
          </a:p>
        </p:txBody>
      </p:sp>
    </p:spTree>
    <p:extLst>
      <p:ext uri="{BB962C8B-B14F-4D97-AF65-F5344CB8AC3E}">
        <p14:creationId xmlns:p14="http://schemas.microsoft.com/office/powerpoint/2010/main" val="3008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CONCEPT:</a:t>
            </a:r>
            <a:br>
              <a:rPr lang="en-US" altLang="en-US" b="1" dirty="0" smtClean="0"/>
            </a:br>
            <a:r>
              <a:rPr lang="en-US" altLang="en-US" b="1" dirty="0" smtClean="0"/>
              <a:t>THE CUBAN MISSILE CRISIS</a:t>
            </a:r>
          </a:p>
        </p:txBody>
      </p:sp>
      <p:pic>
        <p:nvPicPr>
          <p:cNvPr id="21507" name="Picture 6" descr="Kruschevvkenned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95400"/>
            <a:ext cx="4876800" cy="286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Castro had a powerful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ally</a:t>
            </a:r>
            <a:r>
              <a:rPr lang="en-US" altLang="en-US" sz="2800" b="1" dirty="0" smtClean="0"/>
              <a:t> in Moscow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Soviet leader Nikita Khrushchev promised to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defend</a:t>
            </a:r>
            <a:r>
              <a:rPr lang="en-US" altLang="en-US" sz="2800" b="1" dirty="0" smtClean="0"/>
              <a:t> Cuba with Soviet weapons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During the summer of 1962 the flow of Soviet weapons into Cuba – including nuclear – increased greatly</a:t>
            </a:r>
          </a:p>
        </p:txBody>
      </p:sp>
    </p:spTree>
    <p:extLst>
      <p:ext uri="{BB962C8B-B14F-4D97-AF65-F5344CB8AC3E}">
        <p14:creationId xmlns:p14="http://schemas.microsoft.com/office/powerpoint/2010/main" val="15670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334000" y="1600200"/>
            <a:ext cx="3810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cs typeface="+mn-cs"/>
              </a:rPr>
              <a:t> Kennedy made it clear the U.S. would not tolerate </a:t>
            </a:r>
            <a:r>
              <a:rPr lang="en-US" altLang="en-US" sz="2400" b="1" smtClean="0">
                <a:solidFill>
                  <a:srgbClr val="009900"/>
                </a:solidFill>
                <a:cs typeface="+mn-cs"/>
              </a:rPr>
              <a:t>nuclear </a:t>
            </a:r>
            <a:r>
              <a:rPr lang="en-US" altLang="en-US" sz="2400" b="1" smtClean="0">
                <a:solidFill>
                  <a:srgbClr val="000000"/>
                </a:solidFill>
                <a:cs typeface="+mn-cs"/>
              </a:rPr>
              <a:t>weapons in Cuba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cs typeface="+mn-cs"/>
              </a:rPr>
              <a:t> When surveillance </a:t>
            </a:r>
            <a:r>
              <a:rPr lang="en-US" altLang="en-US" sz="2400" b="1" smtClean="0">
                <a:solidFill>
                  <a:srgbClr val="009900"/>
                </a:solidFill>
                <a:cs typeface="+mn-cs"/>
              </a:rPr>
              <a:t>photos</a:t>
            </a:r>
            <a:r>
              <a:rPr lang="en-US" altLang="en-US" sz="2400" b="1" smtClean="0">
                <a:solidFill>
                  <a:srgbClr val="000000"/>
                </a:solidFill>
                <a:cs typeface="+mn-cs"/>
              </a:rPr>
              <a:t> revealed nukes ready to launch in Cuba, JFK said the U.S. would respond to any attack from Cuba with an </a:t>
            </a:r>
            <a:r>
              <a:rPr lang="en-US" altLang="en-US" sz="2400" b="1" smtClean="0">
                <a:solidFill>
                  <a:srgbClr val="009900"/>
                </a:solidFill>
                <a:cs typeface="+mn-cs"/>
              </a:rPr>
              <a:t>all-out nuclear</a:t>
            </a:r>
            <a:r>
              <a:rPr lang="en-US" altLang="en-US" sz="2400" b="1" smtClean="0">
                <a:solidFill>
                  <a:srgbClr val="000000"/>
                </a:solidFill>
                <a:cs typeface="+mn-cs"/>
              </a:rPr>
              <a:t> retaliation against the Soviets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cs typeface="+mn-cs"/>
              </a:rPr>
              <a:t>CONCEPT:                 KENNEDY RESPONDS</a:t>
            </a:r>
          </a:p>
        </p:txBody>
      </p:sp>
      <p:pic>
        <p:nvPicPr>
          <p:cNvPr id="22532" name="Picture 7" descr="cub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5525"/>
            <a:ext cx="4267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ennedy_cuban_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43902"/>
            <a:ext cx="2590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2146" y="1448026"/>
            <a:ext cx="2209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cs typeface="+mn-cs"/>
              </a:rPr>
              <a:t>American president John F Kennedy making his dramatic television broadcast to announce the Cuba blockade during the Cuban Missile Crisis </a:t>
            </a:r>
          </a:p>
        </p:txBody>
      </p:sp>
    </p:spTree>
    <p:extLst>
      <p:ext uri="{BB962C8B-B14F-4D97-AF65-F5344CB8AC3E}">
        <p14:creationId xmlns:p14="http://schemas.microsoft.com/office/powerpoint/2010/main" val="26332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39" y="3048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z="6600" b="1" dirty="0" smtClean="0"/>
              <a:t>CONCEPT:</a:t>
            </a:r>
            <a:br>
              <a:rPr lang="en-US" altLang="en-US" sz="6600" b="1" dirty="0" smtClean="0"/>
            </a:br>
            <a:r>
              <a:rPr lang="en-US" altLang="en-US" sz="6600" b="1" dirty="0" smtClean="0"/>
              <a:t>13 DAYS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When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   more </a:t>
            </a:r>
            <a:r>
              <a:rPr lang="en-US" altLang="en-US" sz="2400" b="1" smtClean="0">
                <a:solidFill>
                  <a:srgbClr val="FF0000"/>
                </a:solidFill>
              </a:rPr>
              <a:t>Soviet</a:t>
            </a:r>
            <a:r>
              <a:rPr lang="en-US" altLang="en-US" sz="2400" b="1" smtClean="0"/>
              <a:t> ships headed for the </a:t>
            </a:r>
            <a:r>
              <a:rPr lang="en-US" altLang="en-US" sz="2400" b="1" smtClean="0">
                <a:solidFill>
                  <a:srgbClr val="0000CC"/>
                </a:solidFill>
              </a:rPr>
              <a:t>U.S.</a:t>
            </a:r>
            <a:r>
              <a:rPr lang="en-US" altLang="en-US" sz="2400" b="1" smtClean="0"/>
              <a:t> with weapons, JFK ordered a </a:t>
            </a:r>
            <a:r>
              <a:rPr lang="en-US" altLang="en-US" sz="2400" b="1" smtClean="0">
                <a:solidFill>
                  <a:srgbClr val="009900"/>
                </a:solidFill>
              </a:rPr>
              <a:t>blockade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The first break in the </a:t>
            </a:r>
            <a:r>
              <a:rPr lang="en-US" altLang="en-US" sz="2400" b="1" smtClean="0">
                <a:solidFill>
                  <a:srgbClr val="009900"/>
                </a:solidFill>
              </a:rPr>
              <a:t>crisis</a:t>
            </a:r>
            <a:r>
              <a:rPr lang="en-US" altLang="en-US" sz="2400" b="1" smtClean="0"/>
              <a:t> occurred when the Soviets ships turned 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Finally, Khrushchev agreed to remove the nuclear weapons from </a:t>
            </a:r>
            <a:r>
              <a:rPr lang="en-US" altLang="en-US" sz="2400" b="1" smtClean="0">
                <a:solidFill>
                  <a:srgbClr val="FF0000"/>
                </a:solidFill>
              </a:rPr>
              <a:t>Cuba</a:t>
            </a:r>
            <a:r>
              <a:rPr lang="en-US" altLang="en-US" sz="2400" b="1" smtClean="0"/>
              <a:t> in exchange for a U.S. </a:t>
            </a:r>
            <a:r>
              <a:rPr lang="en-US" altLang="en-US" sz="2400" b="1" smtClean="0">
                <a:solidFill>
                  <a:srgbClr val="0000CC"/>
                </a:solidFill>
              </a:rPr>
              <a:t>promise</a:t>
            </a:r>
            <a:r>
              <a:rPr lang="en-US" altLang="en-US" sz="2400" b="1" smtClean="0"/>
              <a:t> NOT to invade Cuba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953000" y="5942012"/>
            <a:ext cx="396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+mn-cs"/>
              </a:rPr>
              <a:t>For 13 days in October, 1962 the world stood still as the threat of nuclear war gripped the planet</a:t>
            </a:r>
          </a:p>
        </p:txBody>
      </p:sp>
      <p:pic>
        <p:nvPicPr>
          <p:cNvPr id="23557" name="Picture 8" descr="13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cuban missile cri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172" y="1839912"/>
            <a:ext cx="43434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4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7795</TotalTime>
  <Words>610</Words>
  <Application>Microsoft Office PowerPoint</Application>
  <PresentationFormat>On-screen Show (4:3)</PresentationFormat>
  <Paragraphs>94</Paragraphs>
  <Slides>16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15_TP030004031</vt:lpstr>
      <vt:lpstr>Title Slide</vt:lpstr>
      <vt:lpstr>Basic Slide</vt:lpstr>
      <vt:lpstr>Transition Slide</vt:lpstr>
      <vt:lpstr>1_Basic Slide</vt:lpstr>
      <vt:lpstr>Default Design</vt:lpstr>
      <vt:lpstr>1_Default Design</vt:lpstr>
      <vt:lpstr>9_Default Design</vt:lpstr>
      <vt:lpstr>2_Default Design</vt:lpstr>
      <vt:lpstr>Thursday April 23, 2015 Mr. Goblirsch – U.S. History</vt:lpstr>
      <vt:lpstr>JFK &amp; THE COLD WAR</vt:lpstr>
      <vt:lpstr>PRIOR KNOWLEDGE</vt:lpstr>
      <vt:lpstr>CONCEPT: CRISIS OVER CUBA</vt:lpstr>
      <vt:lpstr>CONCEPT: BAY OF PIGS</vt:lpstr>
      <vt:lpstr>Structured Academic Discussion</vt:lpstr>
      <vt:lpstr>CONCEPT: THE CUBAN MISSILE CRISIS</vt:lpstr>
      <vt:lpstr>PowerPoint Presentation</vt:lpstr>
      <vt:lpstr>CONCEPT: 13 DAYS</vt:lpstr>
      <vt:lpstr>Structured Academic Discussion</vt:lpstr>
      <vt:lpstr>QUESTION FOR THOUGHT</vt:lpstr>
      <vt:lpstr>PowerPoint Presentation</vt:lpstr>
      <vt:lpstr>CLOSURE: Debrief</vt:lpstr>
      <vt:lpstr>NEW FRONTIER PROGRAMS READING &amp; ASSIGNMENT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274</cp:revision>
  <cp:lastPrinted>2015-04-20T13:56:37Z</cp:lastPrinted>
  <dcterms:created xsi:type="dcterms:W3CDTF">2013-10-22T21:15:14Z</dcterms:created>
  <dcterms:modified xsi:type="dcterms:W3CDTF">2015-04-23T16:46:21Z</dcterms:modified>
</cp:coreProperties>
</file>