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28" r:id="rId7"/>
    <p:sldMasterId id="2147490540" r:id="rId8"/>
  </p:sldMasterIdLst>
  <p:notesMasterIdLst>
    <p:notesMasterId r:id="rId26"/>
  </p:notesMasterIdLst>
  <p:handoutMasterIdLst>
    <p:handoutMasterId r:id="rId27"/>
  </p:handoutMasterIdLst>
  <p:sldIdLst>
    <p:sldId id="321" r:id="rId9"/>
    <p:sldId id="322" r:id="rId10"/>
    <p:sldId id="323" r:id="rId11"/>
    <p:sldId id="324" r:id="rId12"/>
    <p:sldId id="325" r:id="rId13"/>
    <p:sldId id="338" r:id="rId14"/>
    <p:sldId id="326" r:id="rId15"/>
    <p:sldId id="327" r:id="rId16"/>
    <p:sldId id="328" r:id="rId17"/>
    <p:sldId id="329" r:id="rId18"/>
    <p:sldId id="330" r:id="rId19"/>
    <p:sldId id="339" r:id="rId20"/>
    <p:sldId id="332" r:id="rId21"/>
    <p:sldId id="341" r:id="rId22"/>
    <p:sldId id="333" r:id="rId23"/>
    <p:sldId id="340" r:id="rId24"/>
    <p:sldId id="336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38944-24A8-4288-8198-4CF4C221F34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Ho Chi Minh had been fighting for Vietnamese independence since World War I.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The U.S. gave France aid to win its support in American anticommunist efforts in Western Europe.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DC6CA5-7C0F-4A19-9A93-8C06B56A558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Ho Chi Minh had been fighting for Vietnamese independence since World War I.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The U.S. gave France aid to win its support in American anticommunist efforts in Western Europe.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651BBF-94B4-4EF4-A150-4C85B026DE8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Realizing he would Diem backs out of elections.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3BD16-8B48-4A39-A7E3-12E71BE68F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Realizing he would lose, Diem backed out of elections.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CA1134-099E-492F-9450-E95ECB33BA2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Realizing he would Diem backs out of elections.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400B4F-640B-4A6D-B563-EA372DA33C6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Kennedy’s advisors were clearly fighting a covert war by 1963.  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MacNamara has suggested that he believes Kennedy would have pulled the U.S. out, but evidence in inconclusive.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JFK realizes Diem is a liability; offers quiet support to a Vietnamese military coup d’etat.</a:t>
            </a: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The coup results in the brutal murders of Diem and his brother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The Vietnamese generals overthrow one another. A relatively stable, but tyrannical government emerges. It is little better than Diem’s.</a:t>
            </a: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618497-D7CE-4781-B110-AA23B8E32BA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What Johnson told Congress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What he didn’t tell Congress: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	He had already written the resolution before the “incident.”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	The U.S. naval vessels were aiding ARVN in commando raids in North Vietnam at the time.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	 He learned that the attack probably hadn’t occurred.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	The U.S. navy was not on the “high seas” but in N. Vietnam’s 12 mile territorial limit.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FE80C-A1C7-4DA9-9807-868EC19F18B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What Johnson told Congress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What he didn’t tell Congress: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He had already written the resolution before the “incident.”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The U.S. naval vessels were aiding ARVN in commando raids in North Vietnam at the time.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 He learned that the attack probably hadn’t occurred.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The U.S. navy was not on the “high seas” but in N. Vietnam’s 12 mile territorial limit.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5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23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486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72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7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26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5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13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57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00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95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1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0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14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97B3-51C0-4920-B0A9-AAE13AA9D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481F-4462-45A6-A2B1-0888CA7F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4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DE1B-A022-4774-AF61-834F4A1C8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4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6F04-55A7-4B1C-BD6E-09AD2C1B7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E92F4-DFEC-4EC5-91C5-572CF4C0D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8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B4A4-A99D-4D36-9662-B4E0484BF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8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2663-5BFE-4E91-84E1-0BFB9A575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70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FD03-5518-448B-80B0-5DB8EC638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2971-CEAA-45D8-8A19-75E59DB5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08B3-3AB8-406A-A572-CAD34E22A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0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F920-F0EC-4B5E-8F50-4973285B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9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C039-725D-4E70-B001-15DD84A2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8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CA5D-EC8E-4AF1-8951-10AA8C7A5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1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7135-5FEF-4562-BDFA-A018BE2AB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4BBB-5050-485F-AC92-11E74E476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06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DA-5D8B-4D52-A5FB-4E2EACE37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14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32BC-7E5F-4A89-8A21-9C30960F4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4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41C1-0A8A-4B11-AA0B-6B287F8BA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733F-88B7-4EA8-8F34-31EC8BD94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7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1A55-81AA-460B-9ED7-89D278E74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8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F940-D6C1-4B97-BA9B-04BD98ED9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70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1BE2-9B34-4F02-A003-B27B8CE12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2B00153-7853-4163-A439-962960882269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29" r:id="rId1"/>
    <p:sldLayoutId id="2147490530" r:id="rId2"/>
    <p:sldLayoutId id="2147490531" r:id="rId3"/>
    <p:sldLayoutId id="2147490532" r:id="rId4"/>
    <p:sldLayoutId id="2147490533" r:id="rId5"/>
    <p:sldLayoutId id="2147490534" r:id="rId6"/>
    <p:sldLayoutId id="2147490535" r:id="rId7"/>
    <p:sldLayoutId id="2147490536" r:id="rId8"/>
    <p:sldLayoutId id="2147490537" r:id="rId9"/>
    <p:sldLayoutId id="2147490538" r:id="rId10"/>
    <p:sldLayoutId id="21474905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9BB78DD-15B1-4C78-A144-C1DBB2F5509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1" r:id="rId1"/>
    <p:sldLayoutId id="2147490542" r:id="rId2"/>
    <p:sldLayoutId id="2147490543" r:id="rId3"/>
    <p:sldLayoutId id="2147490544" r:id="rId4"/>
    <p:sldLayoutId id="2147490545" r:id="rId5"/>
    <p:sldLayoutId id="2147490546" r:id="rId6"/>
    <p:sldLayoutId id="2147490547" r:id="rId7"/>
    <p:sldLayoutId id="2147490548" r:id="rId8"/>
    <p:sldLayoutId id="2147490549" r:id="rId9"/>
    <p:sldLayoutId id="2147490550" r:id="rId10"/>
    <p:sldLayoutId id="21474905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/art?id=28909&amp;type=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May 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  <a:r>
              <a:rPr lang="en-US" altLang="en-US" b="1" dirty="0" smtClean="0">
                <a:solidFill>
                  <a:srgbClr val="FF0000"/>
                </a:solidFill>
              </a:rPr>
              <a:t>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early events that brought the U.S. into conflict in Vietnam.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Vietnam Begins Vocab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The Vietnam War Part I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 CLIP: Vietnam Begins </a:t>
            </a:r>
            <a:r>
              <a:rPr lang="en-US" sz="2000" dirty="0" smtClean="0"/>
              <a:t>(0:00 – 17:00)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P. 81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*****Workbook P. 81 – DUE WEDNESDAY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Vietnam Begins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Domino theory			3)   Vietcong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Geneva Accords			4)   Tonkin Gulf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905000" y="212725"/>
            <a:ext cx="5486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Early Protests of Diem’s Government</a:t>
            </a:r>
          </a:p>
        </p:txBody>
      </p:sp>
      <p:pic>
        <p:nvPicPr>
          <p:cNvPr id="109581" name="Picture 13"/>
          <p:cNvPicPr>
            <a:picLocks noGrp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34200" cy="4038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1828800" y="5949950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Self-Emolation by a Buddhist Monk</a:t>
            </a:r>
          </a:p>
        </p:txBody>
      </p:sp>
    </p:spTree>
    <p:extLst>
      <p:ext uri="{BB962C8B-B14F-4D97-AF65-F5344CB8AC3E}">
        <p14:creationId xmlns:p14="http://schemas.microsoft.com/office/powerpoint/2010/main" val="1028130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9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517525"/>
            <a:ext cx="64008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U.S. Military Involvement Begins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2209800"/>
            <a:ext cx="73914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Kennedy elected 1960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Increases military “advisors” to 16,000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1963: JFK supports a Vietnamese military </a:t>
            </a:r>
            <a:r>
              <a:rPr lang="en-US" sz="32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coup d’etat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Diem and his brother are murdered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(Nov. 2)</a:t>
            </a:r>
            <a:endParaRPr lang="en-US" sz="2800" b="1" i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Kennedy was assassinated just weeks later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(Nov. 22)</a:t>
            </a:r>
          </a:p>
        </p:txBody>
      </p:sp>
    </p:spTree>
    <p:extLst>
      <p:ext uri="{BB962C8B-B14F-4D97-AF65-F5344CB8AC3E}">
        <p14:creationId xmlns:p14="http://schemas.microsoft.com/office/powerpoint/2010/main" val="368696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Comic Sans MS" pitchFamily="66" charset="0"/>
              </a:rPr>
              <a:t>Domino Theory</a:t>
            </a:r>
          </a:p>
        </p:txBody>
      </p:sp>
      <p:pic>
        <p:nvPicPr>
          <p:cNvPr id="35843" name="Picture 7" descr="domino_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2518"/>
          <a:stretch>
            <a:fillRect/>
          </a:stretch>
        </p:blipFill>
        <p:spPr bwMode="auto">
          <a:xfrm>
            <a:off x="381000" y="12192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28600" y="6172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 If one nation falls to Communism all will fall like Dominoes </a:t>
            </a:r>
          </a:p>
        </p:txBody>
      </p:sp>
    </p:spTree>
    <p:extLst>
      <p:ext uri="{BB962C8B-B14F-4D97-AF65-F5344CB8AC3E}">
        <p14:creationId xmlns:p14="http://schemas.microsoft.com/office/powerpoint/2010/main" val="3172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867400" cy="11906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Johnson Sends Ground Forces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981200"/>
            <a:ext cx="76962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Remembers Truman’s “loss” 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China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Domino Theory </a:t>
            </a:r>
            <a:b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revived</a:t>
            </a: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14800" y="3886200"/>
            <a:ext cx="365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I’m not going to be the president who saw Southeast Asia go the way China went.</a:t>
            </a:r>
          </a:p>
        </p:txBody>
      </p:sp>
      <p:pic>
        <p:nvPicPr>
          <p:cNvPr id="25614" name="Picture 14" descr="viet-show5"/>
          <p:cNvPicPr>
            <a:picLocks noChangeAspect="1" noChangeArrowheads="1"/>
          </p:cNvPicPr>
          <p:nvPr/>
        </p:nvPicPr>
        <p:blipFill>
          <a:blip r:embed="rId3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8425"/>
            <a:ext cx="2667000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6477000" y="1981200"/>
            <a:ext cx="1676400" cy="1525588"/>
            <a:chOff x="4080" y="1248"/>
            <a:chExt cx="1056" cy="961"/>
          </a:xfrm>
        </p:grpSpPr>
        <p:sp>
          <p:nvSpPr>
            <p:cNvPr id="1331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080" y="1248"/>
              <a:ext cx="1056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0" name="Freeform 19"/>
            <p:cNvSpPr>
              <a:spLocks/>
            </p:cNvSpPr>
            <p:nvPr/>
          </p:nvSpPr>
          <p:spPr bwMode="auto">
            <a:xfrm>
              <a:off x="4100" y="1284"/>
              <a:ext cx="1004" cy="584"/>
            </a:xfrm>
            <a:custGeom>
              <a:avLst/>
              <a:gdLst>
                <a:gd name="T0" fmla="*/ 0 w 3011"/>
                <a:gd name="T1" fmla="*/ 0 h 1754"/>
                <a:gd name="T2" fmla="*/ 12 w 3011"/>
                <a:gd name="T3" fmla="*/ 0 h 1754"/>
                <a:gd name="T4" fmla="*/ 12 w 3011"/>
                <a:gd name="T5" fmla="*/ 6 h 1754"/>
                <a:gd name="T6" fmla="*/ 0 w 3011"/>
                <a:gd name="T7" fmla="*/ 7 h 1754"/>
                <a:gd name="T8" fmla="*/ 0 w 3011"/>
                <a:gd name="T9" fmla="*/ 0 h 1754"/>
                <a:gd name="T10" fmla="*/ 0 w 3011"/>
                <a:gd name="T11" fmla="*/ 0 h 17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1"/>
                <a:gd name="T19" fmla="*/ 0 h 1754"/>
                <a:gd name="T20" fmla="*/ 3011 w 3011"/>
                <a:gd name="T21" fmla="*/ 1754 h 17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1" h="1754">
                  <a:moveTo>
                    <a:pt x="29" y="0"/>
                  </a:moveTo>
                  <a:lnTo>
                    <a:pt x="2990" y="2"/>
                  </a:lnTo>
                  <a:lnTo>
                    <a:pt x="3011" y="1576"/>
                  </a:lnTo>
                  <a:lnTo>
                    <a:pt x="0" y="17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7D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1" name="Freeform 20"/>
            <p:cNvSpPr>
              <a:spLocks/>
            </p:cNvSpPr>
            <p:nvPr/>
          </p:nvSpPr>
          <p:spPr bwMode="auto">
            <a:xfrm>
              <a:off x="4103" y="1761"/>
              <a:ext cx="1007" cy="424"/>
            </a:xfrm>
            <a:custGeom>
              <a:avLst/>
              <a:gdLst>
                <a:gd name="T0" fmla="*/ 0 w 3020"/>
                <a:gd name="T1" fmla="*/ 1 h 1271"/>
                <a:gd name="T2" fmla="*/ 12 w 3020"/>
                <a:gd name="T3" fmla="*/ 0 h 1271"/>
                <a:gd name="T4" fmla="*/ 12 w 3020"/>
                <a:gd name="T5" fmla="*/ 5 h 1271"/>
                <a:gd name="T6" fmla="*/ 0 w 3020"/>
                <a:gd name="T7" fmla="*/ 5 h 1271"/>
                <a:gd name="T8" fmla="*/ 0 w 3020"/>
                <a:gd name="T9" fmla="*/ 1 h 1271"/>
                <a:gd name="T10" fmla="*/ 0 w 3020"/>
                <a:gd name="T11" fmla="*/ 1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0"/>
                <a:gd name="T19" fmla="*/ 0 h 1271"/>
                <a:gd name="T20" fmla="*/ 3020 w 3020"/>
                <a:gd name="T21" fmla="*/ 1271 h 1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0" h="1271">
                  <a:moveTo>
                    <a:pt x="6" y="201"/>
                  </a:moveTo>
                  <a:lnTo>
                    <a:pt x="3020" y="0"/>
                  </a:lnTo>
                  <a:lnTo>
                    <a:pt x="2995" y="1271"/>
                  </a:lnTo>
                  <a:lnTo>
                    <a:pt x="0" y="1266"/>
                  </a:lnTo>
                  <a:lnTo>
                    <a:pt x="6" y="201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2" name="Freeform 21"/>
            <p:cNvSpPr>
              <a:spLocks/>
            </p:cNvSpPr>
            <p:nvPr/>
          </p:nvSpPr>
          <p:spPr bwMode="auto">
            <a:xfrm>
              <a:off x="4158" y="1985"/>
              <a:ext cx="134" cy="119"/>
            </a:xfrm>
            <a:custGeom>
              <a:avLst/>
              <a:gdLst>
                <a:gd name="T0" fmla="*/ 2 w 401"/>
                <a:gd name="T1" fmla="*/ 1 h 359"/>
                <a:gd name="T2" fmla="*/ 0 w 401"/>
                <a:gd name="T3" fmla="*/ 1 h 359"/>
                <a:gd name="T4" fmla="*/ 0 w 401"/>
                <a:gd name="T5" fmla="*/ 0 h 359"/>
                <a:gd name="T6" fmla="*/ 2 w 401"/>
                <a:gd name="T7" fmla="*/ 1 h 359"/>
                <a:gd name="T8" fmla="*/ 2 w 401"/>
                <a:gd name="T9" fmla="*/ 1 h 3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"/>
                <a:gd name="T16" fmla="*/ 0 h 359"/>
                <a:gd name="T17" fmla="*/ 401 w 401"/>
                <a:gd name="T18" fmla="*/ 359 h 3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" h="359">
                  <a:moveTo>
                    <a:pt x="401" y="359"/>
                  </a:moveTo>
                  <a:lnTo>
                    <a:pt x="0" y="285"/>
                  </a:lnTo>
                  <a:lnTo>
                    <a:pt x="57" y="0"/>
                  </a:lnTo>
                  <a:lnTo>
                    <a:pt x="401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3" name="Freeform 22"/>
            <p:cNvSpPr>
              <a:spLocks/>
            </p:cNvSpPr>
            <p:nvPr/>
          </p:nvSpPr>
          <p:spPr bwMode="auto">
            <a:xfrm>
              <a:off x="4353" y="1906"/>
              <a:ext cx="143" cy="164"/>
            </a:xfrm>
            <a:custGeom>
              <a:avLst/>
              <a:gdLst>
                <a:gd name="T0" fmla="*/ 2 w 431"/>
                <a:gd name="T1" fmla="*/ 2 h 492"/>
                <a:gd name="T2" fmla="*/ 0 w 431"/>
                <a:gd name="T3" fmla="*/ 2 h 492"/>
                <a:gd name="T4" fmla="*/ 1 w 431"/>
                <a:gd name="T5" fmla="*/ 0 h 492"/>
                <a:gd name="T6" fmla="*/ 2 w 431"/>
                <a:gd name="T7" fmla="*/ 2 h 492"/>
                <a:gd name="T8" fmla="*/ 2 w 431"/>
                <a:gd name="T9" fmla="*/ 2 h 4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92"/>
                <a:gd name="T17" fmla="*/ 431 w 431"/>
                <a:gd name="T18" fmla="*/ 492 h 4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92">
                  <a:moveTo>
                    <a:pt x="431" y="492"/>
                  </a:moveTo>
                  <a:lnTo>
                    <a:pt x="0" y="407"/>
                  </a:lnTo>
                  <a:lnTo>
                    <a:pt x="162" y="0"/>
                  </a:lnTo>
                  <a:lnTo>
                    <a:pt x="431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4" name="Freeform 23"/>
            <p:cNvSpPr>
              <a:spLocks/>
            </p:cNvSpPr>
            <p:nvPr/>
          </p:nvSpPr>
          <p:spPr bwMode="auto">
            <a:xfrm>
              <a:off x="4558" y="1824"/>
              <a:ext cx="206" cy="209"/>
            </a:xfrm>
            <a:custGeom>
              <a:avLst/>
              <a:gdLst>
                <a:gd name="T0" fmla="*/ 3 w 619"/>
                <a:gd name="T1" fmla="*/ 3 h 627"/>
                <a:gd name="T2" fmla="*/ 0 w 619"/>
                <a:gd name="T3" fmla="*/ 2 h 627"/>
                <a:gd name="T4" fmla="*/ 0 w 619"/>
                <a:gd name="T5" fmla="*/ 0 h 627"/>
                <a:gd name="T6" fmla="*/ 2 w 619"/>
                <a:gd name="T7" fmla="*/ 1 h 627"/>
                <a:gd name="T8" fmla="*/ 3 w 619"/>
                <a:gd name="T9" fmla="*/ 3 h 627"/>
                <a:gd name="T10" fmla="*/ 3 w 619"/>
                <a:gd name="T11" fmla="*/ 3 h 6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9"/>
                <a:gd name="T19" fmla="*/ 0 h 627"/>
                <a:gd name="T20" fmla="*/ 619 w 619"/>
                <a:gd name="T21" fmla="*/ 627 h 6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9" h="627">
                  <a:moveTo>
                    <a:pt x="619" y="627"/>
                  </a:moveTo>
                  <a:lnTo>
                    <a:pt x="0" y="482"/>
                  </a:lnTo>
                  <a:lnTo>
                    <a:pt x="39" y="0"/>
                  </a:lnTo>
                  <a:lnTo>
                    <a:pt x="475" y="142"/>
                  </a:lnTo>
                  <a:lnTo>
                    <a:pt x="619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5" name="Freeform 24"/>
            <p:cNvSpPr>
              <a:spLocks/>
            </p:cNvSpPr>
            <p:nvPr/>
          </p:nvSpPr>
          <p:spPr bwMode="auto">
            <a:xfrm>
              <a:off x="4782" y="1845"/>
              <a:ext cx="177" cy="154"/>
            </a:xfrm>
            <a:custGeom>
              <a:avLst/>
              <a:gdLst>
                <a:gd name="T0" fmla="*/ 2 w 531"/>
                <a:gd name="T1" fmla="*/ 2 h 463"/>
                <a:gd name="T2" fmla="*/ 0 w 531"/>
                <a:gd name="T3" fmla="*/ 2 h 463"/>
                <a:gd name="T4" fmla="*/ 0 w 531"/>
                <a:gd name="T5" fmla="*/ 0 h 463"/>
                <a:gd name="T6" fmla="*/ 2 w 531"/>
                <a:gd name="T7" fmla="*/ 2 h 463"/>
                <a:gd name="T8" fmla="*/ 2 w 531"/>
                <a:gd name="T9" fmla="*/ 2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463"/>
                <a:gd name="T17" fmla="*/ 531 w 531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463">
                  <a:moveTo>
                    <a:pt x="531" y="463"/>
                  </a:moveTo>
                  <a:lnTo>
                    <a:pt x="0" y="429"/>
                  </a:lnTo>
                  <a:lnTo>
                    <a:pt x="104" y="0"/>
                  </a:lnTo>
                  <a:lnTo>
                    <a:pt x="531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6" name="Freeform 25"/>
            <p:cNvSpPr>
              <a:spLocks/>
            </p:cNvSpPr>
            <p:nvPr/>
          </p:nvSpPr>
          <p:spPr bwMode="auto">
            <a:xfrm>
              <a:off x="4971" y="1831"/>
              <a:ext cx="140" cy="139"/>
            </a:xfrm>
            <a:custGeom>
              <a:avLst/>
              <a:gdLst>
                <a:gd name="T0" fmla="*/ 2 w 422"/>
                <a:gd name="T1" fmla="*/ 2 h 419"/>
                <a:gd name="T2" fmla="*/ 0 w 422"/>
                <a:gd name="T3" fmla="*/ 1 h 419"/>
                <a:gd name="T4" fmla="*/ 0 w 422"/>
                <a:gd name="T5" fmla="*/ 0 h 419"/>
                <a:gd name="T6" fmla="*/ 2 w 422"/>
                <a:gd name="T7" fmla="*/ 1 h 419"/>
                <a:gd name="T8" fmla="*/ 2 w 422"/>
                <a:gd name="T9" fmla="*/ 2 h 419"/>
                <a:gd name="T10" fmla="*/ 2 w 422"/>
                <a:gd name="T11" fmla="*/ 2 h 4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2"/>
                <a:gd name="T19" fmla="*/ 0 h 419"/>
                <a:gd name="T20" fmla="*/ 422 w 422"/>
                <a:gd name="T21" fmla="*/ 419 h 4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2" h="419">
                  <a:moveTo>
                    <a:pt x="422" y="419"/>
                  </a:moveTo>
                  <a:lnTo>
                    <a:pt x="0" y="345"/>
                  </a:lnTo>
                  <a:lnTo>
                    <a:pt x="6" y="0"/>
                  </a:lnTo>
                  <a:lnTo>
                    <a:pt x="370" y="219"/>
                  </a:lnTo>
                  <a:lnTo>
                    <a:pt x="422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7" name="Freeform 26"/>
            <p:cNvSpPr>
              <a:spLocks/>
            </p:cNvSpPr>
            <p:nvPr/>
          </p:nvSpPr>
          <p:spPr bwMode="auto">
            <a:xfrm>
              <a:off x="4964" y="1631"/>
              <a:ext cx="133" cy="155"/>
            </a:xfrm>
            <a:custGeom>
              <a:avLst/>
              <a:gdLst>
                <a:gd name="T0" fmla="*/ 0 w 397"/>
                <a:gd name="T1" fmla="*/ 1 h 463"/>
                <a:gd name="T2" fmla="*/ 0 w 397"/>
                <a:gd name="T3" fmla="*/ 0 h 463"/>
                <a:gd name="T4" fmla="*/ 2 w 397"/>
                <a:gd name="T5" fmla="*/ 1 h 463"/>
                <a:gd name="T6" fmla="*/ 2 w 397"/>
                <a:gd name="T7" fmla="*/ 2 h 463"/>
                <a:gd name="T8" fmla="*/ 0 w 397"/>
                <a:gd name="T9" fmla="*/ 1 h 463"/>
                <a:gd name="T10" fmla="*/ 0 w 397"/>
                <a:gd name="T11" fmla="*/ 1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7"/>
                <a:gd name="T19" fmla="*/ 0 h 463"/>
                <a:gd name="T20" fmla="*/ 397 w 397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7" h="463">
                  <a:moveTo>
                    <a:pt x="0" y="153"/>
                  </a:moveTo>
                  <a:lnTo>
                    <a:pt x="82" y="0"/>
                  </a:lnTo>
                  <a:lnTo>
                    <a:pt x="397" y="144"/>
                  </a:lnTo>
                  <a:lnTo>
                    <a:pt x="367" y="46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8" name="Freeform 27"/>
            <p:cNvSpPr>
              <a:spLocks/>
            </p:cNvSpPr>
            <p:nvPr/>
          </p:nvSpPr>
          <p:spPr bwMode="auto">
            <a:xfrm>
              <a:off x="4871" y="1691"/>
              <a:ext cx="243" cy="258"/>
            </a:xfrm>
            <a:custGeom>
              <a:avLst/>
              <a:gdLst>
                <a:gd name="T0" fmla="*/ 3 w 731"/>
                <a:gd name="T1" fmla="*/ 3 h 774"/>
                <a:gd name="T2" fmla="*/ 1 w 731"/>
                <a:gd name="T3" fmla="*/ 2 h 774"/>
                <a:gd name="T4" fmla="*/ 0 w 731"/>
                <a:gd name="T5" fmla="*/ 0 h 774"/>
                <a:gd name="T6" fmla="*/ 2 w 731"/>
                <a:gd name="T7" fmla="*/ 1 h 774"/>
                <a:gd name="T8" fmla="*/ 3 w 731"/>
                <a:gd name="T9" fmla="*/ 2 h 774"/>
                <a:gd name="T10" fmla="*/ 3 w 731"/>
                <a:gd name="T11" fmla="*/ 3 h 774"/>
                <a:gd name="T12" fmla="*/ 3 w 731"/>
                <a:gd name="T13" fmla="*/ 3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1"/>
                <a:gd name="T22" fmla="*/ 0 h 774"/>
                <a:gd name="T23" fmla="*/ 731 w 731"/>
                <a:gd name="T24" fmla="*/ 774 h 7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1" h="774">
                  <a:moveTo>
                    <a:pt x="731" y="774"/>
                  </a:moveTo>
                  <a:lnTo>
                    <a:pt x="254" y="565"/>
                  </a:lnTo>
                  <a:lnTo>
                    <a:pt x="0" y="0"/>
                  </a:lnTo>
                  <a:lnTo>
                    <a:pt x="487" y="237"/>
                  </a:lnTo>
                  <a:lnTo>
                    <a:pt x="713" y="561"/>
                  </a:lnTo>
                  <a:lnTo>
                    <a:pt x="731" y="774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29" name="Freeform 28"/>
            <p:cNvSpPr>
              <a:spLocks/>
            </p:cNvSpPr>
            <p:nvPr/>
          </p:nvSpPr>
          <p:spPr bwMode="auto">
            <a:xfrm>
              <a:off x="4968" y="1704"/>
              <a:ext cx="139" cy="203"/>
            </a:xfrm>
            <a:custGeom>
              <a:avLst/>
              <a:gdLst>
                <a:gd name="T0" fmla="*/ 1 w 417"/>
                <a:gd name="T1" fmla="*/ 0 h 609"/>
                <a:gd name="T2" fmla="*/ 2 w 417"/>
                <a:gd name="T3" fmla="*/ 1 h 609"/>
                <a:gd name="T4" fmla="*/ 2 w 417"/>
                <a:gd name="T5" fmla="*/ 3 h 609"/>
                <a:gd name="T6" fmla="*/ 0 w 417"/>
                <a:gd name="T7" fmla="*/ 1 h 609"/>
                <a:gd name="T8" fmla="*/ 1 w 417"/>
                <a:gd name="T9" fmla="*/ 0 h 609"/>
                <a:gd name="T10" fmla="*/ 1 w 417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7"/>
                <a:gd name="T19" fmla="*/ 0 h 609"/>
                <a:gd name="T20" fmla="*/ 417 w 417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7" h="609">
                  <a:moveTo>
                    <a:pt x="192" y="0"/>
                  </a:moveTo>
                  <a:lnTo>
                    <a:pt x="417" y="266"/>
                  </a:lnTo>
                  <a:lnTo>
                    <a:pt x="408" y="609"/>
                  </a:lnTo>
                  <a:lnTo>
                    <a:pt x="0" y="13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0" name="Freeform 29"/>
            <p:cNvSpPr>
              <a:spLocks/>
            </p:cNvSpPr>
            <p:nvPr/>
          </p:nvSpPr>
          <p:spPr bwMode="auto">
            <a:xfrm>
              <a:off x="4949" y="1799"/>
              <a:ext cx="59" cy="39"/>
            </a:xfrm>
            <a:custGeom>
              <a:avLst/>
              <a:gdLst>
                <a:gd name="T0" fmla="*/ 0 w 177"/>
                <a:gd name="T1" fmla="*/ 0 h 118"/>
                <a:gd name="T2" fmla="*/ 0 w 177"/>
                <a:gd name="T3" fmla="*/ 0 h 118"/>
                <a:gd name="T4" fmla="*/ 1 w 177"/>
                <a:gd name="T5" fmla="*/ 0 h 118"/>
                <a:gd name="T6" fmla="*/ 1 w 177"/>
                <a:gd name="T7" fmla="*/ 0 h 118"/>
                <a:gd name="T8" fmla="*/ 0 w 177"/>
                <a:gd name="T9" fmla="*/ 0 h 118"/>
                <a:gd name="T10" fmla="*/ 0 w 177"/>
                <a:gd name="T11" fmla="*/ 0 h 118"/>
                <a:gd name="T12" fmla="*/ 0 w 177"/>
                <a:gd name="T13" fmla="*/ 0 h 118"/>
                <a:gd name="T14" fmla="*/ 0 w 177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18"/>
                <a:gd name="T26" fmla="*/ 177 w 177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18">
                  <a:moveTo>
                    <a:pt x="24" y="0"/>
                  </a:moveTo>
                  <a:lnTo>
                    <a:pt x="85" y="5"/>
                  </a:lnTo>
                  <a:lnTo>
                    <a:pt x="172" y="65"/>
                  </a:lnTo>
                  <a:lnTo>
                    <a:pt x="177" y="109"/>
                  </a:lnTo>
                  <a:lnTo>
                    <a:pt x="103" y="118"/>
                  </a:lnTo>
                  <a:lnTo>
                    <a:pt x="0" y="6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1" name="Freeform 30"/>
            <p:cNvSpPr>
              <a:spLocks/>
            </p:cNvSpPr>
            <p:nvPr/>
          </p:nvSpPr>
          <p:spPr bwMode="auto">
            <a:xfrm>
              <a:off x="4789" y="1595"/>
              <a:ext cx="243" cy="175"/>
            </a:xfrm>
            <a:custGeom>
              <a:avLst/>
              <a:gdLst>
                <a:gd name="T0" fmla="*/ 0 w 729"/>
                <a:gd name="T1" fmla="*/ 1 h 523"/>
                <a:gd name="T2" fmla="*/ 2 w 729"/>
                <a:gd name="T3" fmla="*/ 2 h 523"/>
                <a:gd name="T4" fmla="*/ 3 w 729"/>
                <a:gd name="T5" fmla="*/ 1 h 523"/>
                <a:gd name="T6" fmla="*/ 0 w 729"/>
                <a:gd name="T7" fmla="*/ 0 h 523"/>
                <a:gd name="T8" fmla="*/ 0 w 729"/>
                <a:gd name="T9" fmla="*/ 1 h 523"/>
                <a:gd name="T10" fmla="*/ 0 w 729"/>
                <a:gd name="T11" fmla="*/ 1 h 5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9"/>
                <a:gd name="T19" fmla="*/ 0 h 523"/>
                <a:gd name="T20" fmla="*/ 729 w 729"/>
                <a:gd name="T21" fmla="*/ 523 h 5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9" h="523">
                  <a:moveTo>
                    <a:pt x="0" y="182"/>
                  </a:moveTo>
                  <a:lnTo>
                    <a:pt x="592" y="523"/>
                  </a:lnTo>
                  <a:lnTo>
                    <a:pt x="729" y="327"/>
                  </a:lnTo>
                  <a:lnTo>
                    <a:pt x="115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2" name="Freeform 31"/>
            <p:cNvSpPr>
              <a:spLocks/>
            </p:cNvSpPr>
            <p:nvPr/>
          </p:nvSpPr>
          <p:spPr bwMode="auto">
            <a:xfrm>
              <a:off x="4723" y="1653"/>
              <a:ext cx="236" cy="346"/>
            </a:xfrm>
            <a:custGeom>
              <a:avLst/>
              <a:gdLst>
                <a:gd name="T0" fmla="*/ 3 w 707"/>
                <a:gd name="T1" fmla="*/ 4 h 1038"/>
                <a:gd name="T2" fmla="*/ 1 w 707"/>
                <a:gd name="T3" fmla="*/ 3 h 1038"/>
                <a:gd name="T4" fmla="*/ 0 w 707"/>
                <a:gd name="T5" fmla="*/ 0 h 1038"/>
                <a:gd name="T6" fmla="*/ 2 w 707"/>
                <a:gd name="T7" fmla="*/ 1 h 1038"/>
                <a:gd name="T8" fmla="*/ 3 w 707"/>
                <a:gd name="T9" fmla="*/ 4 h 1038"/>
                <a:gd name="T10" fmla="*/ 3 w 707"/>
                <a:gd name="T11" fmla="*/ 4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1038"/>
                <a:gd name="T20" fmla="*/ 707 w 707"/>
                <a:gd name="T21" fmla="*/ 1038 h 1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1038">
                  <a:moveTo>
                    <a:pt x="707" y="1038"/>
                  </a:moveTo>
                  <a:lnTo>
                    <a:pt x="127" y="737"/>
                  </a:lnTo>
                  <a:lnTo>
                    <a:pt x="0" y="0"/>
                  </a:lnTo>
                  <a:lnTo>
                    <a:pt x="467" y="232"/>
                  </a:lnTo>
                  <a:lnTo>
                    <a:pt x="707" y="1038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3" name="Freeform 32"/>
            <p:cNvSpPr>
              <a:spLocks/>
            </p:cNvSpPr>
            <p:nvPr/>
          </p:nvSpPr>
          <p:spPr bwMode="auto">
            <a:xfrm>
              <a:off x="4812" y="1684"/>
              <a:ext cx="209" cy="315"/>
            </a:xfrm>
            <a:custGeom>
              <a:avLst/>
              <a:gdLst>
                <a:gd name="T0" fmla="*/ 1 w 628"/>
                <a:gd name="T1" fmla="*/ 0 h 946"/>
                <a:gd name="T2" fmla="*/ 3 w 628"/>
                <a:gd name="T3" fmla="*/ 3 h 946"/>
                <a:gd name="T4" fmla="*/ 2 w 628"/>
                <a:gd name="T5" fmla="*/ 4 h 946"/>
                <a:gd name="T6" fmla="*/ 0 w 628"/>
                <a:gd name="T7" fmla="*/ 0 h 946"/>
                <a:gd name="T8" fmla="*/ 1 w 628"/>
                <a:gd name="T9" fmla="*/ 0 h 946"/>
                <a:gd name="T10" fmla="*/ 1 w 628"/>
                <a:gd name="T11" fmla="*/ 0 h 9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8"/>
                <a:gd name="T19" fmla="*/ 0 h 946"/>
                <a:gd name="T20" fmla="*/ 628 w 628"/>
                <a:gd name="T21" fmla="*/ 946 h 9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8" h="946">
                  <a:moveTo>
                    <a:pt x="201" y="0"/>
                  </a:moveTo>
                  <a:lnTo>
                    <a:pt x="628" y="772"/>
                  </a:lnTo>
                  <a:lnTo>
                    <a:pt x="441" y="946"/>
                  </a:lnTo>
                  <a:lnTo>
                    <a:pt x="0" y="7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4" name="Freeform 33"/>
            <p:cNvSpPr>
              <a:spLocks/>
            </p:cNvSpPr>
            <p:nvPr/>
          </p:nvSpPr>
          <p:spPr bwMode="auto">
            <a:xfrm>
              <a:off x="4635" y="1556"/>
              <a:ext cx="244" cy="181"/>
            </a:xfrm>
            <a:custGeom>
              <a:avLst/>
              <a:gdLst>
                <a:gd name="T0" fmla="*/ 0 w 733"/>
                <a:gd name="T1" fmla="*/ 1 h 541"/>
                <a:gd name="T2" fmla="*/ 1 w 733"/>
                <a:gd name="T3" fmla="*/ 0 h 541"/>
                <a:gd name="T4" fmla="*/ 3 w 733"/>
                <a:gd name="T5" fmla="*/ 2 h 541"/>
                <a:gd name="T6" fmla="*/ 2 w 733"/>
                <a:gd name="T7" fmla="*/ 2 h 541"/>
                <a:gd name="T8" fmla="*/ 0 w 733"/>
                <a:gd name="T9" fmla="*/ 1 h 541"/>
                <a:gd name="T10" fmla="*/ 0 w 733"/>
                <a:gd name="T11" fmla="*/ 1 h 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3"/>
                <a:gd name="T19" fmla="*/ 0 h 541"/>
                <a:gd name="T20" fmla="*/ 733 w 733"/>
                <a:gd name="T21" fmla="*/ 541 h 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3" h="541">
                  <a:moveTo>
                    <a:pt x="0" y="162"/>
                  </a:moveTo>
                  <a:lnTo>
                    <a:pt x="153" y="0"/>
                  </a:lnTo>
                  <a:lnTo>
                    <a:pt x="733" y="383"/>
                  </a:lnTo>
                  <a:lnTo>
                    <a:pt x="584" y="54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5" name="Freeform 34"/>
            <p:cNvSpPr>
              <a:spLocks/>
            </p:cNvSpPr>
            <p:nvPr/>
          </p:nvSpPr>
          <p:spPr bwMode="auto">
            <a:xfrm>
              <a:off x="4617" y="1632"/>
              <a:ext cx="223" cy="401"/>
            </a:xfrm>
            <a:custGeom>
              <a:avLst/>
              <a:gdLst>
                <a:gd name="T0" fmla="*/ 1 w 668"/>
                <a:gd name="T1" fmla="*/ 0 h 1202"/>
                <a:gd name="T2" fmla="*/ 3 w 668"/>
                <a:gd name="T3" fmla="*/ 4 h 1202"/>
                <a:gd name="T4" fmla="*/ 2 w 668"/>
                <a:gd name="T5" fmla="*/ 5 h 1202"/>
                <a:gd name="T6" fmla="*/ 0 w 668"/>
                <a:gd name="T7" fmla="*/ 0 h 1202"/>
                <a:gd name="T8" fmla="*/ 1 w 668"/>
                <a:gd name="T9" fmla="*/ 0 h 1202"/>
                <a:gd name="T10" fmla="*/ 1 w 668"/>
                <a:gd name="T11" fmla="*/ 0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8"/>
                <a:gd name="T19" fmla="*/ 0 h 1202"/>
                <a:gd name="T20" fmla="*/ 668 w 668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8" h="1202">
                  <a:moveTo>
                    <a:pt x="351" y="0"/>
                  </a:moveTo>
                  <a:lnTo>
                    <a:pt x="668" y="1042"/>
                  </a:lnTo>
                  <a:lnTo>
                    <a:pt x="441" y="1202"/>
                  </a:lnTo>
                  <a:lnTo>
                    <a:pt x="0" y="9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6" name="Freeform 35"/>
            <p:cNvSpPr>
              <a:spLocks/>
            </p:cNvSpPr>
            <p:nvPr/>
          </p:nvSpPr>
          <p:spPr bwMode="auto">
            <a:xfrm>
              <a:off x="4507" y="1569"/>
              <a:ext cx="257" cy="464"/>
            </a:xfrm>
            <a:custGeom>
              <a:avLst/>
              <a:gdLst>
                <a:gd name="T0" fmla="*/ 0 w 772"/>
                <a:gd name="T1" fmla="*/ 0 h 1392"/>
                <a:gd name="T2" fmla="*/ 1 w 772"/>
                <a:gd name="T3" fmla="*/ 5 h 1392"/>
                <a:gd name="T4" fmla="*/ 3 w 772"/>
                <a:gd name="T5" fmla="*/ 6 h 1392"/>
                <a:gd name="T6" fmla="*/ 2 w 772"/>
                <a:gd name="T7" fmla="*/ 1 h 1392"/>
                <a:gd name="T8" fmla="*/ 0 w 772"/>
                <a:gd name="T9" fmla="*/ 0 h 1392"/>
                <a:gd name="T10" fmla="*/ 0 w 772"/>
                <a:gd name="T11" fmla="*/ 0 h 1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2"/>
                <a:gd name="T19" fmla="*/ 0 h 1392"/>
                <a:gd name="T20" fmla="*/ 772 w 772"/>
                <a:gd name="T21" fmla="*/ 1392 h 1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2" h="1392">
                  <a:moveTo>
                    <a:pt x="0" y="0"/>
                  </a:moveTo>
                  <a:lnTo>
                    <a:pt x="295" y="1111"/>
                  </a:lnTo>
                  <a:lnTo>
                    <a:pt x="772" y="1392"/>
                  </a:lnTo>
                  <a:lnTo>
                    <a:pt x="45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7" name="Freeform 36"/>
            <p:cNvSpPr>
              <a:spLocks/>
            </p:cNvSpPr>
            <p:nvPr/>
          </p:nvSpPr>
          <p:spPr bwMode="auto">
            <a:xfrm>
              <a:off x="4468" y="1622"/>
              <a:ext cx="116" cy="448"/>
            </a:xfrm>
            <a:custGeom>
              <a:avLst/>
              <a:gdLst>
                <a:gd name="T0" fmla="*/ 1 w 348"/>
                <a:gd name="T1" fmla="*/ 0 h 1346"/>
                <a:gd name="T2" fmla="*/ 1 w 348"/>
                <a:gd name="T3" fmla="*/ 5 h 1346"/>
                <a:gd name="T4" fmla="*/ 0 w 348"/>
                <a:gd name="T5" fmla="*/ 6 h 1346"/>
                <a:gd name="T6" fmla="*/ 0 w 348"/>
                <a:gd name="T7" fmla="*/ 5 h 1346"/>
                <a:gd name="T8" fmla="*/ 0 w 348"/>
                <a:gd name="T9" fmla="*/ 0 h 1346"/>
                <a:gd name="T10" fmla="*/ 1 w 348"/>
                <a:gd name="T11" fmla="*/ 0 h 1346"/>
                <a:gd name="T12" fmla="*/ 1 w 348"/>
                <a:gd name="T13" fmla="*/ 0 h 13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8"/>
                <a:gd name="T22" fmla="*/ 0 h 1346"/>
                <a:gd name="T23" fmla="*/ 348 w 348"/>
                <a:gd name="T24" fmla="*/ 1346 h 13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8" h="1346">
                  <a:moveTo>
                    <a:pt x="348" y="39"/>
                  </a:moveTo>
                  <a:lnTo>
                    <a:pt x="348" y="1291"/>
                  </a:lnTo>
                  <a:lnTo>
                    <a:pt x="86" y="1346"/>
                  </a:lnTo>
                  <a:lnTo>
                    <a:pt x="0" y="1173"/>
                  </a:lnTo>
                  <a:lnTo>
                    <a:pt x="25" y="0"/>
                  </a:lnTo>
                  <a:lnTo>
                    <a:pt x="348" y="39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8" name="Freeform 37"/>
            <p:cNvSpPr>
              <a:spLocks/>
            </p:cNvSpPr>
            <p:nvPr/>
          </p:nvSpPr>
          <p:spPr bwMode="auto">
            <a:xfrm>
              <a:off x="4332" y="1543"/>
              <a:ext cx="252" cy="109"/>
            </a:xfrm>
            <a:custGeom>
              <a:avLst/>
              <a:gdLst>
                <a:gd name="T0" fmla="*/ 0 w 755"/>
                <a:gd name="T1" fmla="*/ 0 h 327"/>
                <a:gd name="T2" fmla="*/ 1 w 755"/>
                <a:gd name="T3" fmla="*/ 0 h 327"/>
                <a:gd name="T4" fmla="*/ 3 w 755"/>
                <a:gd name="T5" fmla="*/ 1 h 327"/>
                <a:gd name="T6" fmla="*/ 2 w 755"/>
                <a:gd name="T7" fmla="*/ 1 h 327"/>
                <a:gd name="T8" fmla="*/ 0 w 755"/>
                <a:gd name="T9" fmla="*/ 0 h 327"/>
                <a:gd name="T10" fmla="*/ 0 w 755"/>
                <a:gd name="T11" fmla="*/ 0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327"/>
                <a:gd name="T20" fmla="*/ 755 w 755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327">
                  <a:moveTo>
                    <a:pt x="0" y="26"/>
                  </a:moveTo>
                  <a:lnTo>
                    <a:pt x="289" y="0"/>
                  </a:lnTo>
                  <a:lnTo>
                    <a:pt x="755" y="276"/>
                  </a:lnTo>
                  <a:lnTo>
                    <a:pt x="381" y="3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39" name="Freeform 38"/>
            <p:cNvSpPr>
              <a:spLocks/>
            </p:cNvSpPr>
            <p:nvPr/>
          </p:nvSpPr>
          <p:spPr bwMode="auto">
            <a:xfrm>
              <a:off x="4332" y="1551"/>
              <a:ext cx="164" cy="519"/>
            </a:xfrm>
            <a:custGeom>
              <a:avLst/>
              <a:gdLst>
                <a:gd name="T0" fmla="*/ 0 w 493"/>
                <a:gd name="T1" fmla="*/ 0 h 1557"/>
                <a:gd name="T2" fmla="*/ 2 w 493"/>
                <a:gd name="T3" fmla="*/ 1 h 1557"/>
                <a:gd name="T4" fmla="*/ 2 w 493"/>
                <a:gd name="T5" fmla="*/ 6 h 1557"/>
                <a:gd name="T6" fmla="*/ 0 w 493"/>
                <a:gd name="T7" fmla="*/ 5 h 1557"/>
                <a:gd name="T8" fmla="*/ 0 w 493"/>
                <a:gd name="T9" fmla="*/ 0 h 1557"/>
                <a:gd name="T10" fmla="*/ 0 w 493"/>
                <a:gd name="T11" fmla="*/ 0 h 1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3"/>
                <a:gd name="T19" fmla="*/ 0 h 1557"/>
                <a:gd name="T20" fmla="*/ 493 w 493"/>
                <a:gd name="T21" fmla="*/ 1557 h 1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3" h="1557">
                  <a:moveTo>
                    <a:pt x="0" y="0"/>
                  </a:moveTo>
                  <a:lnTo>
                    <a:pt x="493" y="281"/>
                  </a:lnTo>
                  <a:lnTo>
                    <a:pt x="493" y="1557"/>
                  </a:lnTo>
                  <a:lnTo>
                    <a:pt x="39" y="1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0" name="Freeform 39"/>
            <p:cNvSpPr>
              <a:spLocks/>
            </p:cNvSpPr>
            <p:nvPr/>
          </p:nvSpPr>
          <p:spPr bwMode="auto">
            <a:xfrm>
              <a:off x="4507" y="1534"/>
              <a:ext cx="227" cy="144"/>
            </a:xfrm>
            <a:custGeom>
              <a:avLst/>
              <a:gdLst>
                <a:gd name="T0" fmla="*/ 0 w 682"/>
                <a:gd name="T1" fmla="*/ 0 h 432"/>
                <a:gd name="T2" fmla="*/ 1 w 682"/>
                <a:gd name="T3" fmla="*/ 0 h 432"/>
                <a:gd name="T4" fmla="*/ 3 w 682"/>
                <a:gd name="T5" fmla="*/ 1 h 432"/>
                <a:gd name="T6" fmla="*/ 2 w 682"/>
                <a:gd name="T7" fmla="*/ 2 h 432"/>
                <a:gd name="T8" fmla="*/ 0 w 682"/>
                <a:gd name="T9" fmla="*/ 0 h 432"/>
                <a:gd name="T10" fmla="*/ 0 w 682"/>
                <a:gd name="T11" fmla="*/ 0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2"/>
                <a:gd name="T19" fmla="*/ 0 h 432"/>
                <a:gd name="T20" fmla="*/ 682 w 682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2" h="432">
                  <a:moveTo>
                    <a:pt x="0" y="104"/>
                  </a:moveTo>
                  <a:lnTo>
                    <a:pt x="178" y="0"/>
                  </a:lnTo>
                  <a:lnTo>
                    <a:pt x="682" y="294"/>
                  </a:lnTo>
                  <a:lnTo>
                    <a:pt x="488" y="43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1" name="Freeform 40"/>
            <p:cNvSpPr>
              <a:spLocks/>
            </p:cNvSpPr>
            <p:nvPr/>
          </p:nvSpPr>
          <p:spPr bwMode="auto">
            <a:xfrm>
              <a:off x="4195" y="1427"/>
              <a:ext cx="173" cy="55"/>
            </a:xfrm>
            <a:custGeom>
              <a:avLst/>
              <a:gdLst>
                <a:gd name="T0" fmla="*/ 0 w 517"/>
                <a:gd name="T1" fmla="*/ 0 h 165"/>
                <a:gd name="T2" fmla="*/ 2 w 517"/>
                <a:gd name="T3" fmla="*/ 0 h 165"/>
                <a:gd name="T4" fmla="*/ 2 w 517"/>
                <a:gd name="T5" fmla="*/ 1 h 165"/>
                <a:gd name="T6" fmla="*/ 0 w 517"/>
                <a:gd name="T7" fmla="*/ 1 h 165"/>
                <a:gd name="T8" fmla="*/ 0 w 517"/>
                <a:gd name="T9" fmla="*/ 0 h 165"/>
                <a:gd name="T10" fmla="*/ 0 w 517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165"/>
                <a:gd name="T20" fmla="*/ 517 w 517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165">
                  <a:moveTo>
                    <a:pt x="5" y="16"/>
                  </a:moveTo>
                  <a:lnTo>
                    <a:pt x="506" y="0"/>
                  </a:lnTo>
                  <a:lnTo>
                    <a:pt x="517" y="147"/>
                  </a:lnTo>
                  <a:lnTo>
                    <a:pt x="0" y="165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2" name="Freeform 41"/>
            <p:cNvSpPr>
              <a:spLocks/>
            </p:cNvSpPr>
            <p:nvPr/>
          </p:nvSpPr>
          <p:spPr bwMode="auto">
            <a:xfrm>
              <a:off x="4505" y="1348"/>
              <a:ext cx="215" cy="57"/>
            </a:xfrm>
            <a:custGeom>
              <a:avLst/>
              <a:gdLst>
                <a:gd name="T0" fmla="*/ 0 w 645"/>
                <a:gd name="T1" fmla="*/ 0 h 172"/>
                <a:gd name="T2" fmla="*/ 3 w 645"/>
                <a:gd name="T3" fmla="*/ 0 h 172"/>
                <a:gd name="T4" fmla="*/ 3 w 645"/>
                <a:gd name="T5" fmla="*/ 1 h 172"/>
                <a:gd name="T6" fmla="*/ 0 w 645"/>
                <a:gd name="T7" fmla="*/ 1 h 172"/>
                <a:gd name="T8" fmla="*/ 0 w 645"/>
                <a:gd name="T9" fmla="*/ 0 h 172"/>
                <a:gd name="T10" fmla="*/ 0 w 645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5"/>
                <a:gd name="T19" fmla="*/ 0 h 172"/>
                <a:gd name="T20" fmla="*/ 645 w 645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5" h="172">
                  <a:moveTo>
                    <a:pt x="0" y="10"/>
                  </a:moveTo>
                  <a:lnTo>
                    <a:pt x="645" y="0"/>
                  </a:lnTo>
                  <a:lnTo>
                    <a:pt x="645" y="149"/>
                  </a:lnTo>
                  <a:lnTo>
                    <a:pt x="0" y="17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3" name="Freeform 42"/>
            <p:cNvSpPr>
              <a:spLocks/>
            </p:cNvSpPr>
            <p:nvPr/>
          </p:nvSpPr>
          <p:spPr bwMode="auto">
            <a:xfrm>
              <a:off x="4782" y="1451"/>
              <a:ext cx="196" cy="52"/>
            </a:xfrm>
            <a:custGeom>
              <a:avLst/>
              <a:gdLst>
                <a:gd name="T0" fmla="*/ 0 w 587"/>
                <a:gd name="T1" fmla="*/ 0 h 158"/>
                <a:gd name="T2" fmla="*/ 2 w 587"/>
                <a:gd name="T3" fmla="*/ 0 h 158"/>
                <a:gd name="T4" fmla="*/ 2 w 587"/>
                <a:gd name="T5" fmla="*/ 1 h 158"/>
                <a:gd name="T6" fmla="*/ 0 w 587"/>
                <a:gd name="T7" fmla="*/ 1 h 158"/>
                <a:gd name="T8" fmla="*/ 0 w 587"/>
                <a:gd name="T9" fmla="*/ 0 h 158"/>
                <a:gd name="T10" fmla="*/ 0 w 587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7"/>
                <a:gd name="T19" fmla="*/ 0 h 158"/>
                <a:gd name="T20" fmla="*/ 587 w 587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7" h="158">
                  <a:moveTo>
                    <a:pt x="7" y="0"/>
                  </a:moveTo>
                  <a:lnTo>
                    <a:pt x="587" y="7"/>
                  </a:lnTo>
                  <a:lnTo>
                    <a:pt x="587" y="158"/>
                  </a:lnTo>
                  <a:lnTo>
                    <a:pt x="0" y="15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98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4" name="Freeform 43"/>
            <p:cNvSpPr>
              <a:spLocks/>
            </p:cNvSpPr>
            <p:nvPr/>
          </p:nvSpPr>
          <p:spPr bwMode="auto">
            <a:xfrm>
              <a:off x="4354" y="1642"/>
              <a:ext cx="60" cy="84"/>
            </a:xfrm>
            <a:custGeom>
              <a:avLst/>
              <a:gdLst>
                <a:gd name="T0" fmla="*/ 0 w 179"/>
                <a:gd name="T1" fmla="*/ 0 h 252"/>
                <a:gd name="T2" fmla="*/ 0 w 179"/>
                <a:gd name="T3" fmla="*/ 0 h 252"/>
                <a:gd name="T4" fmla="*/ 0 w 179"/>
                <a:gd name="T5" fmla="*/ 0 h 252"/>
                <a:gd name="T6" fmla="*/ 1 w 179"/>
                <a:gd name="T7" fmla="*/ 1 h 252"/>
                <a:gd name="T8" fmla="*/ 1 w 179"/>
                <a:gd name="T9" fmla="*/ 1 h 252"/>
                <a:gd name="T10" fmla="*/ 0 w 179"/>
                <a:gd name="T11" fmla="*/ 1 h 252"/>
                <a:gd name="T12" fmla="*/ 0 w 179"/>
                <a:gd name="T13" fmla="*/ 0 h 252"/>
                <a:gd name="T14" fmla="*/ 0 w 179"/>
                <a:gd name="T15" fmla="*/ 0 h 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252"/>
                <a:gd name="T26" fmla="*/ 179 w 179"/>
                <a:gd name="T27" fmla="*/ 252 h 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252">
                  <a:moveTo>
                    <a:pt x="0" y="104"/>
                  </a:moveTo>
                  <a:lnTo>
                    <a:pt x="41" y="0"/>
                  </a:lnTo>
                  <a:lnTo>
                    <a:pt x="113" y="35"/>
                  </a:lnTo>
                  <a:lnTo>
                    <a:pt x="179" y="140"/>
                  </a:lnTo>
                  <a:lnTo>
                    <a:pt x="127" y="252"/>
                  </a:lnTo>
                  <a:lnTo>
                    <a:pt x="16" y="23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5" name="Freeform 44"/>
            <p:cNvSpPr>
              <a:spLocks/>
            </p:cNvSpPr>
            <p:nvPr/>
          </p:nvSpPr>
          <p:spPr bwMode="auto">
            <a:xfrm>
              <a:off x="4426" y="1668"/>
              <a:ext cx="56" cy="79"/>
            </a:xfrm>
            <a:custGeom>
              <a:avLst/>
              <a:gdLst>
                <a:gd name="T0" fmla="*/ 0 w 168"/>
                <a:gd name="T1" fmla="*/ 0 h 236"/>
                <a:gd name="T2" fmla="*/ 0 w 168"/>
                <a:gd name="T3" fmla="*/ 0 h 236"/>
                <a:gd name="T4" fmla="*/ 1 w 168"/>
                <a:gd name="T5" fmla="*/ 0 h 236"/>
                <a:gd name="T6" fmla="*/ 1 w 168"/>
                <a:gd name="T7" fmla="*/ 1 h 236"/>
                <a:gd name="T8" fmla="*/ 0 w 168"/>
                <a:gd name="T9" fmla="*/ 1 h 236"/>
                <a:gd name="T10" fmla="*/ 0 w 168"/>
                <a:gd name="T11" fmla="*/ 1 h 236"/>
                <a:gd name="T12" fmla="*/ 0 w 168"/>
                <a:gd name="T13" fmla="*/ 0 h 236"/>
                <a:gd name="T14" fmla="*/ 0 w 168"/>
                <a:gd name="T15" fmla="*/ 0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8"/>
                <a:gd name="T25" fmla="*/ 0 h 236"/>
                <a:gd name="T26" fmla="*/ 168 w 168"/>
                <a:gd name="T27" fmla="*/ 236 h 2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8" h="236">
                  <a:moveTo>
                    <a:pt x="14" y="48"/>
                  </a:moveTo>
                  <a:lnTo>
                    <a:pt x="79" y="0"/>
                  </a:lnTo>
                  <a:lnTo>
                    <a:pt x="149" y="48"/>
                  </a:lnTo>
                  <a:lnTo>
                    <a:pt x="168" y="157"/>
                  </a:lnTo>
                  <a:lnTo>
                    <a:pt x="110" y="236"/>
                  </a:lnTo>
                  <a:lnTo>
                    <a:pt x="0" y="188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6" name="Freeform 45"/>
            <p:cNvSpPr>
              <a:spLocks/>
            </p:cNvSpPr>
            <p:nvPr/>
          </p:nvSpPr>
          <p:spPr bwMode="auto">
            <a:xfrm>
              <a:off x="4366" y="1879"/>
              <a:ext cx="55" cy="87"/>
            </a:xfrm>
            <a:custGeom>
              <a:avLst/>
              <a:gdLst>
                <a:gd name="T0" fmla="*/ 0 w 166"/>
                <a:gd name="T1" fmla="*/ 0 h 262"/>
                <a:gd name="T2" fmla="*/ 0 w 166"/>
                <a:gd name="T3" fmla="*/ 0 h 262"/>
                <a:gd name="T4" fmla="*/ 1 w 166"/>
                <a:gd name="T5" fmla="*/ 0 h 262"/>
                <a:gd name="T6" fmla="*/ 1 w 166"/>
                <a:gd name="T7" fmla="*/ 1 h 262"/>
                <a:gd name="T8" fmla="*/ 0 w 166"/>
                <a:gd name="T9" fmla="*/ 1 h 262"/>
                <a:gd name="T10" fmla="*/ 0 w 166"/>
                <a:gd name="T11" fmla="*/ 1 h 262"/>
                <a:gd name="T12" fmla="*/ 0 w 166"/>
                <a:gd name="T13" fmla="*/ 0 h 262"/>
                <a:gd name="T14" fmla="*/ 0 w 166"/>
                <a:gd name="T15" fmla="*/ 0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262"/>
                <a:gd name="T26" fmla="*/ 166 w 166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262">
                  <a:moveTo>
                    <a:pt x="5" y="60"/>
                  </a:moveTo>
                  <a:lnTo>
                    <a:pt x="64" y="0"/>
                  </a:lnTo>
                  <a:lnTo>
                    <a:pt x="132" y="36"/>
                  </a:lnTo>
                  <a:lnTo>
                    <a:pt x="166" y="155"/>
                  </a:lnTo>
                  <a:lnTo>
                    <a:pt x="108" y="262"/>
                  </a:lnTo>
                  <a:lnTo>
                    <a:pt x="0" y="209"/>
                  </a:lnTo>
                  <a:lnTo>
                    <a:pt x="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7" name="Freeform 46"/>
            <p:cNvSpPr>
              <a:spLocks/>
            </p:cNvSpPr>
            <p:nvPr/>
          </p:nvSpPr>
          <p:spPr bwMode="auto">
            <a:xfrm>
              <a:off x="4601" y="1692"/>
              <a:ext cx="54" cy="66"/>
            </a:xfrm>
            <a:custGeom>
              <a:avLst/>
              <a:gdLst>
                <a:gd name="T0" fmla="*/ 0 w 162"/>
                <a:gd name="T1" fmla="*/ 1 h 198"/>
                <a:gd name="T2" fmla="*/ 0 w 162"/>
                <a:gd name="T3" fmla="*/ 0 h 198"/>
                <a:gd name="T4" fmla="*/ 0 w 162"/>
                <a:gd name="T5" fmla="*/ 0 h 198"/>
                <a:gd name="T6" fmla="*/ 0 w 162"/>
                <a:gd name="T7" fmla="*/ 0 h 198"/>
                <a:gd name="T8" fmla="*/ 1 w 162"/>
                <a:gd name="T9" fmla="*/ 0 h 198"/>
                <a:gd name="T10" fmla="*/ 1 w 162"/>
                <a:gd name="T11" fmla="*/ 1 h 198"/>
                <a:gd name="T12" fmla="*/ 1 w 162"/>
                <a:gd name="T13" fmla="*/ 1 h 198"/>
                <a:gd name="T14" fmla="*/ 0 w 162"/>
                <a:gd name="T15" fmla="*/ 1 h 198"/>
                <a:gd name="T16" fmla="*/ 0 w 162"/>
                <a:gd name="T17" fmla="*/ 1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98"/>
                <a:gd name="T29" fmla="*/ 162 w 162"/>
                <a:gd name="T30" fmla="*/ 198 h 1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98">
                  <a:moveTo>
                    <a:pt x="58" y="184"/>
                  </a:moveTo>
                  <a:lnTo>
                    <a:pt x="5" y="105"/>
                  </a:lnTo>
                  <a:lnTo>
                    <a:pt x="0" y="26"/>
                  </a:lnTo>
                  <a:lnTo>
                    <a:pt x="44" y="0"/>
                  </a:lnTo>
                  <a:lnTo>
                    <a:pt x="137" y="49"/>
                  </a:lnTo>
                  <a:lnTo>
                    <a:pt x="162" y="133"/>
                  </a:lnTo>
                  <a:lnTo>
                    <a:pt x="133" y="198"/>
                  </a:lnTo>
                  <a:lnTo>
                    <a:pt x="58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8" name="Freeform 47"/>
            <p:cNvSpPr>
              <a:spLocks/>
            </p:cNvSpPr>
            <p:nvPr/>
          </p:nvSpPr>
          <p:spPr bwMode="auto">
            <a:xfrm>
              <a:off x="4136" y="1561"/>
              <a:ext cx="243" cy="202"/>
            </a:xfrm>
            <a:custGeom>
              <a:avLst/>
              <a:gdLst>
                <a:gd name="T0" fmla="*/ 3 w 729"/>
                <a:gd name="T1" fmla="*/ 1 h 606"/>
                <a:gd name="T2" fmla="*/ 1 w 729"/>
                <a:gd name="T3" fmla="*/ 0 h 606"/>
                <a:gd name="T4" fmla="*/ 0 w 729"/>
                <a:gd name="T5" fmla="*/ 0 h 606"/>
                <a:gd name="T6" fmla="*/ 2 w 729"/>
                <a:gd name="T7" fmla="*/ 2 h 606"/>
                <a:gd name="T8" fmla="*/ 3 w 729"/>
                <a:gd name="T9" fmla="*/ 1 h 606"/>
                <a:gd name="T10" fmla="*/ 3 w 729"/>
                <a:gd name="T11" fmla="*/ 1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9"/>
                <a:gd name="T19" fmla="*/ 0 h 606"/>
                <a:gd name="T20" fmla="*/ 729 w 729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9" h="606">
                  <a:moveTo>
                    <a:pt x="729" y="345"/>
                  </a:moveTo>
                  <a:lnTo>
                    <a:pt x="276" y="0"/>
                  </a:lnTo>
                  <a:lnTo>
                    <a:pt x="0" y="28"/>
                  </a:lnTo>
                  <a:lnTo>
                    <a:pt x="374" y="606"/>
                  </a:lnTo>
                  <a:lnTo>
                    <a:pt x="729" y="345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49" name="Freeform 48"/>
            <p:cNvSpPr>
              <a:spLocks/>
            </p:cNvSpPr>
            <p:nvPr/>
          </p:nvSpPr>
          <p:spPr bwMode="auto">
            <a:xfrm>
              <a:off x="4645" y="1878"/>
              <a:ext cx="62" cy="79"/>
            </a:xfrm>
            <a:custGeom>
              <a:avLst/>
              <a:gdLst>
                <a:gd name="T0" fmla="*/ 1 w 187"/>
                <a:gd name="T1" fmla="*/ 1 h 238"/>
                <a:gd name="T2" fmla="*/ 0 w 187"/>
                <a:gd name="T3" fmla="*/ 1 h 238"/>
                <a:gd name="T4" fmla="*/ 0 w 187"/>
                <a:gd name="T5" fmla="*/ 0 h 238"/>
                <a:gd name="T6" fmla="*/ 0 w 187"/>
                <a:gd name="T7" fmla="*/ 0 h 238"/>
                <a:gd name="T8" fmla="*/ 0 w 187"/>
                <a:gd name="T9" fmla="*/ 0 h 238"/>
                <a:gd name="T10" fmla="*/ 1 w 187"/>
                <a:gd name="T11" fmla="*/ 0 h 238"/>
                <a:gd name="T12" fmla="*/ 1 w 187"/>
                <a:gd name="T13" fmla="*/ 1 h 238"/>
                <a:gd name="T14" fmla="*/ 1 w 187"/>
                <a:gd name="T15" fmla="*/ 1 h 238"/>
                <a:gd name="T16" fmla="*/ 1 w 187"/>
                <a:gd name="T17" fmla="*/ 1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238"/>
                <a:gd name="T29" fmla="*/ 187 w 187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238">
                  <a:moveTo>
                    <a:pt x="135" y="238"/>
                  </a:moveTo>
                  <a:lnTo>
                    <a:pt x="34" y="159"/>
                  </a:lnTo>
                  <a:lnTo>
                    <a:pt x="0" y="64"/>
                  </a:lnTo>
                  <a:lnTo>
                    <a:pt x="25" y="0"/>
                  </a:lnTo>
                  <a:lnTo>
                    <a:pt x="112" y="12"/>
                  </a:lnTo>
                  <a:lnTo>
                    <a:pt x="170" y="105"/>
                  </a:lnTo>
                  <a:lnTo>
                    <a:pt x="187" y="17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0" name="Freeform 49"/>
            <p:cNvSpPr>
              <a:spLocks/>
            </p:cNvSpPr>
            <p:nvPr/>
          </p:nvSpPr>
          <p:spPr bwMode="auto">
            <a:xfrm>
              <a:off x="4804" y="1799"/>
              <a:ext cx="59" cy="71"/>
            </a:xfrm>
            <a:custGeom>
              <a:avLst/>
              <a:gdLst>
                <a:gd name="T0" fmla="*/ 0 w 178"/>
                <a:gd name="T1" fmla="*/ 0 h 213"/>
                <a:gd name="T2" fmla="*/ 1 w 178"/>
                <a:gd name="T3" fmla="*/ 0 h 213"/>
                <a:gd name="T4" fmla="*/ 1 w 178"/>
                <a:gd name="T5" fmla="*/ 1 h 213"/>
                <a:gd name="T6" fmla="*/ 1 w 178"/>
                <a:gd name="T7" fmla="*/ 1 h 213"/>
                <a:gd name="T8" fmla="*/ 0 w 178"/>
                <a:gd name="T9" fmla="*/ 1 h 213"/>
                <a:gd name="T10" fmla="*/ 0 w 178"/>
                <a:gd name="T11" fmla="*/ 0 h 213"/>
                <a:gd name="T12" fmla="*/ 0 w 178"/>
                <a:gd name="T13" fmla="*/ 0 h 213"/>
                <a:gd name="T14" fmla="*/ 0 w 178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213"/>
                <a:gd name="T26" fmla="*/ 178 w 178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213">
                  <a:moveTo>
                    <a:pt x="25" y="0"/>
                  </a:moveTo>
                  <a:lnTo>
                    <a:pt x="129" y="65"/>
                  </a:lnTo>
                  <a:lnTo>
                    <a:pt x="178" y="157"/>
                  </a:lnTo>
                  <a:lnTo>
                    <a:pt x="152" y="213"/>
                  </a:lnTo>
                  <a:lnTo>
                    <a:pt x="63" y="197"/>
                  </a:lnTo>
                  <a:lnTo>
                    <a:pt x="0" y="8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1" name="Freeform 50"/>
            <p:cNvSpPr>
              <a:spLocks/>
            </p:cNvSpPr>
            <p:nvPr/>
          </p:nvSpPr>
          <p:spPr bwMode="auto">
            <a:xfrm>
              <a:off x="4136" y="1571"/>
              <a:ext cx="199" cy="533"/>
            </a:xfrm>
            <a:custGeom>
              <a:avLst/>
              <a:gdLst>
                <a:gd name="T0" fmla="*/ 2 w 597"/>
                <a:gd name="T1" fmla="*/ 7 h 1601"/>
                <a:gd name="T2" fmla="*/ 0 w 597"/>
                <a:gd name="T3" fmla="*/ 5 h 1601"/>
                <a:gd name="T4" fmla="*/ 0 w 597"/>
                <a:gd name="T5" fmla="*/ 0 h 1601"/>
                <a:gd name="T6" fmla="*/ 2 w 597"/>
                <a:gd name="T7" fmla="*/ 2 h 1601"/>
                <a:gd name="T8" fmla="*/ 2 w 597"/>
                <a:gd name="T9" fmla="*/ 7 h 1601"/>
                <a:gd name="T10" fmla="*/ 2 w 597"/>
                <a:gd name="T11" fmla="*/ 7 h 16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7"/>
                <a:gd name="T19" fmla="*/ 0 h 1601"/>
                <a:gd name="T20" fmla="*/ 597 w 597"/>
                <a:gd name="T21" fmla="*/ 1601 h 16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7" h="1601">
                  <a:moveTo>
                    <a:pt x="467" y="1601"/>
                  </a:moveTo>
                  <a:lnTo>
                    <a:pt x="5" y="1286"/>
                  </a:lnTo>
                  <a:lnTo>
                    <a:pt x="0" y="0"/>
                  </a:lnTo>
                  <a:lnTo>
                    <a:pt x="597" y="439"/>
                  </a:lnTo>
                  <a:lnTo>
                    <a:pt x="467" y="1601"/>
                  </a:lnTo>
                  <a:close/>
                </a:path>
              </a:pathLst>
            </a:custGeom>
            <a:solidFill>
              <a:srgbClr val="3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2" name="Freeform 51"/>
            <p:cNvSpPr>
              <a:spLocks/>
            </p:cNvSpPr>
            <p:nvPr/>
          </p:nvSpPr>
          <p:spPr bwMode="auto">
            <a:xfrm>
              <a:off x="4292" y="1676"/>
              <a:ext cx="87" cy="428"/>
            </a:xfrm>
            <a:custGeom>
              <a:avLst/>
              <a:gdLst>
                <a:gd name="T0" fmla="*/ 0 w 262"/>
                <a:gd name="T1" fmla="*/ 5 h 1284"/>
                <a:gd name="T2" fmla="*/ 0 w 262"/>
                <a:gd name="T3" fmla="*/ 0 h 1284"/>
                <a:gd name="T4" fmla="*/ 1 w 262"/>
                <a:gd name="T5" fmla="*/ 0 h 1284"/>
                <a:gd name="T6" fmla="*/ 1 w 262"/>
                <a:gd name="T7" fmla="*/ 5 h 1284"/>
                <a:gd name="T8" fmla="*/ 0 w 262"/>
                <a:gd name="T9" fmla="*/ 5 h 1284"/>
                <a:gd name="T10" fmla="*/ 0 w 262"/>
                <a:gd name="T11" fmla="*/ 5 h 1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1284"/>
                <a:gd name="T20" fmla="*/ 262 w 262"/>
                <a:gd name="T21" fmla="*/ 1284 h 1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1284">
                  <a:moveTo>
                    <a:pt x="0" y="1284"/>
                  </a:moveTo>
                  <a:lnTo>
                    <a:pt x="0" y="36"/>
                  </a:lnTo>
                  <a:lnTo>
                    <a:pt x="262" y="0"/>
                  </a:lnTo>
                  <a:lnTo>
                    <a:pt x="262" y="1232"/>
                  </a:lnTo>
                  <a:lnTo>
                    <a:pt x="0" y="1284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3" name="Freeform 52"/>
            <p:cNvSpPr>
              <a:spLocks/>
            </p:cNvSpPr>
            <p:nvPr/>
          </p:nvSpPr>
          <p:spPr bwMode="auto">
            <a:xfrm>
              <a:off x="4213" y="1697"/>
              <a:ext cx="71" cy="89"/>
            </a:xfrm>
            <a:custGeom>
              <a:avLst/>
              <a:gdLst>
                <a:gd name="T0" fmla="*/ 0 w 213"/>
                <a:gd name="T1" fmla="*/ 0 h 266"/>
                <a:gd name="T2" fmla="*/ 0 w 213"/>
                <a:gd name="T3" fmla="*/ 0 h 266"/>
                <a:gd name="T4" fmla="*/ 1 w 213"/>
                <a:gd name="T5" fmla="*/ 0 h 266"/>
                <a:gd name="T6" fmla="*/ 1 w 213"/>
                <a:gd name="T7" fmla="*/ 1 h 266"/>
                <a:gd name="T8" fmla="*/ 1 w 213"/>
                <a:gd name="T9" fmla="*/ 1 h 266"/>
                <a:gd name="T10" fmla="*/ 0 w 213"/>
                <a:gd name="T11" fmla="*/ 1 h 266"/>
                <a:gd name="T12" fmla="*/ 0 w 213"/>
                <a:gd name="T13" fmla="*/ 0 h 266"/>
                <a:gd name="T14" fmla="*/ 0 w 213"/>
                <a:gd name="T15" fmla="*/ 0 h 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66"/>
                <a:gd name="T26" fmla="*/ 213 w 213"/>
                <a:gd name="T27" fmla="*/ 266 h 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66">
                  <a:moveTo>
                    <a:pt x="0" y="101"/>
                  </a:moveTo>
                  <a:lnTo>
                    <a:pt x="74" y="0"/>
                  </a:lnTo>
                  <a:lnTo>
                    <a:pt x="153" y="26"/>
                  </a:lnTo>
                  <a:lnTo>
                    <a:pt x="213" y="153"/>
                  </a:lnTo>
                  <a:lnTo>
                    <a:pt x="143" y="266"/>
                  </a:lnTo>
                  <a:lnTo>
                    <a:pt x="26" y="23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4" name="Freeform 53"/>
            <p:cNvSpPr>
              <a:spLocks/>
            </p:cNvSpPr>
            <p:nvPr/>
          </p:nvSpPr>
          <p:spPr bwMode="auto">
            <a:xfrm>
              <a:off x="4199" y="1906"/>
              <a:ext cx="71" cy="86"/>
            </a:xfrm>
            <a:custGeom>
              <a:avLst/>
              <a:gdLst>
                <a:gd name="T0" fmla="*/ 0 w 213"/>
                <a:gd name="T1" fmla="*/ 0 h 258"/>
                <a:gd name="T2" fmla="*/ 1 w 213"/>
                <a:gd name="T3" fmla="*/ 0 h 258"/>
                <a:gd name="T4" fmla="*/ 1 w 213"/>
                <a:gd name="T5" fmla="*/ 1 h 258"/>
                <a:gd name="T6" fmla="*/ 1 w 213"/>
                <a:gd name="T7" fmla="*/ 1 h 258"/>
                <a:gd name="T8" fmla="*/ 0 w 213"/>
                <a:gd name="T9" fmla="*/ 1 h 258"/>
                <a:gd name="T10" fmla="*/ 0 w 213"/>
                <a:gd name="T11" fmla="*/ 1 h 258"/>
                <a:gd name="T12" fmla="*/ 0 w 213"/>
                <a:gd name="T13" fmla="*/ 0 h 258"/>
                <a:gd name="T14" fmla="*/ 0 w 213"/>
                <a:gd name="T15" fmla="*/ 0 h 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8"/>
                <a:gd name="T26" fmla="*/ 213 w 213"/>
                <a:gd name="T27" fmla="*/ 258 h 2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8">
                  <a:moveTo>
                    <a:pt x="65" y="0"/>
                  </a:moveTo>
                  <a:lnTo>
                    <a:pt x="173" y="44"/>
                  </a:lnTo>
                  <a:lnTo>
                    <a:pt x="213" y="161"/>
                  </a:lnTo>
                  <a:lnTo>
                    <a:pt x="178" y="258"/>
                  </a:lnTo>
                  <a:lnTo>
                    <a:pt x="78" y="258"/>
                  </a:lnTo>
                  <a:lnTo>
                    <a:pt x="0" y="12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5" name="Freeform 54"/>
            <p:cNvSpPr>
              <a:spLocks/>
            </p:cNvSpPr>
            <p:nvPr/>
          </p:nvSpPr>
          <p:spPr bwMode="auto">
            <a:xfrm>
              <a:off x="4113" y="1624"/>
              <a:ext cx="79" cy="102"/>
            </a:xfrm>
            <a:custGeom>
              <a:avLst/>
              <a:gdLst>
                <a:gd name="T0" fmla="*/ 1 w 236"/>
                <a:gd name="T1" fmla="*/ 1 h 306"/>
                <a:gd name="T2" fmla="*/ 0 w 236"/>
                <a:gd name="T3" fmla="*/ 0 h 306"/>
                <a:gd name="T4" fmla="*/ 0 w 236"/>
                <a:gd name="T5" fmla="*/ 1 h 306"/>
                <a:gd name="T6" fmla="*/ 1 w 236"/>
                <a:gd name="T7" fmla="*/ 1 h 306"/>
                <a:gd name="T8" fmla="*/ 1 w 236"/>
                <a:gd name="T9" fmla="*/ 1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306"/>
                <a:gd name="T17" fmla="*/ 236 w 236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306">
                  <a:moveTo>
                    <a:pt x="236" y="197"/>
                  </a:moveTo>
                  <a:lnTo>
                    <a:pt x="0" y="0"/>
                  </a:lnTo>
                  <a:lnTo>
                    <a:pt x="4" y="306"/>
                  </a:lnTo>
                  <a:lnTo>
                    <a:pt x="236" y="197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6" name="Freeform 55"/>
            <p:cNvSpPr>
              <a:spLocks/>
            </p:cNvSpPr>
            <p:nvPr/>
          </p:nvSpPr>
          <p:spPr bwMode="auto">
            <a:xfrm>
              <a:off x="4113" y="1689"/>
              <a:ext cx="79" cy="447"/>
            </a:xfrm>
            <a:custGeom>
              <a:avLst/>
              <a:gdLst>
                <a:gd name="T0" fmla="*/ 0 w 236"/>
                <a:gd name="T1" fmla="*/ 6 h 1340"/>
                <a:gd name="T2" fmla="*/ 1 w 236"/>
                <a:gd name="T3" fmla="*/ 5 h 1340"/>
                <a:gd name="T4" fmla="*/ 1 w 236"/>
                <a:gd name="T5" fmla="*/ 0 h 1340"/>
                <a:gd name="T6" fmla="*/ 0 w 236"/>
                <a:gd name="T7" fmla="*/ 0 h 1340"/>
                <a:gd name="T8" fmla="*/ 0 w 236"/>
                <a:gd name="T9" fmla="*/ 6 h 1340"/>
                <a:gd name="T10" fmla="*/ 0 w 236"/>
                <a:gd name="T11" fmla="*/ 6 h 1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1340"/>
                <a:gd name="T20" fmla="*/ 236 w 236"/>
                <a:gd name="T21" fmla="*/ 1340 h 1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1340">
                  <a:moveTo>
                    <a:pt x="0" y="1340"/>
                  </a:moveTo>
                  <a:lnTo>
                    <a:pt x="236" y="1305"/>
                  </a:lnTo>
                  <a:lnTo>
                    <a:pt x="236" y="0"/>
                  </a:lnTo>
                  <a:lnTo>
                    <a:pt x="0" y="35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7" name="Freeform 56"/>
            <p:cNvSpPr>
              <a:spLocks/>
            </p:cNvSpPr>
            <p:nvPr/>
          </p:nvSpPr>
          <p:spPr bwMode="auto">
            <a:xfrm>
              <a:off x="4080" y="1256"/>
              <a:ext cx="1048" cy="945"/>
            </a:xfrm>
            <a:custGeom>
              <a:avLst/>
              <a:gdLst>
                <a:gd name="T0" fmla="*/ 0 w 3143"/>
                <a:gd name="T1" fmla="*/ 0 h 2833"/>
                <a:gd name="T2" fmla="*/ 13 w 3143"/>
                <a:gd name="T3" fmla="*/ 0 h 2833"/>
                <a:gd name="T4" fmla="*/ 13 w 3143"/>
                <a:gd name="T5" fmla="*/ 12 h 2833"/>
                <a:gd name="T6" fmla="*/ 0 w 3143"/>
                <a:gd name="T7" fmla="*/ 12 h 2833"/>
                <a:gd name="T8" fmla="*/ 0 w 3143"/>
                <a:gd name="T9" fmla="*/ 1 h 2833"/>
                <a:gd name="T10" fmla="*/ 1 w 3143"/>
                <a:gd name="T11" fmla="*/ 1 h 2833"/>
                <a:gd name="T12" fmla="*/ 1 w 3143"/>
                <a:gd name="T13" fmla="*/ 11 h 2833"/>
                <a:gd name="T14" fmla="*/ 12 w 3143"/>
                <a:gd name="T15" fmla="*/ 11 h 2833"/>
                <a:gd name="T16" fmla="*/ 12 w 3143"/>
                <a:gd name="T17" fmla="*/ 1 h 2833"/>
                <a:gd name="T18" fmla="*/ 1 w 3143"/>
                <a:gd name="T19" fmla="*/ 1 h 2833"/>
                <a:gd name="T20" fmla="*/ 0 w 3143"/>
                <a:gd name="T21" fmla="*/ 0 h 2833"/>
                <a:gd name="T22" fmla="*/ 0 w 3143"/>
                <a:gd name="T23" fmla="*/ 0 h 28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43"/>
                <a:gd name="T37" fmla="*/ 0 h 2833"/>
                <a:gd name="T38" fmla="*/ 3143 w 3143"/>
                <a:gd name="T39" fmla="*/ 2833 h 28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43" h="2833">
                  <a:moveTo>
                    <a:pt x="0" y="0"/>
                  </a:moveTo>
                  <a:lnTo>
                    <a:pt x="3143" y="0"/>
                  </a:lnTo>
                  <a:lnTo>
                    <a:pt x="3143" y="2833"/>
                  </a:lnTo>
                  <a:lnTo>
                    <a:pt x="0" y="2833"/>
                  </a:lnTo>
                  <a:lnTo>
                    <a:pt x="0" y="163"/>
                  </a:lnTo>
                  <a:lnTo>
                    <a:pt x="145" y="157"/>
                  </a:lnTo>
                  <a:lnTo>
                    <a:pt x="139" y="2718"/>
                  </a:lnTo>
                  <a:lnTo>
                    <a:pt x="2989" y="2718"/>
                  </a:lnTo>
                  <a:lnTo>
                    <a:pt x="2989" y="138"/>
                  </a:lnTo>
                  <a:lnTo>
                    <a:pt x="14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3358" name="Freeform 57"/>
            <p:cNvSpPr>
              <a:spLocks/>
            </p:cNvSpPr>
            <p:nvPr/>
          </p:nvSpPr>
          <p:spPr bwMode="auto">
            <a:xfrm>
              <a:off x="4080" y="1256"/>
              <a:ext cx="48" cy="65"/>
            </a:xfrm>
            <a:custGeom>
              <a:avLst/>
              <a:gdLst>
                <a:gd name="T0" fmla="*/ 0 w 145"/>
                <a:gd name="T1" fmla="*/ 1 h 194"/>
                <a:gd name="T2" fmla="*/ 0 w 145"/>
                <a:gd name="T3" fmla="*/ 0 h 194"/>
                <a:gd name="T4" fmla="*/ 1 w 145"/>
                <a:gd name="T5" fmla="*/ 0 h 194"/>
                <a:gd name="T6" fmla="*/ 1 w 145"/>
                <a:gd name="T7" fmla="*/ 1 h 194"/>
                <a:gd name="T8" fmla="*/ 0 w 145"/>
                <a:gd name="T9" fmla="*/ 1 h 194"/>
                <a:gd name="T10" fmla="*/ 0 w 145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194"/>
                <a:gd name="T20" fmla="*/ 145 w 145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194">
                  <a:moveTo>
                    <a:pt x="0" y="184"/>
                  </a:moveTo>
                  <a:lnTo>
                    <a:pt x="0" y="0"/>
                  </a:lnTo>
                  <a:lnTo>
                    <a:pt x="145" y="54"/>
                  </a:lnTo>
                  <a:lnTo>
                    <a:pt x="144" y="19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814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5F5F5F"/>
              </a:buClr>
            </a:pPr>
            <a:r>
              <a:rPr lang="en-US" altLang="en-US" dirty="0">
                <a:solidFill>
                  <a:srgbClr val="000000"/>
                </a:solidFill>
              </a:rPr>
              <a:t>JFK’s contributions to Vietnam</a:t>
            </a:r>
            <a:r>
              <a:rPr lang="en-US" altLang="en-US" dirty="0" smtClean="0">
                <a:solidFill>
                  <a:srgbClr val="000000"/>
                </a:solidFill>
              </a:rPr>
              <a:t>…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 smtClean="0"/>
              <a:t>Domino Theory…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94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867400" cy="11906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Johnson Sends Ground Forces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981200"/>
            <a:ext cx="71628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Advised to rout the communists by Secretary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Defense,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Robert S. McNamara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Incident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1964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(acc. to Johnson, the attacks were unprovoked)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Resolution</a:t>
            </a:r>
          </a:p>
          <a:p>
            <a:pPr marL="1033463" lvl="1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“The Blank Check” 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53586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 descr="USS_Maddox_(DD-73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4753" r="3732" b="19208"/>
          <a:stretch>
            <a:fillRect/>
          </a:stretch>
        </p:blipFill>
        <p:spPr bwMode="auto">
          <a:xfrm>
            <a:off x="1528465" y="1635918"/>
            <a:ext cx="7615535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4"/>
          <p:cNvSpPr txBox="1">
            <a:spLocks noChangeArrowheads="1"/>
          </p:cNvSpPr>
          <p:nvPr/>
        </p:nvSpPr>
        <p:spPr bwMode="auto">
          <a:xfrm>
            <a:off x="1941513" y="6400800"/>
            <a:ext cx="413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USS Maddox on Patrol in Tonkin Gulf</a:t>
            </a:r>
          </a:p>
        </p:txBody>
      </p:sp>
      <p:pic>
        <p:nvPicPr>
          <p:cNvPr id="36870" name="Picture 30" descr="SoutheastA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4" b="22800"/>
          <a:stretch>
            <a:fillRect/>
          </a:stretch>
        </p:blipFill>
        <p:spPr bwMode="auto">
          <a:xfrm>
            <a:off x="-1" y="0"/>
            <a:ext cx="4010025" cy="44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2093913" y="985838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Gulf of Tonkin</a:t>
            </a:r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 flipH="1" flipV="1">
            <a:off x="2093913" y="67389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2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Domino </a:t>
            </a:r>
            <a:r>
              <a:rPr lang="en-US" altLang="en-US" dirty="0" smtClean="0"/>
              <a:t>Theory…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“Blank Check” …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8946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3252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189038"/>
            <a:ext cx="8458200" cy="26971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The Vietnam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War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1954 - 1975</a:t>
            </a:r>
          </a:p>
        </p:txBody>
      </p:sp>
    </p:spTree>
    <p:extLst>
      <p:ext uri="{BB962C8B-B14F-4D97-AF65-F5344CB8AC3E}">
        <p14:creationId xmlns:p14="http://schemas.microsoft.com/office/powerpoint/2010/main" val="547457725"/>
      </p:ext>
    </p:extLst>
  </p:cSld>
  <p:clrMapOvr>
    <a:masterClrMapping/>
  </p:clrMapOvr>
  <p:transition spd="slow">
    <p:circle/>
    <p:sndAc>
      <p:stSnd>
        <p:snd r:embed="rId2" name="helo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33400"/>
            <a:ext cx="7467600" cy="14319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Background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to the War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438400"/>
            <a:ext cx="7391400" cy="3810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France controlled “Indochina” since the late 19</a:t>
            </a:r>
            <a:r>
              <a:rPr lang="en-US" sz="3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century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0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Japan took control during World 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II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0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U.S. aid, France attempted 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re-colonization in the postwar period</a:t>
            </a:r>
          </a:p>
        </p:txBody>
      </p:sp>
    </p:spTree>
    <p:extLst>
      <p:ext uri="{BB962C8B-B14F-4D97-AF65-F5344CB8AC3E}">
        <p14:creationId xmlns:p14="http://schemas.microsoft.com/office/powerpoint/2010/main" val="135493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5410200" cy="14319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Background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to the War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286000"/>
            <a:ext cx="73152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French lost control to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Minh’s </a:t>
            </a:r>
            <a:r>
              <a:rPr lang="en-US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 Minh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forces in 1954 at </a:t>
            </a:r>
            <a:r>
              <a:rPr lang="en-US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Dien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Bien </a:t>
            </a:r>
            <a:b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Phu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President Eisenhower declined to intervene on behalf of France</a:t>
            </a:r>
          </a:p>
        </p:txBody>
      </p:sp>
      <p:pic>
        <p:nvPicPr>
          <p:cNvPr id="21514" name="Picture 10" descr="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6065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5715000" cy="1431925"/>
          </a:xfrm>
          <a:noFill/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Background to the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600200"/>
            <a:ext cx="7696200" cy="5029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International Conference at Geneva</a:t>
            </a:r>
          </a:p>
          <a:p>
            <a:pPr marL="1090613" lvl="1" indent="-401638" eaLnBrk="1" hangingPunct="1">
              <a:lnSpc>
                <a:spcPct val="90000"/>
              </a:lnSpc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 was divided at 17</a:t>
            </a:r>
            <a:r>
              <a:rPr lang="en-US" sz="32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parallel</a:t>
            </a:r>
          </a:p>
          <a:p>
            <a:pPr marL="1546225" lvl="2" indent="-341313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Twentieth Century Poster1" pitchFamily="2" charset="0"/>
              <a:buChar char="O"/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Minh’s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nationalist 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forces controlled the North</a:t>
            </a:r>
          </a:p>
          <a:p>
            <a:pPr marL="1546225" lvl="2" indent="-341313" eaLnBrk="1" hangingPunct="1">
              <a:lnSpc>
                <a:spcPct val="90000"/>
              </a:lnSpc>
              <a:buClr>
                <a:schemeClr val="accent2"/>
              </a:buClr>
              <a:buSzPct val="70000"/>
              <a:buFont typeface="Twentieth Century Poster1" pitchFamily="2" charset="0"/>
              <a:buChar char="O"/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Ngo Dinh Diem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a French-educated, Roman Catholic 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claimed control of the 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South</a:t>
            </a:r>
          </a:p>
        </p:txBody>
      </p:sp>
      <p:pic>
        <p:nvPicPr>
          <p:cNvPr id="10248" name="Picture 8" descr="thumb?id=1939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54622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2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6" descr="indochina1954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51934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5638800" cy="1431925"/>
          </a:xfrm>
          <a:noFill/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Background to the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590800"/>
            <a:ext cx="7543800" cy="3810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date was set for democratic elections to reunify Vietnam</a:t>
            </a:r>
            <a:b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33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Diem backed out of the elections, leading to military conflict between North and South</a:t>
            </a:r>
            <a:endParaRPr lang="en-US" sz="30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1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Vietnam was originally controlled by…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Vietnam was split…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54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533400"/>
            <a:ext cx="60198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U.S. Military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Involvement Begins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133600"/>
            <a:ext cx="7543800" cy="4495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Clr>
                <a:srgbClr val="2A6402"/>
              </a:buClr>
              <a:buSzTx/>
              <a:buFont typeface="Transport MT" pitchFamily="2" charset="2"/>
              <a:buChar char="z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Repressive dictatorial rule by Diem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Diem’s family holds all power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Wealth is hoarded by the elite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Buddhist majority persecuted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Torture, lack of political freedom prevail</a:t>
            </a:r>
            <a:b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5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1" hangingPunct="1">
              <a:buClr>
                <a:srgbClr val="2A6402"/>
              </a:buClr>
              <a:buSzTx/>
              <a:buFont typeface="Transport MT" pitchFamily="2" charset="2"/>
              <a:buChar char="z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U.S. aided Diem’s government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Ike sent financial and military aid</a:t>
            </a:r>
          </a:p>
          <a:p>
            <a:pPr marL="973138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5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675 U.S. Army advisors sent by 1960.</a:t>
            </a:r>
          </a:p>
        </p:txBody>
      </p:sp>
    </p:spTree>
    <p:extLst>
      <p:ext uri="{BB962C8B-B14F-4D97-AF65-F5344CB8AC3E}">
        <p14:creationId xmlns:p14="http://schemas.microsoft.com/office/powerpoint/2010/main" val="219540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530</Words>
  <Application>Microsoft Office PowerPoint</Application>
  <PresentationFormat>On-screen Show (4:3)</PresentationFormat>
  <Paragraphs>111</Paragraphs>
  <Slides>17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15_TP030004031</vt:lpstr>
      <vt:lpstr>Title Slide</vt:lpstr>
      <vt:lpstr>Basic Slide</vt:lpstr>
      <vt:lpstr>Transition Slide</vt:lpstr>
      <vt:lpstr>1_Basic Slide</vt:lpstr>
      <vt:lpstr>BAMBOO</vt:lpstr>
      <vt:lpstr>17_Default Design</vt:lpstr>
      <vt:lpstr>Default Design</vt:lpstr>
      <vt:lpstr>Monday May 4, 2015 Mr. Goblirsch – U.S. History</vt:lpstr>
      <vt:lpstr>PowerPoint Presentation</vt:lpstr>
      <vt:lpstr>Background  to the War</vt:lpstr>
      <vt:lpstr>Background  to the War</vt:lpstr>
      <vt:lpstr>Background to the War</vt:lpstr>
      <vt:lpstr>PowerPoint Presentation</vt:lpstr>
      <vt:lpstr>Background to the War</vt:lpstr>
      <vt:lpstr>Structured Academic Discussion</vt:lpstr>
      <vt:lpstr>U.S. Military  Involvement Begins</vt:lpstr>
      <vt:lpstr>PowerPoint Presentation</vt:lpstr>
      <vt:lpstr>U.S. Military Involvement Begins</vt:lpstr>
      <vt:lpstr>Domino Theory</vt:lpstr>
      <vt:lpstr>Johnson Sends Ground Forces</vt:lpstr>
      <vt:lpstr>Structured Academic Discussion</vt:lpstr>
      <vt:lpstr>Johnson Sends Ground Forces</vt:lpstr>
      <vt:lpstr>PowerPoint Presentation</vt:lpstr>
      <vt:lpstr>Structured Academic Discussion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292</cp:revision>
  <cp:lastPrinted>2015-04-20T13:56:37Z</cp:lastPrinted>
  <dcterms:created xsi:type="dcterms:W3CDTF">2013-10-22T21:15:14Z</dcterms:created>
  <dcterms:modified xsi:type="dcterms:W3CDTF">2015-05-04T16:44:26Z</dcterms:modified>
</cp:coreProperties>
</file>