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52" r:id="rId7"/>
    <p:sldMasterId id="2147490555" r:id="rId8"/>
    <p:sldMasterId id="2147490570" r:id="rId9"/>
    <p:sldMasterId id="2147490594" r:id="rId10"/>
  </p:sldMasterIdLst>
  <p:notesMasterIdLst>
    <p:notesMasterId r:id="rId22"/>
  </p:notesMasterIdLst>
  <p:handoutMasterIdLst>
    <p:handoutMasterId r:id="rId23"/>
  </p:handoutMasterIdLst>
  <p:sldIdLst>
    <p:sldId id="321" r:id="rId11"/>
    <p:sldId id="322" r:id="rId12"/>
    <p:sldId id="352" r:id="rId13"/>
    <p:sldId id="368" r:id="rId14"/>
    <p:sldId id="353" r:id="rId15"/>
    <p:sldId id="369" r:id="rId16"/>
    <p:sldId id="354" r:id="rId17"/>
    <p:sldId id="355" r:id="rId18"/>
    <p:sldId id="371" r:id="rId19"/>
    <p:sldId id="372" r:id="rId20"/>
    <p:sldId id="373" r:id="rId2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1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5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23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3486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72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7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26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522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9135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2578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00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95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1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00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14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585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45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582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58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614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84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03644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61947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198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990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030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01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890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44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C079-875D-4034-A391-FAC71BFA99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40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DF00-2852-454C-B217-F306B58EE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E325-E66D-4BFA-8C0E-F61923682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12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A5C4-DFD2-4BF9-88D2-2B941C9D0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90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4C361-3BB9-4206-9F7F-AA2B45AFD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3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6F99-1194-4EE5-B8CB-BC753686A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91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F28D-2171-4C93-9AA3-3435814183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56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AFB4-A6CF-4F17-8630-FF5466DE9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09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3083-7899-4FE9-97A8-8828B1012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61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64C7-0C90-4CC2-A23D-FB4555F762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24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7FC2-7854-41F7-AA62-3214C1B99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795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613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59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35466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484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064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7379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34642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63163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02211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249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62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7318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94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98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01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5" r:id="rId1"/>
    <p:sldLayoutId id="2147490596" r:id="rId2"/>
    <p:sldLayoutId id="2147490597" r:id="rId3"/>
    <p:sldLayoutId id="2147490598" r:id="rId4"/>
    <p:sldLayoutId id="2147490599" r:id="rId5"/>
    <p:sldLayoutId id="2147490600" r:id="rId6"/>
    <p:sldLayoutId id="2147490601" r:id="rId7"/>
    <p:sldLayoutId id="2147490602" r:id="rId8"/>
    <p:sldLayoutId id="2147490603" r:id="rId9"/>
    <p:sldLayoutId id="2147490604" r:id="rId10"/>
    <p:sldLayoutId id="2147490605" r:id="rId11"/>
    <p:sldLayoutId id="2147490606" r:id="rId12"/>
    <p:sldLayoutId id="2147490607" r:id="rId13"/>
    <p:sldLayoutId id="2147490608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2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4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6" r:id="rId1"/>
    <p:sldLayoutId id="2147490557" r:id="rId2"/>
    <p:sldLayoutId id="2147490558" r:id="rId3"/>
    <p:sldLayoutId id="2147490559" r:id="rId4"/>
    <p:sldLayoutId id="2147490560" r:id="rId5"/>
    <p:sldLayoutId id="2147490561" r:id="rId6"/>
    <p:sldLayoutId id="2147490562" r:id="rId7"/>
    <p:sldLayoutId id="2147490563" r:id="rId8"/>
    <p:sldLayoutId id="2147490564" r:id="rId9"/>
    <p:sldLayoutId id="2147490565" r:id="rId10"/>
    <p:sldLayoutId id="2147490566" r:id="rId11"/>
    <p:sldLayoutId id="2147490567" r:id="rId12"/>
    <p:sldLayoutId id="2147490568" r:id="rId13"/>
    <p:sldLayoutId id="2147490569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08E8D1D-B519-4D9D-B82A-97528008CEE0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13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1" r:id="rId1"/>
    <p:sldLayoutId id="2147490572" r:id="rId2"/>
    <p:sldLayoutId id="2147490573" r:id="rId3"/>
    <p:sldLayoutId id="2147490574" r:id="rId4"/>
    <p:sldLayoutId id="2147490575" r:id="rId5"/>
    <p:sldLayoutId id="2147490576" r:id="rId6"/>
    <p:sldLayoutId id="2147490577" r:id="rId7"/>
    <p:sldLayoutId id="2147490578" r:id="rId8"/>
    <p:sldLayoutId id="2147490579" r:id="rId9"/>
    <p:sldLayoutId id="2147490580" r:id="rId10"/>
    <p:sldLayoutId id="21474905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Friday May </a:t>
            </a:r>
            <a:r>
              <a:rPr lang="en-US" altLang="en-US" b="1" dirty="0">
                <a:solidFill>
                  <a:srgbClr val="FF0000"/>
                </a:solidFill>
              </a:rPr>
              <a:t>8</a:t>
            </a:r>
            <a:r>
              <a:rPr lang="en-US" altLang="en-US" b="1" dirty="0" smtClean="0">
                <a:solidFill>
                  <a:srgbClr val="FF0000"/>
                </a:solidFill>
              </a:rPr>
              <a:t>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the impact of the Tet offensive.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</a:t>
            </a:r>
            <a:r>
              <a:rPr lang="en-US" sz="2800" dirty="0" smtClean="0"/>
              <a:t>Tet Vocab &amp; Map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Tet Offensive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VIDEO: The Vietnam War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ASSIGNMENT: Workbook P. 87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*****Workbook P. 87 – DUE TODAY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Tet Vocab &amp; Map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Map on P. 749.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term: Tet Offensive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were the geographic destinations of the Tet offensive attacks?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does this suggest about the Vietcong forces?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great_society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304800"/>
            <a:ext cx="4068762" cy="6248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304800" y="2266950"/>
            <a:ext cx="2362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Johnson’s popularity dropped in 1968 from 48% to 36%.</a:t>
            </a:r>
          </a:p>
        </p:txBody>
      </p:sp>
    </p:spTree>
    <p:extLst>
      <p:ext uri="{BB962C8B-B14F-4D97-AF65-F5344CB8AC3E}">
        <p14:creationId xmlns:p14="http://schemas.microsoft.com/office/powerpoint/2010/main" val="397052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46482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Impact of the Vietnam War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38600" y="2743200"/>
            <a:ext cx="3962400" cy="3505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SzPct val="80000"/>
              <a:buFont typeface="PressWriter Symbols" pitchFamily="2" charset="2"/>
              <a:buNone/>
              <a:defRPr/>
            </a:pPr>
            <a:r>
              <a:rPr lang="en-US" sz="3500" b="1" i="1" smtClean="0">
                <a:solidFill>
                  <a:srgbClr val="0033CC"/>
                </a:solidFill>
                <a:latin typeface="Comic Sans MS" pitchFamily="66" charset="0"/>
              </a:rPr>
              <a:t>   </a:t>
            </a:r>
            <a:r>
              <a:rPr lang="en-US" sz="30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…I shall not seek, and I will not accept, the nomination of my party for another term as your President.</a:t>
            </a:r>
          </a:p>
        </p:txBody>
      </p:sp>
      <p:pic>
        <p:nvPicPr>
          <p:cNvPr id="32772" name="Picture 9" descr="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657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81000" y="18288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Johnson announces (March, 1968):</a:t>
            </a:r>
          </a:p>
        </p:txBody>
      </p:sp>
    </p:spTree>
    <p:extLst>
      <p:ext uri="{BB962C8B-B14F-4D97-AF65-F5344CB8AC3E}">
        <p14:creationId xmlns:p14="http://schemas.microsoft.com/office/powerpoint/2010/main" val="3403395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2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3252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81000" y="1162378"/>
            <a:ext cx="8458200" cy="272382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The Vietnam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War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1954 - 1975</a:t>
            </a:r>
          </a:p>
        </p:txBody>
      </p:sp>
    </p:spTree>
    <p:extLst>
      <p:ext uri="{BB962C8B-B14F-4D97-AF65-F5344CB8AC3E}">
        <p14:creationId xmlns:p14="http://schemas.microsoft.com/office/powerpoint/2010/main" val="547457725"/>
      </p:ext>
    </p:extLst>
  </p:cSld>
  <p:clrMapOvr>
    <a:masterClrMapping/>
  </p:clrMapOvr>
  <p:transition spd="slow">
    <p:circle/>
    <p:sndAc>
      <p:stSnd>
        <p:snd r:embed="rId2" name="helo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55626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The Tet Offensive, January 1968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981200"/>
            <a:ext cx="7467600" cy="4419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N. Vietnamese Army + Viet Cong attack South simultaneously (67,000 attack 100 cities, bases, and the US embassy in Saigon)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Take every major southern city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U.S. + ARVN beat back the offensive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 Cong destroyed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N. Vietnamese army debilitated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BUT…it’s seen as an American defeat by the media</a:t>
            </a:r>
          </a:p>
        </p:txBody>
      </p:sp>
    </p:spTree>
    <p:extLst>
      <p:ext uri="{BB962C8B-B14F-4D97-AF65-F5344CB8AC3E}">
        <p14:creationId xmlns:p14="http://schemas.microsoft.com/office/powerpoint/2010/main" val="3879314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TET </a:t>
            </a: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Offensive – Jan 1968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VC  </a:t>
            </a: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launched a surprise attack on 12 US airbases and over 100 cities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TET fighting lasted over a month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Militarily VC lost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Psychologically and Politically US lost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***TET </a:t>
            </a:r>
            <a:r>
              <a:rPr lang="en-US" alt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changed public opinion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VC is not close to surrendering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Gov’ts credibility is ruined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28600"/>
            <a:ext cx="38322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04800" y="2286000"/>
            <a:ext cx="27432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The Tet Offensive, January 1968</a:t>
            </a:r>
          </a:p>
        </p:txBody>
      </p:sp>
    </p:spTree>
    <p:extLst>
      <p:ext uri="{BB962C8B-B14F-4D97-AF65-F5344CB8AC3E}">
        <p14:creationId xmlns:p14="http://schemas.microsoft.com/office/powerpoint/2010/main" val="4225338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Comic Sans MS" pitchFamily="66" charset="0"/>
              </a:rPr>
              <a:t>Some Targets during TET Offensive</a:t>
            </a:r>
          </a:p>
        </p:txBody>
      </p:sp>
      <p:pic>
        <p:nvPicPr>
          <p:cNvPr id="50179" name="Picture 4" descr="Tet Offensive target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3808413" cy="491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5" descr="marines%20shelter%20by%20wall%20during%20tet%20offensive%20in%20h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362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The Tet Offens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441325"/>
            <a:ext cx="51054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Impact of the </a:t>
            </a:r>
            <a:br>
              <a:rPr lang="en-US" altLang="en-US" b="1" smtClean="0">
                <a:solidFill>
                  <a:schemeClr val="accent1"/>
                </a:solidFill>
              </a:rPr>
            </a:br>
            <a:r>
              <a:rPr lang="en-US" altLang="en-US" b="1" smtClean="0">
                <a:solidFill>
                  <a:schemeClr val="accent1"/>
                </a:solidFill>
              </a:rPr>
              <a:t>Tet Offensive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2133600"/>
            <a:ext cx="6894513" cy="1600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9113" indent="-519113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Domestic U.S. Reaction: Disbelief, Anger, Distrust of Johnson Administration</a:t>
            </a:r>
          </a:p>
        </p:txBody>
      </p:sp>
      <p:pic>
        <p:nvPicPr>
          <p:cNvPr id="163847" name="Picture 7" descr="President Lyndon B. Johnson listens to tape sent by Captain Charles Robb from Vietnam.  Photo taken  07/31/1968. (National Archives)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006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609600" y="4313238"/>
            <a:ext cx="5105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515938">
              <a:spcBef>
                <a:spcPct val="20000"/>
              </a:spcBef>
              <a:buClr>
                <a:srgbClr val="009900"/>
              </a:buClr>
              <a:buFont typeface="Transport MT" pitchFamily="2" charset="2"/>
              <a:buChar char="z"/>
              <a:tabLst>
                <a:tab pos="515938" algn="l"/>
              </a:tabLst>
              <a:defRPr/>
            </a:pPr>
            <a: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Hey, Hey LBJ!  How </a:t>
            </a:r>
            <a:b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 many kids did you</a:t>
            </a:r>
            <a:b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 kill today?</a:t>
            </a:r>
          </a:p>
        </p:txBody>
      </p:sp>
    </p:spTree>
    <p:extLst>
      <p:ext uri="{BB962C8B-B14F-4D97-AF65-F5344CB8AC3E}">
        <p14:creationId xmlns:p14="http://schemas.microsoft.com/office/powerpoint/2010/main" val="107000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  <p:bldP spid="1638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Tet Offensive…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567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vn_eastern_theat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881563" cy="61722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7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8404</TotalTime>
  <Words>254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15_TP030004031</vt:lpstr>
      <vt:lpstr>Title Slide</vt:lpstr>
      <vt:lpstr>Basic Slide</vt:lpstr>
      <vt:lpstr>Transition Slide</vt:lpstr>
      <vt:lpstr>1_Basic Slide</vt:lpstr>
      <vt:lpstr>BAMBOO</vt:lpstr>
      <vt:lpstr>2_Basic Slide</vt:lpstr>
      <vt:lpstr>1_BAMBOO</vt:lpstr>
      <vt:lpstr>1_Default Design</vt:lpstr>
      <vt:lpstr>2_BAMBOO</vt:lpstr>
      <vt:lpstr>Friday May 8, 2015 Mr. Goblirsch – U.S. History</vt:lpstr>
      <vt:lpstr>PowerPoint Presentation</vt:lpstr>
      <vt:lpstr>The Tet Offensive, January 1968</vt:lpstr>
      <vt:lpstr>TET Offensive – Jan 1968</vt:lpstr>
      <vt:lpstr>PowerPoint Presentation</vt:lpstr>
      <vt:lpstr>Some Targets during TET Offensive</vt:lpstr>
      <vt:lpstr>Impact of the  Tet Offensive</vt:lpstr>
      <vt:lpstr>Structured Academic Discussion</vt:lpstr>
      <vt:lpstr>PowerPoint Presentation</vt:lpstr>
      <vt:lpstr>PowerPoint Presentation</vt:lpstr>
      <vt:lpstr>Impact of the Vietnam War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303</cp:revision>
  <cp:lastPrinted>2015-05-05T13:48:08Z</cp:lastPrinted>
  <dcterms:created xsi:type="dcterms:W3CDTF">2013-10-22T21:15:14Z</dcterms:created>
  <dcterms:modified xsi:type="dcterms:W3CDTF">2015-05-08T14:06:33Z</dcterms:modified>
</cp:coreProperties>
</file>