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1"/>
    <p:sldMasterId id="2147489789" r:id="rId2"/>
    <p:sldMasterId id="2147489791" r:id="rId3"/>
    <p:sldMasterId id="2147489794" r:id="rId4"/>
    <p:sldMasterId id="2147489999" r:id="rId5"/>
    <p:sldMasterId id="2147490552" r:id="rId6"/>
    <p:sldMasterId id="2147490582" r:id="rId7"/>
    <p:sldMasterId id="2147490606" r:id="rId8"/>
    <p:sldMasterId id="2147490618" r:id="rId9"/>
    <p:sldMasterId id="2147490633" r:id="rId10"/>
    <p:sldMasterId id="2147490645" r:id="rId11"/>
    <p:sldMasterId id="2147490657" r:id="rId12"/>
  </p:sldMasterIdLst>
  <p:notesMasterIdLst>
    <p:notesMasterId r:id="rId33"/>
  </p:notesMasterIdLst>
  <p:handoutMasterIdLst>
    <p:handoutMasterId r:id="rId34"/>
  </p:handoutMasterIdLst>
  <p:sldIdLst>
    <p:sldId id="321" r:id="rId13"/>
    <p:sldId id="345" r:id="rId14"/>
    <p:sldId id="339" r:id="rId15"/>
    <p:sldId id="334" r:id="rId16"/>
    <p:sldId id="332" r:id="rId17"/>
    <p:sldId id="352" r:id="rId18"/>
    <p:sldId id="348" r:id="rId19"/>
    <p:sldId id="353" r:id="rId20"/>
    <p:sldId id="355" r:id="rId21"/>
    <p:sldId id="356" r:id="rId22"/>
    <p:sldId id="349" r:id="rId23"/>
    <p:sldId id="364" r:id="rId24"/>
    <p:sldId id="357" r:id="rId25"/>
    <p:sldId id="350" r:id="rId26"/>
    <p:sldId id="358" r:id="rId27"/>
    <p:sldId id="359" r:id="rId28"/>
    <p:sldId id="360" r:id="rId29"/>
    <p:sldId id="361" r:id="rId30"/>
    <p:sldId id="362" r:id="rId31"/>
    <p:sldId id="363"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178" cy="350760"/>
          </a:xfrm>
          <a:prstGeom prst="rect">
            <a:avLst/>
          </a:prstGeom>
        </p:spPr>
        <p:txBody>
          <a:bodyPr vert="horz" lIns="91330" tIns="45665" rIns="91330" bIns="45665"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5267118" y="0"/>
            <a:ext cx="4027178" cy="350760"/>
          </a:xfrm>
          <a:prstGeom prst="rect">
            <a:avLst/>
          </a:prstGeom>
        </p:spPr>
        <p:txBody>
          <a:bodyPr vert="horz" lIns="91330" tIns="45665" rIns="91330" bIns="45665" rtlCol="0"/>
          <a:lstStyle>
            <a:lvl1pPr algn="r">
              <a:defRPr sz="1200">
                <a:latin typeface="Arial" charset="0"/>
                <a:cs typeface="Arial" charset="0"/>
              </a:defRPr>
            </a:lvl1pPr>
          </a:lstStyle>
          <a:p>
            <a:pPr>
              <a:defRPr/>
            </a:pPr>
            <a:fld id="{7897918E-00B5-4905-A927-91176E0F0DE2}" type="datetimeFigureOut">
              <a:rPr lang="en-US"/>
              <a:pPr>
                <a:defRPr/>
              </a:pPr>
              <a:t>5/12/2015</a:t>
            </a:fld>
            <a:endParaRPr lang="en-US"/>
          </a:p>
        </p:txBody>
      </p:sp>
      <p:sp>
        <p:nvSpPr>
          <p:cNvPr id="4" name="Footer Placeholder 3"/>
          <p:cNvSpPr>
            <a:spLocks noGrp="1"/>
          </p:cNvSpPr>
          <p:nvPr>
            <p:ph type="ftr" sz="quarter" idx="2"/>
          </p:nvPr>
        </p:nvSpPr>
        <p:spPr>
          <a:xfrm>
            <a:off x="0" y="6658443"/>
            <a:ext cx="4027178" cy="350760"/>
          </a:xfrm>
          <a:prstGeom prst="rect">
            <a:avLst/>
          </a:prstGeom>
        </p:spPr>
        <p:txBody>
          <a:bodyPr vert="horz" lIns="91330" tIns="45665" rIns="91330" bIns="45665"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5267118" y="6658443"/>
            <a:ext cx="4027178" cy="350760"/>
          </a:xfrm>
          <a:prstGeom prst="rect">
            <a:avLst/>
          </a:prstGeom>
        </p:spPr>
        <p:txBody>
          <a:bodyPr vert="horz" lIns="91330" tIns="45665" rIns="91330" bIns="45665" rtlCol="0" anchor="b"/>
          <a:lstStyle>
            <a:lvl1pPr algn="r">
              <a:defRPr sz="1200">
                <a:latin typeface="Arial" charset="0"/>
                <a:cs typeface="Arial" charset="0"/>
              </a:defRPr>
            </a:lvl1pPr>
          </a:lstStyle>
          <a:p>
            <a:pPr>
              <a:defRPr/>
            </a:pPr>
            <a:fld id="{8CDEA6AB-4248-4480-8DC0-FCA8D2EE56BC}" type="slidenum">
              <a:rPr lang="en-US"/>
              <a:pPr>
                <a:defRPr/>
              </a:pPr>
              <a:t>‹#›</a:t>
            </a:fld>
            <a:endParaRPr lang="en-US"/>
          </a:p>
        </p:txBody>
      </p:sp>
    </p:spTree>
    <p:extLst>
      <p:ext uri="{BB962C8B-B14F-4D97-AF65-F5344CB8AC3E}">
        <p14:creationId xmlns:p14="http://schemas.microsoft.com/office/powerpoint/2010/main" val="220474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atin typeface="Arial" charset="0"/>
                <a:cs typeface="Arial" charset="0"/>
              </a:defRPr>
            </a:lvl1pPr>
          </a:lstStyle>
          <a:p>
            <a:pPr>
              <a:defRPr/>
            </a:pPr>
            <a:fld id="{FEEDC471-D451-4B43-8AA3-EFF79CDEC276}" type="datetimeFigureOut">
              <a:rPr lang="en-US"/>
              <a:pPr>
                <a:defRPr/>
              </a:pPr>
              <a:t>5/12/2015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30482" y="3330420"/>
            <a:ext cx="7435436" cy="31544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6658443"/>
            <a:ext cx="4029282" cy="35076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87FD529-555B-454D-8DC3-FF678C9DA2EB}" type="slidenum">
              <a:rPr lang="en-US"/>
              <a:pPr>
                <a:defRPr/>
              </a:pPr>
              <a:t>‹#›</a:t>
            </a:fld>
            <a:endParaRPr lang="en-US"/>
          </a:p>
        </p:txBody>
      </p:sp>
    </p:spTree>
    <p:extLst>
      <p:ext uri="{BB962C8B-B14F-4D97-AF65-F5344CB8AC3E}">
        <p14:creationId xmlns:p14="http://schemas.microsoft.com/office/powerpoint/2010/main" val="2308243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AFECFC1-CF67-4D6D-AACA-D3FE016654B2}" type="slidenum">
              <a:rPr lang="en-US" altLang="en-US">
                <a:solidFill>
                  <a:prstClr val="black"/>
                </a:solidFill>
              </a:rPr>
              <a:pPr eaLnBrk="1" hangingPunct="1">
                <a:spcBef>
                  <a:spcPct val="0"/>
                </a:spcBef>
              </a:pPr>
              <a:t>7</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Nixon’s “secret” plan never materializes.</a:t>
            </a:r>
          </a:p>
          <a:p>
            <a:pPr eaLnBrk="1" hangingPunct="1"/>
            <a:r>
              <a:rPr lang="en-US" altLang="en-US" dirty="0" smtClean="0">
                <a:latin typeface="Arial" pitchFamily="34" charset="0"/>
              </a:rPr>
              <a:t>He involved us more.</a:t>
            </a:r>
          </a:p>
          <a:p>
            <a:pPr eaLnBrk="1" hangingPunct="1"/>
            <a:r>
              <a:rPr lang="en-US" altLang="en-US" dirty="0" smtClean="0">
                <a:latin typeface="Arial" pitchFamily="34" charset="0"/>
              </a:rPr>
              <a:t>“Peace with Honor”  We’ll win </a:t>
            </a:r>
            <a:r>
              <a:rPr lang="en-US" altLang="en-US" dirty="0" err="1" smtClean="0">
                <a:latin typeface="Arial" pitchFamily="34" charset="0"/>
              </a:rPr>
              <a:t>befoe</a:t>
            </a:r>
            <a:r>
              <a:rPr lang="en-US" altLang="en-US" dirty="0" smtClean="0">
                <a:latin typeface="Arial" pitchFamily="34" charset="0"/>
              </a:rPr>
              <a:t> we withdraw.</a:t>
            </a:r>
          </a:p>
          <a:p>
            <a:pPr eaLnBrk="1" hangingPunct="1"/>
            <a:r>
              <a:rPr lang="en-US" altLang="en-US" dirty="0" err="1" smtClean="0">
                <a:latin typeface="Arial" pitchFamily="34" charset="0"/>
              </a:rPr>
              <a:t>Expansion:Cambodia</a:t>
            </a:r>
            <a:r>
              <a:rPr lang="en-US" altLang="en-US" dirty="0" smtClean="0">
                <a:latin typeface="Arial" pitchFamily="34" charset="0"/>
              </a:rPr>
              <a:t> invaded in 1970: Ho Chi Minh Trail</a:t>
            </a:r>
          </a:p>
          <a:p>
            <a:pPr eaLnBrk="1" hangingPunct="1"/>
            <a:r>
              <a:rPr lang="en-US" altLang="en-US" dirty="0" smtClean="0">
                <a:latin typeface="Arial" pitchFamily="34" charset="0"/>
              </a:rPr>
              <a:t> Laos invaded in 1971: Ho Chi Minh Trail</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0F3FBD-D372-4D80-ADA1-E7E9B2276970}" type="slidenum">
              <a:rPr lang="en-US" altLang="en-US">
                <a:solidFill>
                  <a:prstClr val="black"/>
                </a:solidFill>
              </a:rPr>
              <a:pPr eaLnBrk="1" hangingPunct="1">
                <a:spcBef>
                  <a:spcPct val="0"/>
                </a:spcBef>
              </a:pPr>
              <a:t>11</a:t>
            </a:fld>
            <a:endParaRPr lang="en-US" alt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Nixon resigns over the Watergate Scandal in 1974.</a:t>
            </a:r>
          </a:p>
          <a:p>
            <a:pPr eaLnBrk="1" hangingPunct="1"/>
            <a:endParaRPr lang="en-US" altLang="en-US" smtClean="0">
              <a:latin typeface="Arial" pitchFamily="34" charset="0"/>
            </a:endParaRPr>
          </a:p>
          <a:p>
            <a:pPr eaLnBrk="1" hangingPunct="1"/>
            <a:r>
              <a:rPr lang="en-US" altLang="en-US" smtClean="0">
                <a:latin typeface="Arial" pitchFamily="34" charset="0"/>
              </a:rPr>
              <a:t>Ford takes the helm.</a:t>
            </a:r>
          </a:p>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0A68DC3-2F86-46D9-9226-030569D74786}" type="slidenum">
              <a:rPr lang="en-US" altLang="en-US">
                <a:solidFill>
                  <a:prstClr val="black"/>
                </a:solidFill>
              </a:rPr>
              <a:pPr eaLnBrk="1" hangingPunct="1">
                <a:spcBef>
                  <a:spcPct val="0"/>
                </a:spcBef>
              </a:pPr>
              <a:t>14</a:t>
            </a:fld>
            <a:endParaRPr lang="en-US" altLang="en-US">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Nixon resigns over the Watergate Scandal in 1974.</a:t>
            </a:r>
          </a:p>
          <a:p>
            <a:pPr eaLnBrk="1" hangingPunct="1"/>
            <a:endParaRPr lang="en-US" altLang="en-US" smtClean="0">
              <a:latin typeface="Arial" pitchFamily="34" charset="0"/>
            </a:endParaRPr>
          </a:p>
          <a:p>
            <a:pPr eaLnBrk="1" hangingPunct="1"/>
            <a:r>
              <a:rPr lang="en-US" altLang="en-US" smtClean="0">
                <a:latin typeface="Arial" pitchFamily="34" charset="0"/>
              </a:rPr>
              <a:t>Ford takes the helm.</a:t>
            </a:r>
          </a:p>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B3F1586-246F-44BA-BF1A-B825E2C792DF}" type="slidenum">
              <a:rPr lang="en-US" altLang="en-US">
                <a:solidFill>
                  <a:prstClr val="black"/>
                </a:solidFill>
              </a:rPr>
              <a:pPr eaLnBrk="1" hangingPunct="1">
                <a:spcBef>
                  <a:spcPct val="0"/>
                </a:spcBef>
              </a:pPr>
              <a:t>16</a:t>
            </a:fld>
            <a:endParaRPr lang="en-US" altLang="en-US">
              <a:solidFill>
                <a:prstClr val="black"/>
              </a:solidFill>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Many U.S.-loyal South Vietnamese attempt to flee for fear of execution by the North.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1F6740ED-C395-4AB5-BD2E-18ACF17B0F51}"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CA66ECCC-310D-4C63-A257-6EB567BF6390}" type="slidenum">
              <a:rPr lang="en-US"/>
              <a:pPr>
                <a:defRPr/>
              </a:pPr>
              <a:t>‹#›</a:t>
            </a:fld>
            <a:endParaRPr lang="en-US"/>
          </a:p>
        </p:txBody>
      </p:sp>
    </p:spTree>
    <p:extLst>
      <p:ext uri="{BB962C8B-B14F-4D97-AF65-F5344CB8AC3E}">
        <p14:creationId xmlns:p14="http://schemas.microsoft.com/office/powerpoint/2010/main" val="18802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E5F821D-ADD2-4D0D-A61D-14C52DD781B0}"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C90A77C-9F89-4662-B92B-9CE58B5A78D7}" type="slidenum">
              <a:rPr lang="en-US"/>
              <a:pPr>
                <a:defRPr/>
              </a:pPr>
              <a:t>‹#›</a:t>
            </a:fld>
            <a:endParaRPr lang="en-US"/>
          </a:p>
        </p:txBody>
      </p:sp>
    </p:spTree>
    <p:extLst>
      <p:ext uri="{BB962C8B-B14F-4D97-AF65-F5344CB8AC3E}">
        <p14:creationId xmlns:p14="http://schemas.microsoft.com/office/powerpoint/2010/main" val="24654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6132548-4F42-4419-A734-E94684DCAA2A}"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985EE24-2DB2-4C68-A830-92CB7C5C7822}" type="slidenum">
              <a:rPr lang="en-US"/>
              <a:pPr>
                <a:defRPr/>
              </a:pPr>
              <a:t>‹#›</a:t>
            </a:fld>
            <a:endParaRPr lang="en-US"/>
          </a:p>
        </p:txBody>
      </p:sp>
    </p:spTree>
    <p:extLst>
      <p:ext uri="{BB962C8B-B14F-4D97-AF65-F5344CB8AC3E}">
        <p14:creationId xmlns:p14="http://schemas.microsoft.com/office/powerpoint/2010/main" val="293917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993775" y="4205288"/>
            <a:ext cx="69215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904240" y="3436621"/>
            <a:ext cx="6502400" cy="768350"/>
          </a:xfrm>
          <a:prstGeom prst="rect">
            <a:avLst/>
          </a:prstGeom>
        </p:spPr>
        <p:txBody>
          <a:bodyPr vert="horz"/>
          <a:lstStyle>
            <a:lvl1pPr marL="0" indent="0">
              <a:buNone/>
              <a:defRPr sz="4200" b="1">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
        <p:nvSpPr>
          <p:cNvPr id="5" name="Text Placeholder 11"/>
          <p:cNvSpPr>
            <a:spLocks noGrp="1"/>
          </p:cNvSpPr>
          <p:nvPr>
            <p:ph type="body" sz="quarter" idx="11"/>
          </p:nvPr>
        </p:nvSpPr>
        <p:spPr>
          <a:xfrm>
            <a:off x="904240" y="4255771"/>
            <a:ext cx="6502400" cy="539750"/>
          </a:xfrm>
          <a:prstGeom prst="rect">
            <a:avLst/>
          </a:prstGeom>
        </p:spPr>
        <p:txBody>
          <a:bodyPr vert="horz"/>
          <a:lstStyle>
            <a:lvl1pPr marL="0" indent="0">
              <a:buNone/>
              <a:defRPr sz="3000" b="1">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
        <p:nvSpPr>
          <p:cNvPr id="6" name="Text Placeholder 11"/>
          <p:cNvSpPr>
            <a:spLocks noGrp="1"/>
          </p:cNvSpPr>
          <p:nvPr>
            <p:ph type="body" sz="quarter" idx="12"/>
          </p:nvPr>
        </p:nvSpPr>
        <p:spPr>
          <a:xfrm>
            <a:off x="916940" y="4814571"/>
            <a:ext cx="6502400" cy="717550"/>
          </a:xfrm>
          <a:prstGeom prst="rect">
            <a:avLst/>
          </a:prstGeom>
        </p:spPr>
        <p:txBody>
          <a:bodyPr vert="horz"/>
          <a:lstStyle>
            <a:lvl1pPr marL="0" indent="0">
              <a:buNone/>
              <a:defRPr sz="1800" b="0">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Tree>
    <p:extLst>
      <p:ext uri="{BB962C8B-B14F-4D97-AF65-F5344CB8AC3E}">
        <p14:creationId xmlns:p14="http://schemas.microsoft.com/office/powerpoint/2010/main" val="308070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5175" y="130810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3DE57136-2F4D-467F-B0B4-D3E31A9A4516}" type="slidenum">
              <a:rPr lang="en-US" altLang="en-US" sz="1200" smtClean="0">
                <a:solidFill>
                  <a:srgbClr val="000000"/>
                </a:solidFill>
                <a:latin typeface="Lucida Sans" pitchFamily="2" charset="0"/>
                <a:cs typeface="+mn-cs"/>
              </a:rPr>
              <a:pPr algn="r" defTabSz="457200">
                <a:defRPr/>
              </a:pPr>
              <a:t>‹#›</a:t>
            </a:fld>
            <a:endParaRPr lang="en-US" altLang="en-US" sz="2400" smtClean="0">
              <a:solidFill>
                <a:srgbClr val="000000"/>
              </a:solidFill>
              <a:latin typeface="Times" pitchFamily="2" charset="0"/>
              <a:cs typeface="+mn-cs"/>
            </a:endParaRPr>
          </a:p>
        </p:txBody>
      </p:sp>
      <p:sp>
        <p:nvSpPr>
          <p:cNvPr id="2" name="Title 1"/>
          <p:cNvSpPr>
            <a:spLocks noGrp="1"/>
          </p:cNvSpPr>
          <p:nvPr>
            <p:ph type="title"/>
          </p:nvPr>
        </p:nvSpPr>
        <p:spPr>
          <a:xfrm>
            <a:off x="701042"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375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BD68DDB4-6D20-49DA-A7C5-FC7458D7D35E}" type="slidenum">
              <a:rPr lang="en-US" altLang="en-US" sz="1200" smtClean="0">
                <a:solidFill>
                  <a:srgbClr val="000000"/>
                </a:solidFill>
                <a:latin typeface="Lucida Sans" pitchFamily="2" charset="0"/>
                <a:cs typeface="+mn-cs"/>
              </a:rPr>
              <a:pPr algn="r" defTabSz="457200">
                <a:defRPr/>
              </a:pPr>
              <a:t>‹#›</a:t>
            </a:fld>
            <a:endParaRPr lang="en-US" altLang="en-US" sz="2400" smtClean="0">
              <a:solidFill>
                <a:srgbClr val="000000"/>
              </a:solidFill>
              <a:latin typeface="Times" pitchFamily="2" charset="0"/>
              <a:cs typeface="+mn-cs"/>
            </a:endParaRPr>
          </a:p>
        </p:txBody>
      </p:sp>
      <p:cxnSp>
        <p:nvCxnSpPr>
          <p:cNvPr id="4" name="Straight Connector 3"/>
          <p:cNvCxnSpPr/>
          <p:nvPr userDrawn="1"/>
        </p:nvCxnSpPr>
        <p:spPr>
          <a:xfrm>
            <a:off x="765175" y="1846263"/>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2"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19798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24243" y="3475845"/>
            <a:ext cx="7061200" cy="709612"/>
          </a:xfrm>
          <a:prstGeom prst="rect">
            <a:avLst/>
          </a:prstGeom>
        </p:spPr>
        <p:txBody>
          <a:bodyPr vert="horz"/>
          <a:lstStyle>
            <a:lvl1pPr marL="0" indent="0" algn="ctr">
              <a:buNone/>
              <a:defRPr sz="4000" b="1" baseline="0">
                <a:solidFill>
                  <a:schemeClr val="bg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229666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5175" y="130810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55085E04-C808-48E3-907C-4ACAF96BB18E}" type="slidenum">
              <a:rPr lang="en-US" altLang="en-US" sz="1200" smtClean="0">
                <a:solidFill>
                  <a:srgbClr val="000000"/>
                </a:solidFill>
                <a:latin typeface="Lucida Sans" pitchFamily="2" charset="0"/>
              </a:rPr>
              <a:pPr algn="r" defTabSz="457200">
                <a:defRPr/>
              </a:pPr>
              <a:t>‹#›</a:t>
            </a:fld>
            <a:endParaRPr lang="en-US" altLang="en-US" sz="2400" smtClean="0">
              <a:solidFill>
                <a:srgbClr val="000000"/>
              </a:solidFill>
              <a:latin typeface="Times" pitchFamily="2" charset="0"/>
            </a:endParaRPr>
          </a:p>
        </p:txBody>
      </p:sp>
      <p:sp>
        <p:nvSpPr>
          <p:cNvPr id="2" name="Title 1"/>
          <p:cNvSpPr>
            <a:spLocks noGrp="1"/>
          </p:cNvSpPr>
          <p:nvPr>
            <p:ph type="title"/>
          </p:nvPr>
        </p:nvSpPr>
        <p:spPr>
          <a:xfrm>
            <a:off x="701042"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901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4FAC07A0-805E-40A2-8BB8-0D2F31D40A7D}" type="slidenum">
              <a:rPr lang="en-US" altLang="en-US" sz="1200" smtClean="0">
                <a:solidFill>
                  <a:srgbClr val="000000"/>
                </a:solidFill>
                <a:latin typeface="Lucida Sans" pitchFamily="2" charset="0"/>
              </a:rPr>
              <a:pPr algn="r" defTabSz="457200">
                <a:defRPr/>
              </a:pPr>
              <a:t>‹#›</a:t>
            </a:fld>
            <a:endParaRPr lang="en-US" altLang="en-US" sz="2400" smtClean="0">
              <a:solidFill>
                <a:srgbClr val="000000"/>
              </a:solidFill>
              <a:latin typeface="Times" pitchFamily="2" charset="0"/>
            </a:endParaRPr>
          </a:p>
        </p:txBody>
      </p:sp>
      <p:cxnSp>
        <p:nvCxnSpPr>
          <p:cNvPr id="4" name="Straight Connector 3"/>
          <p:cNvCxnSpPr/>
          <p:nvPr userDrawn="1"/>
        </p:nvCxnSpPr>
        <p:spPr>
          <a:xfrm>
            <a:off x="765175" y="1846263"/>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2"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221332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4118" y="1308497"/>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8167" y="6136482"/>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defTabSz="457200"/>
            <a:fld id="{AFE0B64A-157B-4F33-A60C-14DFC801C9B7}" type="slidenum">
              <a:rPr lang="en-US" altLang="en-US" sz="1200" smtClean="0">
                <a:solidFill>
                  <a:srgbClr val="000000"/>
                </a:solidFill>
                <a:latin typeface="Lucida Sans" pitchFamily="34" charset="0"/>
                <a:cs typeface="+mn-cs"/>
              </a:rPr>
              <a:pPr algn="r" defTabSz="457200"/>
              <a:t>‹#›</a:t>
            </a:fld>
            <a:endParaRPr lang="en-US" altLang="en-US" sz="2400" smtClean="0">
              <a:solidFill>
                <a:srgbClr val="000000"/>
              </a:solidFill>
              <a:latin typeface="Times" pitchFamily="2" charset="0"/>
              <a:cs typeface="+mn-cs"/>
            </a:endParaRPr>
          </a:p>
        </p:txBody>
      </p:sp>
      <p:sp>
        <p:nvSpPr>
          <p:cNvPr id="2" name="Title 1"/>
          <p:cNvSpPr>
            <a:spLocks noGrp="1"/>
          </p:cNvSpPr>
          <p:nvPr>
            <p:ph type="title"/>
          </p:nvPr>
        </p:nvSpPr>
        <p:spPr>
          <a:xfrm>
            <a:off x="701041"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63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8167" y="6136482"/>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defTabSz="457200"/>
            <a:fld id="{2D1D21AB-E9BD-4985-90A0-D1537A6E7E1B}" type="slidenum">
              <a:rPr lang="en-US" altLang="en-US" sz="1200" smtClean="0">
                <a:solidFill>
                  <a:srgbClr val="000000"/>
                </a:solidFill>
                <a:latin typeface="Lucida Sans" pitchFamily="34" charset="0"/>
                <a:cs typeface="+mn-cs"/>
              </a:rPr>
              <a:pPr algn="r" defTabSz="457200"/>
              <a:t>‹#›</a:t>
            </a:fld>
            <a:endParaRPr lang="en-US" altLang="en-US" sz="2400" smtClean="0">
              <a:solidFill>
                <a:srgbClr val="000000"/>
              </a:solidFill>
              <a:latin typeface="Times" pitchFamily="2" charset="0"/>
              <a:cs typeface="+mn-cs"/>
            </a:endParaRPr>
          </a:p>
        </p:txBody>
      </p:sp>
      <p:cxnSp>
        <p:nvCxnSpPr>
          <p:cNvPr id="4" name="Straight Connector 3"/>
          <p:cNvCxnSpPr/>
          <p:nvPr userDrawn="1"/>
        </p:nvCxnSpPr>
        <p:spPr>
          <a:xfrm>
            <a:off x="764118" y="184666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1"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294056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D0CB43F-BED1-4194-8F91-14EE7A455B80}"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E5F98E17-E1F6-4DD2-A46F-2D8EAB6905AF}" type="slidenum">
              <a:rPr lang="en-US"/>
              <a:pPr>
                <a:defRPr/>
              </a:pPr>
              <a:t>‹#›</a:t>
            </a:fld>
            <a:endParaRPr lang="en-US"/>
          </a:p>
        </p:txBody>
      </p:sp>
    </p:spTree>
    <p:extLst>
      <p:ext uri="{BB962C8B-B14F-4D97-AF65-F5344CB8AC3E}">
        <p14:creationId xmlns:p14="http://schemas.microsoft.com/office/powerpoint/2010/main" val="425045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7918A5F-825F-47AE-A2DA-8EB4684C415E}"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CE5B9A3-FCEE-4A61-A980-A4F7383E8F88}" type="slidenum">
              <a:rPr lang="en-US"/>
              <a:pPr>
                <a:defRPr/>
              </a:pPr>
              <a:t>‹#›</a:t>
            </a:fld>
            <a:endParaRPr lang="en-US"/>
          </a:p>
        </p:txBody>
      </p:sp>
    </p:spTree>
    <p:extLst>
      <p:ext uri="{BB962C8B-B14F-4D97-AF65-F5344CB8AC3E}">
        <p14:creationId xmlns:p14="http://schemas.microsoft.com/office/powerpoint/2010/main" val="2203331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F68C93C-2ACC-49EB-8758-44D5A196FA17}"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80A922-7C12-4C3F-AB66-698255BD9988}" type="slidenum">
              <a:rPr lang="en-US"/>
              <a:pPr>
                <a:defRPr/>
              </a:pPr>
              <a:t>‹#›</a:t>
            </a:fld>
            <a:endParaRPr lang="en-US"/>
          </a:p>
        </p:txBody>
      </p:sp>
    </p:spTree>
    <p:extLst>
      <p:ext uri="{BB962C8B-B14F-4D97-AF65-F5344CB8AC3E}">
        <p14:creationId xmlns:p14="http://schemas.microsoft.com/office/powerpoint/2010/main" val="139317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BDC318A-CF3E-4395-9A33-4346C9C35891}"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92C70C8-84E2-4ABA-B9C4-88E75F6F44EE}" type="slidenum">
              <a:rPr lang="en-US"/>
              <a:pPr>
                <a:defRPr/>
              </a:pPr>
              <a:t>‹#›</a:t>
            </a:fld>
            <a:endParaRPr lang="en-US"/>
          </a:p>
        </p:txBody>
      </p:sp>
    </p:spTree>
    <p:extLst>
      <p:ext uri="{BB962C8B-B14F-4D97-AF65-F5344CB8AC3E}">
        <p14:creationId xmlns:p14="http://schemas.microsoft.com/office/powerpoint/2010/main" val="2419139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CAACCA6-F55A-40DD-9EC4-15311D930F9C}" type="datetimeFigureOut">
              <a:rPr lang="en-US"/>
              <a:pPr>
                <a:defRPr/>
              </a:pPr>
              <a:t>5/12/2015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4AB540E-FEDE-49A1-AD28-6D64F64DF7B9}" type="slidenum">
              <a:rPr lang="en-US"/>
              <a:pPr>
                <a:defRPr/>
              </a:pPr>
              <a:t>‹#›</a:t>
            </a:fld>
            <a:endParaRPr lang="en-US"/>
          </a:p>
        </p:txBody>
      </p:sp>
    </p:spTree>
    <p:extLst>
      <p:ext uri="{BB962C8B-B14F-4D97-AF65-F5344CB8AC3E}">
        <p14:creationId xmlns:p14="http://schemas.microsoft.com/office/powerpoint/2010/main" val="170837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F6956E7-0FE9-4B3E-B957-393670A9DE1B}" type="datetimeFigureOut">
              <a:rPr lang="en-US"/>
              <a:pPr>
                <a:defRPr/>
              </a:pPr>
              <a:t>5/12/2015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8A6902D-491A-4FA4-B544-AE59A7ABB52A}" type="slidenum">
              <a:rPr lang="en-US"/>
              <a:pPr>
                <a:defRPr/>
              </a:pPr>
              <a:t>‹#›</a:t>
            </a:fld>
            <a:endParaRPr lang="en-US"/>
          </a:p>
        </p:txBody>
      </p:sp>
    </p:spTree>
    <p:extLst>
      <p:ext uri="{BB962C8B-B14F-4D97-AF65-F5344CB8AC3E}">
        <p14:creationId xmlns:p14="http://schemas.microsoft.com/office/powerpoint/2010/main" val="375235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1E395B3-1ED7-4AFA-A198-3E1BA1F11299}" type="datetimeFigureOut">
              <a:rPr lang="en-US"/>
              <a:pPr>
                <a:defRPr/>
              </a:pPr>
              <a:t>5/12/2015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C9D190C6-1A98-4263-A8A5-3856E1C3A8A2}" type="slidenum">
              <a:rPr lang="en-US"/>
              <a:pPr>
                <a:defRPr/>
              </a:pPr>
              <a:t>‹#›</a:t>
            </a:fld>
            <a:endParaRPr lang="en-US"/>
          </a:p>
        </p:txBody>
      </p:sp>
    </p:spTree>
    <p:extLst>
      <p:ext uri="{BB962C8B-B14F-4D97-AF65-F5344CB8AC3E}">
        <p14:creationId xmlns:p14="http://schemas.microsoft.com/office/powerpoint/2010/main" val="3277756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1814211-5683-4230-95E2-848BAF57F4D6}" type="datetimeFigureOut">
              <a:rPr lang="en-US"/>
              <a:pPr>
                <a:defRPr/>
              </a:pPr>
              <a:t>5/12/2015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77491D2-06A1-473B-A99E-EF0F8E391490}" type="slidenum">
              <a:rPr lang="en-US"/>
              <a:pPr>
                <a:defRPr/>
              </a:pPr>
              <a:t>‹#›</a:t>
            </a:fld>
            <a:endParaRPr lang="en-US"/>
          </a:p>
        </p:txBody>
      </p:sp>
    </p:spTree>
    <p:extLst>
      <p:ext uri="{BB962C8B-B14F-4D97-AF65-F5344CB8AC3E}">
        <p14:creationId xmlns:p14="http://schemas.microsoft.com/office/powerpoint/2010/main" val="402586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F4FD0F3-A272-49F4-9C1A-86B1A09C19F8}" type="datetimeFigureOut">
              <a:rPr lang="en-US"/>
              <a:pPr>
                <a:defRPr/>
              </a:pPr>
              <a:t>5/12/2015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D714C3E-68EB-4E25-B3F0-1A9C67264C09}" type="slidenum">
              <a:rPr lang="en-US"/>
              <a:pPr>
                <a:defRPr/>
              </a:pPr>
              <a:t>‹#›</a:t>
            </a:fld>
            <a:endParaRPr lang="en-US"/>
          </a:p>
        </p:txBody>
      </p:sp>
    </p:spTree>
    <p:extLst>
      <p:ext uri="{BB962C8B-B14F-4D97-AF65-F5344CB8AC3E}">
        <p14:creationId xmlns:p14="http://schemas.microsoft.com/office/powerpoint/2010/main" val="3342150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FA50992-8E01-416A-9640-52B7E210555D}" type="datetimeFigureOut">
              <a:rPr lang="en-US"/>
              <a:pPr>
                <a:defRPr/>
              </a:pPr>
              <a:t>5/12/2015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6E73AC3-1D6F-46B7-9194-F5E31A8D809A}" type="slidenum">
              <a:rPr lang="en-US"/>
              <a:pPr>
                <a:defRPr/>
              </a:pPr>
              <a:t>‹#›</a:t>
            </a:fld>
            <a:endParaRPr lang="en-US"/>
          </a:p>
        </p:txBody>
      </p:sp>
    </p:spTree>
    <p:extLst>
      <p:ext uri="{BB962C8B-B14F-4D97-AF65-F5344CB8AC3E}">
        <p14:creationId xmlns:p14="http://schemas.microsoft.com/office/powerpoint/2010/main" val="1197456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1EA90FE-66FF-4D53-82AF-792C9B992DE1}"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5E5E847-5C76-4FBD-9874-8A78811DDFBF}" type="slidenum">
              <a:rPr lang="en-US"/>
              <a:pPr>
                <a:defRPr/>
              </a:pPr>
              <a:t>‹#›</a:t>
            </a:fld>
            <a:endParaRPr lang="en-US"/>
          </a:p>
        </p:txBody>
      </p:sp>
    </p:spTree>
    <p:extLst>
      <p:ext uri="{BB962C8B-B14F-4D97-AF65-F5344CB8AC3E}">
        <p14:creationId xmlns:p14="http://schemas.microsoft.com/office/powerpoint/2010/main" val="210775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AE277281-9B79-4B5D-8D34-5B295CE982A8}"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3379B2FC-FB21-4FCC-8287-1DC575DB1083}" type="slidenum">
              <a:rPr lang="en-US"/>
              <a:pPr>
                <a:defRPr/>
              </a:pPr>
              <a:t>‹#›</a:t>
            </a:fld>
            <a:endParaRPr lang="en-US"/>
          </a:p>
        </p:txBody>
      </p:sp>
    </p:spTree>
    <p:extLst>
      <p:ext uri="{BB962C8B-B14F-4D97-AF65-F5344CB8AC3E}">
        <p14:creationId xmlns:p14="http://schemas.microsoft.com/office/powerpoint/2010/main" val="48888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957E7F1-A9EE-4AF4-B7F6-B94EFE2B43E2}" type="datetimeFigureOut">
              <a:rPr lang="en-US"/>
              <a:pPr>
                <a:defRPr/>
              </a:pPr>
              <a:t>5/12/2015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2DE6516-9EC6-44CD-8C61-055D54803666}" type="slidenum">
              <a:rPr lang="en-US"/>
              <a:pPr>
                <a:defRPr/>
              </a:pPr>
              <a:t>‹#›</a:t>
            </a:fld>
            <a:endParaRPr lang="en-US"/>
          </a:p>
        </p:txBody>
      </p:sp>
    </p:spTree>
    <p:extLst>
      <p:ext uri="{BB962C8B-B14F-4D97-AF65-F5344CB8AC3E}">
        <p14:creationId xmlns:p14="http://schemas.microsoft.com/office/powerpoint/2010/main" val="1409570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911BBC-5541-41DD-94A0-F7FA74CDE7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08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A4006F-3823-47D9-BE59-C346C52F74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755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708957-C2CB-449A-8A36-5E84C0A6C9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5872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A60841-B270-4CFD-BA6A-FB73412E90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178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37FEB00-DC01-4676-98B5-EEF45B73BF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099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4B4989-7F59-42DD-B982-811D6B50C7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76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9A5D49-AC34-4F84-B1E8-68E459855F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759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401E6A-2F79-4C3F-99D1-47310E5D3A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2781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9C5D3B-DAC3-43D9-9845-C8D332C19F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48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6F4D739-361C-44FF-946F-5AAF8EB9352A}" type="datetimeFigureOut">
              <a:rPr lang="en-US"/>
              <a:pPr>
                <a:defRPr/>
              </a:pPr>
              <a:t>5/12/2015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B0F050A2-D5EB-40B6-89E8-A0CF8EDA9A40}" type="slidenum">
              <a:rPr lang="en-US"/>
              <a:pPr>
                <a:defRPr/>
              </a:pPr>
              <a:t>‹#›</a:t>
            </a:fld>
            <a:endParaRPr lang="en-US"/>
          </a:p>
        </p:txBody>
      </p:sp>
    </p:spTree>
    <p:extLst>
      <p:ext uri="{BB962C8B-B14F-4D97-AF65-F5344CB8AC3E}">
        <p14:creationId xmlns:p14="http://schemas.microsoft.com/office/powerpoint/2010/main" val="2648494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D0B63E-7657-4D15-82D0-92800D5A76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700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B129C0-2847-41AA-A1FC-D12362394C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707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amboo"/>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90845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039544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03689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11242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94785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755667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6794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99554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19A5EC8-865F-4C91-937A-79970CCBCDD0}" type="datetimeFigureOut">
              <a:rPr lang="en-US"/>
              <a:pPr>
                <a:defRPr/>
              </a:pPr>
              <a:t>5/12/2015</a:t>
            </a:fld>
            <a:endParaRPr lang="en-US"/>
          </a:p>
        </p:txBody>
      </p:sp>
      <p:sp>
        <p:nvSpPr>
          <p:cNvPr id="8"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D17C9652-8F26-4875-BA74-71A43FF8FD57}" type="slidenum">
              <a:rPr lang="en-US"/>
              <a:pPr>
                <a:defRPr/>
              </a:pPr>
              <a:t>‹#›</a:t>
            </a:fld>
            <a:endParaRPr lang="en-US"/>
          </a:p>
        </p:txBody>
      </p:sp>
    </p:spTree>
    <p:extLst>
      <p:ext uri="{BB962C8B-B14F-4D97-AF65-F5344CB8AC3E}">
        <p14:creationId xmlns:p14="http://schemas.microsoft.com/office/powerpoint/2010/main" val="362457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209432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30028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03190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162777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74629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66307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C91C78-62EB-4701-A2DD-54FE89CCBE2E}" type="slidenum">
              <a:rPr lang="en-US"/>
              <a:pPr>
                <a:defRPr/>
              </a:pPr>
              <a:t>‹#›</a:t>
            </a:fld>
            <a:endParaRPr lang="en-US"/>
          </a:p>
        </p:txBody>
      </p:sp>
    </p:spTree>
    <p:extLst>
      <p:ext uri="{BB962C8B-B14F-4D97-AF65-F5344CB8AC3E}">
        <p14:creationId xmlns:p14="http://schemas.microsoft.com/office/powerpoint/2010/main" val="3908190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9EA756-5492-4198-822E-33F826E6CA82}" type="slidenum">
              <a:rPr lang="en-US"/>
              <a:pPr>
                <a:defRPr/>
              </a:pPr>
              <a:t>‹#›</a:t>
            </a:fld>
            <a:endParaRPr lang="en-US"/>
          </a:p>
        </p:txBody>
      </p:sp>
    </p:spTree>
    <p:extLst>
      <p:ext uri="{BB962C8B-B14F-4D97-AF65-F5344CB8AC3E}">
        <p14:creationId xmlns:p14="http://schemas.microsoft.com/office/powerpoint/2010/main" val="222247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556B5-7E60-410E-AC30-8FF7B37A9B4E}" type="slidenum">
              <a:rPr lang="en-US"/>
              <a:pPr>
                <a:defRPr/>
              </a:pPr>
              <a:t>‹#›</a:t>
            </a:fld>
            <a:endParaRPr lang="en-US"/>
          </a:p>
        </p:txBody>
      </p:sp>
    </p:spTree>
    <p:extLst>
      <p:ext uri="{BB962C8B-B14F-4D97-AF65-F5344CB8AC3E}">
        <p14:creationId xmlns:p14="http://schemas.microsoft.com/office/powerpoint/2010/main" val="2978207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2787D9-4AFC-4DEC-BE3A-A7AF678C1FD5}" type="slidenum">
              <a:rPr lang="en-US"/>
              <a:pPr>
                <a:defRPr/>
              </a:pPr>
              <a:t>‹#›</a:t>
            </a:fld>
            <a:endParaRPr lang="en-US"/>
          </a:p>
        </p:txBody>
      </p:sp>
    </p:spTree>
    <p:extLst>
      <p:ext uri="{BB962C8B-B14F-4D97-AF65-F5344CB8AC3E}">
        <p14:creationId xmlns:p14="http://schemas.microsoft.com/office/powerpoint/2010/main" val="354344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CFE9CB3-50AF-4CB7-8A37-50671C10A81B}" type="datetimeFigureOut">
              <a:rPr lang="en-US"/>
              <a:pPr>
                <a:defRPr/>
              </a:pPr>
              <a:t>5/12/2015</a:t>
            </a:fld>
            <a:endParaRPr lang="en-US"/>
          </a:p>
        </p:txBody>
      </p:sp>
      <p:sp>
        <p:nvSpPr>
          <p:cNvPr id="4"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BBA350F-03F1-4DEB-91E1-EF8E976F6DFC}" type="slidenum">
              <a:rPr lang="en-US"/>
              <a:pPr>
                <a:defRPr/>
              </a:pPr>
              <a:t>‹#›</a:t>
            </a:fld>
            <a:endParaRPr lang="en-US"/>
          </a:p>
        </p:txBody>
      </p:sp>
    </p:spTree>
    <p:extLst>
      <p:ext uri="{BB962C8B-B14F-4D97-AF65-F5344CB8AC3E}">
        <p14:creationId xmlns:p14="http://schemas.microsoft.com/office/powerpoint/2010/main" val="165061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8BFCD5-F062-44D8-AB27-DDE1A36EE0B8}" type="slidenum">
              <a:rPr lang="en-US"/>
              <a:pPr>
                <a:defRPr/>
              </a:pPr>
              <a:t>‹#›</a:t>
            </a:fld>
            <a:endParaRPr lang="en-US"/>
          </a:p>
        </p:txBody>
      </p:sp>
    </p:spTree>
    <p:extLst>
      <p:ext uri="{BB962C8B-B14F-4D97-AF65-F5344CB8AC3E}">
        <p14:creationId xmlns:p14="http://schemas.microsoft.com/office/powerpoint/2010/main" val="1602666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11BE07-1E64-4188-9549-CFB1FBB2F919}" type="slidenum">
              <a:rPr lang="en-US"/>
              <a:pPr>
                <a:defRPr/>
              </a:pPr>
              <a:t>‹#›</a:t>
            </a:fld>
            <a:endParaRPr lang="en-US"/>
          </a:p>
        </p:txBody>
      </p:sp>
    </p:spTree>
    <p:extLst>
      <p:ext uri="{BB962C8B-B14F-4D97-AF65-F5344CB8AC3E}">
        <p14:creationId xmlns:p14="http://schemas.microsoft.com/office/powerpoint/2010/main" val="942324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0C052-1088-4D42-A841-D4D092C1DED8}" type="slidenum">
              <a:rPr lang="en-US"/>
              <a:pPr>
                <a:defRPr/>
              </a:pPr>
              <a:t>‹#›</a:t>
            </a:fld>
            <a:endParaRPr lang="en-US"/>
          </a:p>
        </p:txBody>
      </p:sp>
    </p:spTree>
    <p:extLst>
      <p:ext uri="{BB962C8B-B14F-4D97-AF65-F5344CB8AC3E}">
        <p14:creationId xmlns:p14="http://schemas.microsoft.com/office/powerpoint/2010/main" val="457810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6D7EA6-8211-44D5-80DC-FF379D4067E4}" type="slidenum">
              <a:rPr lang="en-US"/>
              <a:pPr>
                <a:defRPr/>
              </a:pPr>
              <a:t>‹#›</a:t>
            </a:fld>
            <a:endParaRPr lang="en-US"/>
          </a:p>
        </p:txBody>
      </p:sp>
    </p:spTree>
    <p:extLst>
      <p:ext uri="{BB962C8B-B14F-4D97-AF65-F5344CB8AC3E}">
        <p14:creationId xmlns:p14="http://schemas.microsoft.com/office/powerpoint/2010/main" val="3888212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089690-CB3E-4BAE-958A-D6309EB85945}" type="slidenum">
              <a:rPr lang="en-US"/>
              <a:pPr>
                <a:defRPr/>
              </a:pPr>
              <a:t>‹#›</a:t>
            </a:fld>
            <a:endParaRPr lang="en-US"/>
          </a:p>
        </p:txBody>
      </p:sp>
    </p:spTree>
    <p:extLst>
      <p:ext uri="{BB962C8B-B14F-4D97-AF65-F5344CB8AC3E}">
        <p14:creationId xmlns:p14="http://schemas.microsoft.com/office/powerpoint/2010/main" val="1901447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32017-C8B8-4005-9DA5-37190DC0372A}" type="slidenum">
              <a:rPr lang="en-US"/>
              <a:pPr>
                <a:defRPr/>
              </a:pPr>
              <a:t>‹#›</a:t>
            </a:fld>
            <a:endParaRPr lang="en-US"/>
          </a:p>
        </p:txBody>
      </p:sp>
    </p:spTree>
    <p:extLst>
      <p:ext uri="{BB962C8B-B14F-4D97-AF65-F5344CB8AC3E}">
        <p14:creationId xmlns:p14="http://schemas.microsoft.com/office/powerpoint/2010/main" val="2969721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28739-149C-4817-BD35-E5589C17F0DF}" type="slidenum">
              <a:rPr lang="en-US"/>
              <a:pPr>
                <a:defRPr/>
              </a:pPr>
              <a:t>‹#›</a:t>
            </a:fld>
            <a:endParaRPr lang="en-US"/>
          </a:p>
        </p:txBody>
      </p:sp>
    </p:spTree>
    <p:extLst>
      <p:ext uri="{BB962C8B-B14F-4D97-AF65-F5344CB8AC3E}">
        <p14:creationId xmlns:p14="http://schemas.microsoft.com/office/powerpoint/2010/main" val="446640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04EB6D-B930-4A36-9660-0B3E5E671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6210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37DA8-5E7B-4838-8A63-04EF716B91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8982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24082E-B31D-4EEB-8D83-E70E90DB15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358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9367B97D-F86A-433F-8616-ACB523A12B7D}" type="datetimeFigureOut">
              <a:rPr lang="en-US"/>
              <a:pPr>
                <a:defRPr/>
              </a:pPr>
              <a:t>5/12/2015</a:t>
            </a:fld>
            <a:endParaRPr lang="en-US"/>
          </a:p>
        </p:txBody>
      </p:sp>
      <p:sp>
        <p:nvSpPr>
          <p:cNvPr id="3"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ADC22AB8-4BAC-44BB-8954-5D0A675A7E17}" type="slidenum">
              <a:rPr lang="en-US"/>
              <a:pPr>
                <a:defRPr/>
              </a:pPr>
              <a:t>‹#›</a:t>
            </a:fld>
            <a:endParaRPr lang="en-US"/>
          </a:p>
        </p:txBody>
      </p:sp>
    </p:spTree>
    <p:extLst>
      <p:ext uri="{BB962C8B-B14F-4D97-AF65-F5344CB8AC3E}">
        <p14:creationId xmlns:p14="http://schemas.microsoft.com/office/powerpoint/2010/main" val="4131105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EEAB74-21A3-47D6-987E-E227C4816F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240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58DAF7-CCED-40AC-BF0F-BF8941B2C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9228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64B38F-249C-4B4F-840A-7B0339F38E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6123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BD728F-66E3-4D48-9403-E9D9322BB7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67148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C1821-FC4A-4F85-8A3C-3B92A0AF76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65560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25C8D2-0C61-43B0-9040-480C58B697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0001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1576E3-AC8D-43AE-98A7-DD1EC56EB4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301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979402-D28D-46E6-9B16-924D5DEBC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512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amboo"/>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00794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8746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B8DB94B8-8E6E-403E-8541-FB3CC3C7B7F1}" type="datetimeFigureOut">
              <a:rPr lang="en-US"/>
              <a:pPr>
                <a:defRPr/>
              </a:pPr>
              <a:t>5/12/2015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E2C9A8A-EF94-4ABE-B0FF-11E606368062}" type="slidenum">
              <a:rPr lang="en-US"/>
              <a:pPr>
                <a:defRPr/>
              </a:pPr>
              <a:t>‹#›</a:t>
            </a:fld>
            <a:endParaRPr lang="en-US"/>
          </a:p>
        </p:txBody>
      </p:sp>
    </p:spTree>
    <p:extLst>
      <p:ext uri="{BB962C8B-B14F-4D97-AF65-F5344CB8AC3E}">
        <p14:creationId xmlns:p14="http://schemas.microsoft.com/office/powerpoint/2010/main" val="1777884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485981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014557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78163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2591829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98152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031224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290209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577547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78259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8220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0A3E3B5-78FB-45C8-88EC-B18279D8AA17}" type="datetimeFigureOut">
              <a:rPr lang="en-US"/>
              <a:pPr>
                <a:defRPr/>
              </a:pPr>
              <a:t>5/12/2015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57E5CEB-5483-4749-9973-9E298B1DF13D}" type="slidenum">
              <a:rPr lang="en-US"/>
              <a:pPr>
                <a:defRPr/>
              </a:pPr>
              <a:t>‹#›</a:t>
            </a:fld>
            <a:endParaRPr lang="en-US"/>
          </a:p>
        </p:txBody>
      </p:sp>
    </p:spTree>
    <p:extLst>
      <p:ext uri="{BB962C8B-B14F-4D97-AF65-F5344CB8AC3E}">
        <p14:creationId xmlns:p14="http://schemas.microsoft.com/office/powerpoint/2010/main" val="21212071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1921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4260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0.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6.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1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5.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8.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9.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756C02DA-C204-4E43-8FE9-2F7B21F61BB9}" type="datetimeFigureOut">
              <a:rPr lang="en-US"/>
              <a:pPr>
                <a:defRPr/>
              </a:pPr>
              <a:t>5/12/2015</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998DB065-CD11-4B6E-BC43-641CFE31D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85" r:id="rId1"/>
    <p:sldLayoutId id="2147490486" r:id="rId2"/>
    <p:sldLayoutId id="2147490487" r:id="rId3"/>
    <p:sldLayoutId id="2147490488" r:id="rId4"/>
    <p:sldLayoutId id="2147490489" r:id="rId5"/>
    <p:sldLayoutId id="2147490490" r:id="rId6"/>
    <p:sldLayoutId id="2147490491" r:id="rId7"/>
    <p:sldLayoutId id="2147490492" r:id="rId8"/>
    <p:sldLayoutId id="2147490493" r:id="rId9"/>
    <p:sldLayoutId id="2147490494" r:id="rId10"/>
    <p:sldLayoutId id="214749049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2961808-C49F-4634-8048-01B3D8D28603}" type="slidenum">
              <a:rPr lang="en-US">
                <a:cs typeface="+mn-cs"/>
              </a:rPr>
              <a:pPr>
                <a:defRPr/>
              </a:pPr>
              <a:t>‹#›</a:t>
            </a:fld>
            <a:endParaRPr lang="en-US">
              <a:cs typeface="+mn-cs"/>
            </a:endParaRPr>
          </a:p>
        </p:txBody>
      </p:sp>
    </p:spTree>
    <p:extLst>
      <p:ext uri="{BB962C8B-B14F-4D97-AF65-F5344CB8AC3E}">
        <p14:creationId xmlns:p14="http://schemas.microsoft.com/office/powerpoint/2010/main" val="3790800146"/>
      </p:ext>
    </p:extLst>
  </p:cSld>
  <p:clrMap bg1="lt1" tx1="dk1" bg2="lt2" tx2="dk2" accent1="accent1" accent2="accent2" accent3="accent3" accent4="accent4" accent5="accent5" accent6="accent6" hlink="hlink" folHlink="folHlink"/>
  <p:sldLayoutIdLst>
    <p:sldLayoutId id="2147490634" r:id="rId1"/>
    <p:sldLayoutId id="2147490635" r:id="rId2"/>
    <p:sldLayoutId id="2147490636" r:id="rId3"/>
    <p:sldLayoutId id="2147490637" r:id="rId4"/>
    <p:sldLayoutId id="2147490638" r:id="rId5"/>
    <p:sldLayoutId id="2147490639" r:id="rId6"/>
    <p:sldLayoutId id="2147490640" r:id="rId7"/>
    <p:sldLayoutId id="2147490641" r:id="rId8"/>
    <p:sldLayoutId id="2147490642" r:id="rId9"/>
    <p:sldLayoutId id="2147490643" r:id="rId10"/>
    <p:sldLayoutId id="21474906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A53CAAD-FD26-4C20-9DF9-A6B4EAE76BE0}"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1976598419"/>
      </p:ext>
    </p:extLst>
  </p:cSld>
  <p:clrMap bg1="lt1" tx1="dk1" bg2="lt2" tx2="dk2" accent1="accent1" accent2="accent2" accent3="accent3" accent4="accent4" accent5="accent5" accent6="accent6" hlink="hlink" folHlink="folHlink"/>
  <p:sldLayoutIdLst>
    <p:sldLayoutId id="2147490646" r:id="rId1"/>
    <p:sldLayoutId id="2147490647" r:id="rId2"/>
    <p:sldLayoutId id="2147490648" r:id="rId3"/>
    <p:sldLayoutId id="2147490649" r:id="rId4"/>
    <p:sldLayoutId id="2147490650" r:id="rId5"/>
    <p:sldLayoutId id="2147490651" r:id="rId6"/>
    <p:sldLayoutId id="2147490652" r:id="rId7"/>
    <p:sldLayoutId id="2147490653" r:id="rId8"/>
    <p:sldLayoutId id="2147490654" r:id="rId9"/>
    <p:sldLayoutId id="2147490655" r:id="rId10"/>
    <p:sldLayoutId id="21474906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mboo"/>
          <p:cNvPicPr>
            <a:picLocks noChangeAspect="1" noChangeArrowheads="1"/>
          </p:cNvPicPr>
          <p:nvPr/>
        </p:nvPicPr>
        <p:blipFill>
          <a:blip r:embed="rId16">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1"/>
          <p:cNvGrpSpPr>
            <a:grpSpLocks noChangeAspect="1"/>
          </p:cNvGrpSpPr>
          <p:nvPr userDrawn="1"/>
        </p:nvGrpSpPr>
        <p:grpSpPr bwMode="auto">
          <a:xfrm>
            <a:off x="76200" y="76200"/>
            <a:ext cx="1828800" cy="1189038"/>
            <a:chOff x="48" y="48"/>
            <a:chExt cx="1152" cy="749"/>
          </a:xfrm>
        </p:grpSpPr>
        <p:sp>
          <p:nvSpPr>
            <p:cNvPr id="1090" name="AutoShape 10"/>
            <p:cNvSpPr>
              <a:spLocks noChangeAspect="1" noChangeArrowheads="1" noTextEdit="1"/>
            </p:cNvSpPr>
            <p:nvPr userDrawn="1"/>
          </p:nvSpPr>
          <p:spPr bwMode="auto">
            <a:xfrm>
              <a:off x="48" y="48"/>
              <a:ext cx="115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91" name="Rectangle 12"/>
            <p:cNvSpPr>
              <a:spLocks noChangeArrowheads="1"/>
            </p:cNvSpPr>
            <p:nvPr userDrawn="1"/>
          </p:nvSpPr>
          <p:spPr bwMode="auto">
            <a:xfrm>
              <a:off x="48" y="48"/>
              <a:ext cx="1152" cy="749"/>
            </a:xfrm>
            <a:prstGeom prst="rect">
              <a:avLst/>
            </a:prstGeom>
            <a:solidFill>
              <a:srgbClr val="D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eaLnBrk="1" hangingPunct="1">
                <a:defRPr/>
              </a:pPr>
              <a:endParaRPr lang="en-US" altLang="en-US" smtClean="0">
                <a:solidFill>
                  <a:srgbClr val="FF3300"/>
                </a:solidFill>
                <a:cs typeface="+mn-cs"/>
              </a:endParaRPr>
            </a:p>
          </p:txBody>
        </p:sp>
        <p:sp>
          <p:nvSpPr>
            <p:cNvPr id="1092" name="Freeform 13"/>
            <p:cNvSpPr>
              <a:spLocks/>
            </p:cNvSpPr>
            <p:nvPr userDrawn="1"/>
          </p:nvSpPr>
          <p:spPr bwMode="auto">
            <a:xfrm>
              <a:off x="426" y="232"/>
              <a:ext cx="396" cy="377"/>
            </a:xfrm>
            <a:custGeom>
              <a:avLst/>
              <a:gdLst>
                <a:gd name="T0" fmla="*/ 25 w 790"/>
                <a:gd name="T1" fmla="*/ 0 h 752"/>
                <a:gd name="T2" fmla="*/ 32 w 790"/>
                <a:gd name="T3" fmla="*/ 19 h 752"/>
                <a:gd name="T4" fmla="*/ 50 w 790"/>
                <a:gd name="T5" fmla="*/ 18 h 752"/>
                <a:gd name="T6" fmla="*/ 35 w 790"/>
                <a:gd name="T7" fmla="*/ 28 h 752"/>
                <a:gd name="T8" fmla="*/ 40 w 790"/>
                <a:gd name="T9" fmla="*/ 48 h 752"/>
                <a:gd name="T10" fmla="*/ 26 w 790"/>
                <a:gd name="T11" fmla="*/ 35 h 752"/>
                <a:gd name="T12" fmla="*/ 10 w 790"/>
                <a:gd name="T13" fmla="*/ 48 h 752"/>
                <a:gd name="T14" fmla="*/ 17 w 790"/>
                <a:gd name="T15" fmla="*/ 28 h 752"/>
                <a:gd name="T16" fmla="*/ 0 w 790"/>
                <a:gd name="T17" fmla="*/ 18 h 752"/>
                <a:gd name="T18" fmla="*/ 19 w 790"/>
                <a:gd name="T19" fmla="*/ 19 h 752"/>
                <a:gd name="T20" fmla="*/ 25 w 790"/>
                <a:gd name="T21" fmla="*/ 0 h 7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752">
                  <a:moveTo>
                    <a:pt x="395" y="0"/>
                  </a:moveTo>
                  <a:lnTo>
                    <a:pt x="496" y="289"/>
                  </a:lnTo>
                  <a:lnTo>
                    <a:pt x="790" y="287"/>
                  </a:lnTo>
                  <a:lnTo>
                    <a:pt x="548" y="447"/>
                  </a:lnTo>
                  <a:lnTo>
                    <a:pt x="639" y="752"/>
                  </a:lnTo>
                  <a:lnTo>
                    <a:pt x="403" y="557"/>
                  </a:lnTo>
                  <a:lnTo>
                    <a:pt x="150" y="752"/>
                  </a:lnTo>
                  <a:lnTo>
                    <a:pt x="257" y="447"/>
                  </a:lnTo>
                  <a:lnTo>
                    <a:pt x="0" y="287"/>
                  </a:lnTo>
                  <a:lnTo>
                    <a:pt x="296" y="289"/>
                  </a:lnTo>
                  <a:lnTo>
                    <a:pt x="39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grpSp>
      <p:grpSp>
        <p:nvGrpSpPr>
          <p:cNvPr id="1028" name="Group 15"/>
          <p:cNvGrpSpPr>
            <a:grpSpLocks noChangeAspect="1"/>
          </p:cNvGrpSpPr>
          <p:nvPr userDrawn="1"/>
        </p:nvGrpSpPr>
        <p:grpSpPr bwMode="auto">
          <a:xfrm>
            <a:off x="7391400" y="96838"/>
            <a:ext cx="1752600" cy="1198562"/>
            <a:chOff x="4656" y="61"/>
            <a:chExt cx="1104" cy="755"/>
          </a:xfrm>
        </p:grpSpPr>
        <p:sp>
          <p:nvSpPr>
            <p:cNvPr id="1029" name="AutoShape 14"/>
            <p:cNvSpPr>
              <a:spLocks noChangeAspect="1" noChangeArrowheads="1" noTextEdit="1"/>
            </p:cNvSpPr>
            <p:nvPr userDrawn="1"/>
          </p:nvSpPr>
          <p:spPr bwMode="auto">
            <a:xfrm>
              <a:off x="4656" y="61"/>
              <a:ext cx="1104"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0" name="Freeform 16"/>
            <p:cNvSpPr>
              <a:spLocks/>
            </p:cNvSpPr>
            <p:nvPr userDrawn="1"/>
          </p:nvSpPr>
          <p:spPr bwMode="auto">
            <a:xfrm>
              <a:off x="4680" y="95"/>
              <a:ext cx="1073" cy="714"/>
            </a:xfrm>
            <a:custGeom>
              <a:avLst/>
              <a:gdLst>
                <a:gd name="T0" fmla="*/ 0 w 3218"/>
                <a:gd name="T1" fmla="*/ 0 h 2141"/>
                <a:gd name="T2" fmla="*/ 40 w 3218"/>
                <a:gd name="T3" fmla="*/ 0 h 2141"/>
                <a:gd name="T4" fmla="*/ 40 w 3218"/>
                <a:gd name="T5" fmla="*/ 26 h 2141"/>
                <a:gd name="T6" fmla="*/ 0 w 3218"/>
                <a:gd name="T7" fmla="*/ 26 h 2141"/>
                <a:gd name="T8" fmla="*/ 0 w 3218"/>
                <a:gd name="T9" fmla="*/ 0 h 2141"/>
                <a:gd name="T10" fmla="*/ 0 w 3218"/>
                <a:gd name="T11" fmla="*/ 0 h 2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8" h="2141">
                  <a:moveTo>
                    <a:pt x="0" y="0"/>
                  </a:moveTo>
                  <a:lnTo>
                    <a:pt x="3218" y="0"/>
                  </a:lnTo>
                  <a:lnTo>
                    <a:pt x="3218" y="2141"/>
                  </a:lnTo>
                  <a:lnTo>
                    <a:pt x="12" y="21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1" name="Freeform 17"/>
            <p:cNvSpPr>
              <a:spLocks/>
            </p:cNvSpPr>
            <p:nvPr userDrawn="1"/>
          </p:nvSpPr>
          <p:spPr bwMode="auto">
            <a:xfrm>
              <a:off x="4656" y="68"/>
              <a:ext cx="1072" cy="708"/>
            </a:xfrm>
            <a:custGeom>
              <a:avLst/>
              <a:gdLst>
                <a:gd name="T0" fmla="*/ 0 w 3215"/>
                <a:gd name="T1" fmla="*/ 0 h 2124"/>
                <a:gd name="T2" fmla="*/ 40 w 3215"/>
                <a:gd name="T3" fmla="*/ 0 h 2124"/>
                <a:gd name="T4" fmla="*/ 40 w 3215"/>
                <a:gd name="T5" fmla="*/ 26 h 2124"/>
                <a:gd name="T6" fmla="*/ 0 w 3215"/>
                <a:gd name="T7" fmla="*/ 26 h 2124"/>
                <a:gd name="T8" fmla="*/ 0 w 3215"/>
                <a:gd name="T9" fmla="*/ 0 h 2124"/>
                <a:gd name="T10" fmla="*/ 0 w 3215"/>
                <a:gd name="T11" fmla="*/ 0 h 2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2124">
                  <a:moveTo>
                    <a:pt x="0" y="0"/>
                  </a:moveTo>
                  <a:lnTo>
                    <a:pt x="3215" y="0"/>
                  </a:lnTo>
                  <a:lnTo>
                    <a:pt x="3215" y="2124"/>
                  </a:lnTo>
                  <a:lnTo>
                    <a:pt x="0" y="21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2" name="Freeform 18"/>
            <p:cNvSpPr>
              <a:spLocks/>
            </p:cNvSpPr>
            <p:nvPr userDrawn="1"/>
          </p:nvSpPr>
          <p:spPr bwMode="auto">
            <a:xfrm>
              <a:off x="4656" y="68"/>
              <a:ext cx="439" cy="380"/>
            </a:xfrm>
            <a:custGeom>
              <a:avLst/>
              <a:gdLst>
                <a:gd name="T0" fmla="*/ 0 w 1318"/>
                <a:gd name="T1" fmla="*/ 0 h 1138"/>
                <a:gd name="T2" fmla="*/ 16 w 1318"/>
                <a:gd name="T3" fmla="*/ 0 h 1138"/>
                <a:gd name="T4" fmla="*/ 16 w 1318"/>
                <a:gd name="T5" fmla="*/ 14 h 1138"/>
                <a:gd name="T6" fmla="*/ 0 w 1318"/>
                <a:gd name="T7" fmla="*/ 14 h 1138"/>
                <a:gd name="T8" fmla="*/ 0 w 1318"/>
                <a:gd name="T9" fmla="*/ 0 h 1138"/>
                <a:gd name="T10" fmla="*/ 0 w 1318"/>
                <a:gd name="T11" fmla="*/ 0 h 1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 h="1138">
                  <a:moveTo>
                    <a:pt x="0" y="0"/>
                  </a:moveTo>
                  <a:lnTo>
                    <a:pt x="1318" y="0"/>
                  </a:lnTo>
                  <a:lnTo>
                    <a:pt x="1318" y="1138"/>
                  </a:lnTo>
                  <a:lnTo>
                    <a:pt x="0" y="1138"/>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3" name="Freeform 19"/>
            <p:cNvSpPr>
              <a:spLocks/>
            </p:cNvSpPr>
            <p:nvPr userDrawn="1"/>
          </p:nvSpPr>
          <p:spPr bwMode="auto">
            <a:xfrm>
              <a:off x="5095" y="68"/>
              <a:ext cx="633" cy="55"/>
            </a:xfrm>
            <a:custGeom>
              <a:avLst/>
              <a:gdLst>
                <a:gd name="T0" fmla="*/ 0 w 1899"/>
                <a:gd name="T1" fmla="*/ 0 h 163"/>
                <a:gd name="T2" fmla="*/ 0 w 1899"/>
                <a:gd name="T3" fmla="*/ 2 h 163"/>
                <a:gd name="T4" fmla="*/ 23 w 1899"/>
                <a:gd name="T5" fmla="*/ 2 h 163"/>
                <a:gd name="T6" fmla="*/ 23 w 1899"/>
                <a:gd name="T7" fmla="*/ 0 h 163"/>
                <a:gd name="T8" fmla="*/ 0 w 1899"/>
                <a:gd name="T9" fmla="*/ 0 h 163"/>
                <a:gd name="T10" fmla="*/ 0 w 1899"/>
                <a:gd name="T11" fmla="*/ 0 h 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3">
                  <a:moveTo>
                    <a:pt x="0" y="0"/>
                  </a:moveTo>
                  <a:lnTo>
                    <a:pt x="4" y="163"/>
                  </a:lnTo>
                  <a:lnTo>
                    <a:pt x="1899" y="162"/>
                  </a:lnTo>
                  <a:lnTo>
                    <a:pt x="189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4" name="Freeform 20"/>
            <p:cNvSpPr>
              <a:spLocks/>
            </p:cNvSpPr>
            <p:nvPr userDrawn="1"/>
          </p:nvSpPr>
          <p:spPr bwMode="auto">
            <a:xfrm>
              <a:off x="5095" y="177"/>
              <a:ext cx="633" cy="55"/>
            </a:xfrm>
            <a:custGeom>
              <a:avLst/>
              <a:gdLst>
                <a:gd name="T0" fmla="*/ 0 w 1899"/>
                <a:gd name="T1" fmla="*/ 0 h 166"/>
                <a:gd name="T2" fmla="*/ 0 w 1899"/>
                <a:gd name="T3" fmla="*/ 2 h 166"/>
                <a:gd name="T4" fmla="*/ 23 w 1899"/>
                <a:gd name="T5" fmla="*/ 2 h 166"/>
                <a:gd name="T6" fmla="*/ 23 w 1899"/>
                <a:gd name="T7" fmla="*/ 0 h 166"/>
                <a:gd name="T8" fmla="*/ 0 w 1899"/>
                <a:gd name="T9" fmla="*/ 0 h 166"/>
                <a:gd name="T10" fmla="*/ 0 w 1899"/>
                <a:gd name="T11" fmla="*/ 0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6">
                  <a:moveTo>
                    <a:pt x="4" y="0"/>
                  </a:moveTo>
                  <a:lnTo>
                    <a:pt x="0" y="164"/>
                  </a:lnTo>
                  <a:lnTo>
                    <a:pt x="1899" y="166"/>
                  </a:lnTo>
                  <a:lnTo>
                    <a:pt x="1899" y="0"/>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5" name="Freeform 21"/>
            <p:cNvSpPr>
              <a:spLocks/>
            </p:cNvSpPr>
            <p:nvPr userDrawn="1"/>
          </p:nvSpPr>
          <p:spPr bwMode="auto">
            <a:xfrm>
              <a:off x="5095" y="285"/>
              <a:ext cx="633" cy="53"/>
            </a:xfrm>
            <a:custGeom>
              <a:avLst/>
              <a:gdLst>
                <a:gd name="T0" fmla="*/ 0 w 1899"/>
                <a:gd name="T1" fmla="*/ 0 h 161"/>
                <a:gd name="T2" fmla="*/ 0 w 1899"/>
                <a:gd name="T3" fmla="*/ 2 h 161"/>
                <a:gd name="T4" fmla="*/ 23 w 1899"/>
                <a:gd name="T5" fmla="*/ 2 h 161"/>
                <a:gd name="T6" fmla="*/ 23 w 1899"/>
                <a:gd name="T7" fmla="*/ 0 h 161"/>
                <a:gd name="T8" fmla="*/ 0 w 1899"/>
                <a:gd name="T9" fmla="*/ 0 h 161"/>
                <a:gd name="T10" fmla="*/ 0 w 1899"/>
                <a:gd name="T11" fmla="*/ 0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1">
                  <a:moveTo>
                    <a:pt x="0" y="0"/>
                  </a:moveTo>
                  <a:lnTo>
                    <a:pt x="0" y="161"/>
                  </a:lnTo>
                  <a:lnTo>
                    <a:pt x="1899" y="145"/>
                  </a:lnTo>
                  <a:lnTo>
                    <a:pt x="1899" y="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6" name="Freeform 22"/>
            <p:cNvSpPr>
              <a:spLocks/>
            </p:cNvSpPr>
            <p:nvPr userDrawn="1"/>
          </p:nvSpPr>
          <p:spPr bwMode="auto">
            <a:xfrm>
              <a:off x="5096" y="394"/>
              <a:ext cx="632" cy="52"/>
            </a:xfrm>
            <a:custGeom>
              <a:avLst/>
              <a:gdLst>
                <a:gd name="T0" fmla="*/ 0 w 1895"/>
                <a:gd name="T1" fmla="*/ 0 h 158"/>
                <a:gd name="T2" fmla="*/ 0 w 1895"/>
                <a:gd name="T3" fmla="*/ 2 h 158"/>
                <a:gd name="T4" fmla="*/ 23 w 1895"/>
                <a:gd name="T5" fmla="*/ 2 h 158"/>
                <a:gd name="T6" fmla="*/ 23 w 1895"/>
                <a:gd name="T7" fmla="*/ 0 h 158"/>
                <a:gd name="T8" fmla="*/ 0 w 1895"/>
                <a:gd name="T9" fmla="*/ 0 h 158"/>
                <a:gd name="T10" fmla="*/ 0 w 1895"/>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5" h="158">
                  <a:moveTo>
                    <a:pt x="0" y="0"/>
                  </a:moveTo>
                  <a:lnTo>
                    <a:pt x="0" y="158"/>
                  </a:lnTo>
                  <a:lnTo>
                    <a:pt x="1895" y="148"/>
                  </a:lnTo>
                  <a:lnTo>
                    <a:pt x="1895"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7" name="Freeform 23"/>
            <p:cNvSpPr>
              <a:spLocks/>
            </p:cNvSpPr>
            <p:nvPr userDrawn="1"/>
          </p:nvSpPr>
          <p:spPr bwMode="auto">
            <a:xfrm>
              <a:off x="4656" y="498"/>
              <a:ext cx="1072" cy="63"/>
            </a:xfrm>
            <a:custGeom>
              <a:avLst/>
              <a:gdLst>
                <a:gd name="T0" fmla="*/ 0 w 3215"/>
                <a:gd name="T1" fmla="*/ 0 h 190"/>
                <a:gd name="T2" fmla="*/ 0 w 3215"/>
                <a:gd name="T3" fmla="*/ 2 h 190"/>
                <a:gd name="T4" fmla="*/ 40 w 3215"/>
                <a:gd name="T5" fmla="*/ 2 h 190"/>
                <a:gd name="T6" fmla="*/ 40 w 3215"/>
                <a:gd name="T7" fmla="*/ 0 h 190"/>
                <a:gd name="T8" fmla="*/ 0 w 3215"/>
                <a:gd name="T9" fmla="*/ 0 h 190"/>
                <a:gd name="T10" fmla="*/ 0 w 3215"/>
                <a:gd name="T11" fmla="*/ 0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90">
                  <a:moveTo>
                    <a:pt x="0" y="10"/>
                  </a:moveTo>
                  <a:lnTo>
                    <a:pt x="0" y="178"/>
                  </a:lnTo>
                  <a:lnTo>
                    <a:pt x="3215" y="190"/>
                  </a:lnTo>
                  <a:lnTo>
                    <a:pt x="3215" y="0"/>
                  </a:lnTo>
                  <a:lnTo>
                    <a:pt x="0"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8" name="Freeform 24"/>
            <p:cNvSpPr>
              <a:spLocks/>
            </p:cNvSpPr>
            <p:nvPr userDrawn="1"/>
          </p:nvSpPr>
          <p:spPr bwMode="auto">
            <a:xfrm>
              <a:off x="4656" y="608"/>
              <a:ext cx="1072" cy="58"/>
            </a:xfrm>
            <a:custGeom>
              <a:avLst/>
              <a:gdLst>
                <a:gd name="T0" fmla="*/ 0 w 3215"/>
                <a:gd name="T1" fmla="*/ 0 h 174"/>
                <a:gd name="T2" fmla="*/ 0 w 3215"/>
                <a:gd name="T3" fmla="*/ 2 h 174"/>
                <a:gd name="T4" fmla="*/ 40 w 3215"/>
                <a:gd name="T5" fmla="*/ 2 h 174"/>
                <a:gd name="T6" fmla="*/ 40 w 3215"/>
                <a:gd name="T7" fmla="*/ 0 h 174"/>
                <a:gd name="T8" fmla="*/ 0 w 3215"/>
                <a:gd name="T9" fmla="*/ 0 h 174"/>
                <a:gd name="T10" fmla="*/ 0 w 3215"/>
                <a:gd name="T11" fmla="*/ 0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74">
                  <a:moveTo>
                    <a:pt x="0" y="14"/>
                  </a:moveTo>
                  <a:lnTo>
                    <a:pt x="0" y="174"/>
                  </a:lnTo>
                  <a:lnTo>
                    <a:pt x="3215" y="164"/>
                  </a:lnTo>
                  <a:lnTo>
                    <a:pt x="3215"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9" name="Freeform 25"/>
            <p:cNvSpPr>
              <a:spLocks/>
            </p:cNvSpPr>
            <p:nvPr userDrawn="1"/>
          </p:nvSpPr>
          <p:spPr bwMode="auto">
            <a:xfrm>
              <a:off x="4656" y="723"/>
              <a:ext cx="1072" cy="58"/>
            </a:xfrm>
            <a:custGeom>
              <a:avLst/>
              <a:gdLst>
                <a:gd name="T0" fmla="*/ 0 w 3215"/>
                <a:gd name="T1" fmla="*/ 0 h 176"/>
                <a:gd name="T2" fmla="*/ 0 w 3215"/>
                <a:gd name="T3" fmla="*/ 2 h 176"/>
                <a:gd name="T4" fmla="*/ 40 w 3215"/>
                <a:gd name="T5" fmla="*/ 2 h 176"/>
                <a:gd name="T6" fmla="*/ 40 w 3215"/>
                <a:gd name="T7" fmla="*/ 0 h 176"/>
                <a:gd name="T8" fmla="*/ 0 w 3215"/>
                <a:gd name="T9" fmla="*/ 0 h 176"/>
                <a:gd name="T10" fmla="*/ 0 w 3215"/>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76">
                  <a:moveTo>
                    <a:pt x="0" y="0"/>
                  </a:moveTo>
                  <a:lnTo>
                    <a:pt x="0" y="175"/>
                  </a:lnTo>
                  <a:lnTo>
                    <a:pt x="3215" y="176"/>
                  </a:lnTo>
                  <a:lnTo>
                    <a:pt x="3215" y="1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0" name="Freeform 26"/>
            <p:cNvSpPr>
              <a:spLocks/>
            </p:cNvSpPr>
            <p:nvPr userDrawn="1"/>
          </p:nvSpPr>
          <p:spPr bwMode="auto">
            <a:xfrm>
              <a:off x="4678" y="86"/>
              <a:ext cx="28" cy="26"/>
            </a:xfrm>
            <a:custGeom>
              <a:avLst/>
              <a:gdLst>
                <a:gd name="T0" fmla="*/ 0 w 84"/>
                <a:gd name="T1" fmla="*/ 1 h 78"/>
                <a:gd name="T2" fmla="*/ 1 w 84"/>
                <a:gd name="T3" fmla="*/ 1 h 78"/>
                <a:gd name="T4" fmla="*/ 1 w 84"/>
                <a:gd name="T5" fmla="*/ 1 h 78"/>
                <a:gd name="T6" fmla="*/ 1 w 84"/>
                <a:gd name="T7" fmla="*/ 1 h 78"/>
                <a:gd name="T8" fmla="*/ 1 w 84"/>
                <a:gd name="T9" fmla="*/ 0 h 78"/>
                <a:gd name="T10" fmla="*/ 1 w 84"/>
                <a:gd name="T11" fmla="*/ 0 h 78"/>
                <a:gd name="T12" fmla="*/ 1 w 84"/>
                <a:gd name="T13" fmla="*/ 0 h 78"/>
                <a:gd name="T14" fmla="*/ 0 w 84"/>
                <a:gd name="T15" fmla="*/ 0 h 78"/>
                <a:gd name="T16" fmla="*/ 0 w 84"/>
                <a:gd name="T17" fmla="*/ 0 h 78"/>
                <a:gd name="T18" fmla="*/ 0 w 84"/>
                <a:gd name="T19" fmla="*/ 1 h 78"/>
                <a:gd name="T20" fmla="*/ 0 w 84"/>
                <a:gd name="T21" fmla="*/ 1 h 78"/>
                <a:gd name="T22" fmla="*/ 0 w 84"/>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8">
                  <a:moveTo>
                    <a:pt x="14" y="78"/>
                  </a:moveTo>
                  <a:lnTo>
                    <a:pt x="43" y="58"/>
                  </a:lnTo>
                  <a:lnTo>
                    <a:pt x="73" y="78"/>
                  </a:lnTo>
                  <a:lnTo>
                    <a:pt x="62" y="45"/>
                  </a:lnTo>
                  <a:lnTo>
                    <a:pt x="84" y="32"/>
                  </a:lnTo>
                  <a:lnTo>
                    <a:pt x="57" y="32"/>
                  </a:lnTo>
                  <a:lnTo>
                    <a:pt x="43" y="0"/>
                  </a:lnTo>
                  <a:lnTo>
                    <a:pt x="31" y="32"/>
                  </a:lnTo>
                  <a:lnTo>
                    <a:pt x="0" y="32"/>
                  </a:lnTo>
                  <a:lnTo>
                    <a:pt x="24" y="46"/>
                  </a:lnTo>
                  <a:lnTo>
                    <a:pt x="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1" name="Freeform 27"/>
            <p:cNvSpPr>
              <a:spLocks/>
            </p:cNvSpPr>
            <p:nvPr userDrawn="1"/>
          </p:nvSpPr>
          <p:spPr bwMode="auto">
            <a:xfrm>
              <a:off x="4751" y="86"/>
              <a:ext cx="28" cy="26"/>
            </a:xfrm>
            <a:custGeom>
              <a:avLst/>
              <a:gdLst>
                <a:gd name="T0" fmla="*/ 0 w 84"/>
                <a:gd name="T1" fmla="*/ 1 h 78"/>
                <a:gd name="T2" fmla="*/ 1 w 84"/>
                <a:gd name="T3" fmla="*/ 1 h 78"/>
                <a:gd name="T4" fmla="*/ 1 w 84"/>
                <a:gd name="T5" fmla="*/ 1 h 78"/>
                <a:gd name="T6" fmla="*/ 1 w 84"/>
                <a:gd name="T7" fmla="*/ 1 h 78"/>
                <a:gd name="T8" fmla="*/ 1 w 84"/>
                <a:gd name="T9" fmla="*/ 0 h 78"/>
                <a:gd name="T10" fmla="*/ 1 w 84"/>
                <a:gd name="T11" fmla="*/ 0 h 78"/>
                <a:gd name="T12" fmla="*/ 1 w 84"/>
                <a:gd name="T13" fmla="*/ 0 h 78"/>
                <a:gd name="T14" fmla="*/ 0 w 84"/>
                <a:gd name="T15" fmla="*/ 0 h 78"/>
                <a:gd name="T16" fmla="*/ 0 w 84"/>
                <a:gd name="T17" fmla="*/ 0 h 78"/>
                <a:gd name="T18" fmla="*/ 0 w 84"/>
                <a:gd name="T19" fmla="*/ 1 h 78"/>
                <a:gd name="T20" fmla="*/ 0 w 84"/>
                <a:gd name="T21" fmla="*/ 1 h 78"/>
                <a:gd name="T22" fmla="*/ 0 w 84"/>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8">
                  <a:moveTo>
                    <a:pt x="11" y="78"/>
                  </a:moveTo>
                  <a:lnTo>
                    <a:pt x="42" y="58"/>
                  </a:lnTo>
                  <a:lnTo>
                    <a:pt x="74" y="78"/>
                  </a:lnTo>
                  <a:lnTo>
                    <a:pt x="62" y="45"/>
                  </a:lnTo>
                  <a:lnTo>
                    <a:pt x="84" y="32"/>
                  </a:lnTo>
                  <a:lnTo>
                    <a:pt x="56" y="32"/>
                  </a:lnTo>
                  <a:lnTo>
                    <a:pt x="42" y="0"/>
                  </a:lnTo>
                  <a:lnTo>
                    <a:pt x="30" y="32"/>
                  </a:lnTo>
                  <a:lnTo>
                    <a:pt x="0" y="32"/>
                  </a:lnTo>
                  <a:lnTo>
                    <a:pt x="24" y="46"/>
                  </a:lnTo>
                  <a:lnTo>
                    <a:pt x="11"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2" name="Freeform 28"/>
            <p:cNvSpPr>
              <a:spLocks/>
            </p:cNvSpPr>
            <p:nvPr userDrawn="1"/>
          </p:nvSpPr>
          <p:spPr bwMode="auto">
            <a:xfrm>
              <a:off x="4825" y="86"/>
              <a:ext cx="27" cy="26"/>
            </a:xfrm>
            <a:custGeom>
              <a:avLst/>
              <a:gdLst>
                <a:gd name="T0" fmla="*/ 0 w 83"/>
                <a:gd name="T1" fmla="*/ 1 h 78"/>
                <a:gd name="T2" fmla="*/ 1 w 83"/>
                <a:gd name="T3" fmla="*/ 1 h 78"/>
                <a:gd name="T4" fmla="*/ 1 w 83"/>
                <a:gd name="T5" fmla="*/ 1 h 78"/>
                <a:gd name="T6" fmla="*/ 1 w 83"/>
                <a:gd name="T7" fmla="*/ 1 h 78"/>
                <a:gd name="T8" fmla="*/ 1 w 83"/>
                <a:gd name="T9" fmla="*/ 0 h 78"/>
                <a:gd name="T10" fmla="*/ 1 w 83"/>
                <a:gd name="T11" fmla="*/ 0 h 78"/>
                <a:gd name="T12" fmla="*/ 1 w 83"/>
                <a:gd name="T13" fmla="*/ 0 h 78"/>
                <a:gd name="T14" fmla="*/ 0 w 83"/>
                <a:gd name="T15" fmla="*/ 0 h 78"/>
                <a:gd name="T16" fmla="*/ 0 w 83"/>
                <a:gd name="T17" fmla="*/ 0 h 78"/>
                <a:gd name="T18" fmla="*/ 0 w 83"/>
                <a:gd name="T19" fmla="*/ 1 h 78"/>
                <a:gd name="T20" fmla="*/ 0 w 83"/>
                <a:gd name="T21" fmla="*/ 1 h 78"/>
                <a:gd name="T22" fmla="*/ 0 w 83"/>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8">
                  <a:moveTo>
                    <a:pt x="12" y="78"/>
                  </a:moveTo>
                  <a:lnTo>
                    <a:pt x="43" y="58"/>
                  </a:lnTo>
                  <a:lnTo>
                    <a:pt x="74" y="78"/>
                  </a:lnTo>
                  <a:lnTo>
                    <a:pt x="62" y="45"/>
                  </a:lnTo>
                  <a:lnTo>
                    <a:pt x="83" y="32"/>
                  </a:lnTo>
                  <a:lnTo>
                    <a:pt x="56" y="32"/>
                  </a:lnTo>
                  <a:lnTo>
                    <a:pt x="43" y="0"/>
                  </a:lnTo>
                  <a:lnTo>
                    <a:pt x="29" y="32"/>
                  </a:lnTo>
                  <a:lnTo>
                    <a:pt x="0" y="32"/>
                  </a:lnTo>
                  <a:lnTo>
                    <a:pt x="23" y="46"/>
                  </a:lnTo>
                  <a:lnTo>
                    <a:pt x="1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3" name="Freeform 29"/>
            <p:cNvSpPr>
              <a:spLocks/>
            </p:cNvSpPr>
            <p:nvPr userDrawn="1"/>
          </p:nvSpPr>
          <p:spPr bwMode="auto">
            <a:xfrm>
              <a:off x="4897" y="86"/>
              <a:ext cx="29" cy="26"/>
            </a:xfrm>
            <a:custGeom>
              <a:avLst/>
              <a:gdLst>
                <a:gd name="T0" fmla="*/ 0 w 86"/>
                <a:gd name="T1" fmla="*/ 1 h 78"/>
                <a:gd name="T2" fmla="*/ 1 w 86"/>
                <a:gd name="T3" fmla="*/ 1 h 78"/>
                <a:gd name="T4" fmla="*/ 1 w 86"/>
                <a:gd name="T5" fmla="*/ 1 h 78"/>
                <a:gd name="T6" fmla="*/ 1 w 86"/>
                <a:gd name="T7" fmla="*/ 1 h 78"/>
                <a:gd name="T8" fmla="*/ 1 w 86"/>
                <a:gd name="T9" fmla="*/ 0 h 78"/>
                <a:gd name="T10" fmla="*/ 1 w 86"/>
                <a:gd name="T11" fmla="*/ 0 h 78"/>
                <a:gd name="T12" fmla="*/ 1 w 86"/>
                <a:gd name="T13" fmla="*/ 0 h 78"/>
                <a:gd name="T14" fmla="*/ 0 w 86"/>
                <a:gd name="T15" fmla="*/ 0 h 78"/>
                <a:gd name="T16" fmla="*/ 0 w 86"/>
                <a:gd name="T17" fmla="*/ 0 h 78"/>
                <a:gd name="T18" fmla="*/ 0 w 86"/>
                <a:gd name="T19" fmla="*/ 1 h 78"/>
                <a:gd name="T20" fmla="*/ 0 w 86"/>
                <a:gd name="T21" fmla="*/ 1 h 78"/>
                <a:gd name="T22" fmla="*/ 0 w 86"/>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13" y="78"/>
                  </a:moveTo>
                  <a:lnTo>
                    <a:pt x="45" y="58"/>
                  </a:lnTo>
                  <a:lnTo>
                    <a:pt x="76" y="78"/>
                  </a:lnTo>
                  <a:lnTo>
                    <a:pt x="62" y="45"/>
                  </a:lnTo>
                  <a:lnTo>
                    <a:pt x="86" y="32"/>
                  </a:lnTo>
                  <a:lnTo>
                    <a:pt x="57" y="32"/>
                  </a:lnTo>
                  <a:lnTo>
                    <a:pt x="45" y="0"/>
                  </a:lnTo>
                  <a:lnTo>
                    <a:pt x="30" y="32"/>
                  </a:lnTo>
                  <a:lnTo>
                    <a:pt x="0" y="32"/>
                  </a:lnTo>
                  <a:lnTo>
                    <a:pt x="26" y="46"/>
                  </a:lnTo>
                  <a:lnTo>
                    <a:pt x="1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4" name="Freeform 30"/>
            <p:cNvSpPr>
              <a:spLocks/>
            </p:cNvSpPr>
            <p:nvPr userDrawn="1"/>
          </p:nvSpPr>
          <p:spPr bwMode="auto">
            <a:xfrm>
              <a:off x="4971" y="86"/>
              <a:ext cx="29" cy="26"/>
            </a:xfrm>
            <a:custGeom>
              <a:avLst/>
              <a:gdLst>
                <a:gd name="T0" fmla="*/ 0 w 85"/>
                <a:gd name="T1" fmla="*/ 1 h 78"/>
                <a:gd name="T2" fmla="*/ 1 w 85"/>
                <a:gd name="T3" fmla="*/ 1 h 78"/>
                <a:gd name="T4" fmla="*/ 1 w 85"/>
                <a:gd name="T5" fmla="*/ 1 h 78"/>
                <a:gd name="T6" fmla="*/ 1 w 85"/>
                <a:gd name="T7" fmla="*/ 1 h 78"/>
                <a:gd name="T8" fmla="*/ 1 w 85"/>
                <a:gd name="T9" fmla="*/ 0 h 78"/>
                <a:gd name="T10" fmla="*/ 1 w 85"/>
                <a:gd name="T11" fmla="*/ 0 h 78"/>
                <a:gd name="T12" fmla="*/ 1 w 85"/>
                <a:gd name="T13" fmla="*/ 0 h 78"/>
                <a:gd name="T14" fmla="*/ 0 w 85"/>
                <a:gd name="T15" fmla="*/ 0 h 78"/>
                <a:gd name="T16" fmla="*/ 0 w 85"/>
                <a:gd name="T17" fmla="*/ 0 h 78"/>
                <a:gd name="T18" fmla="*/ 0 w 85"/>
                <a:gd name="T19" fmla="*/ 1 h 78"/>
                <a:gd name="T20" fmla="*/ 0 w 85"/>
                <a:gd name="T21" fmla="*/ 1 h 78"/>
                <a:gd name="T22" fmla="*/ 0 w 85"/>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8">
                  <a:moveTo>
                    <a:pt x="12" y="78"/>
                  </a:moveTo>
                  <a:lnTo>
                    <a:pt x="43" y="58"/>
                  </a:lnTo>
                  <a:lnTo>
                    <a:pt x="75" y="78"/>
                  </a:lnTo>
                  <a:lnTo>
                    <a:pt x="63" y="45"/>
                  </a:lnTo>
                  <a:lnTo>
                    <a:pt x="85" y="32"/>
                  </a:lnTo>
                  <a:lnTo>
                    <a:pt x="56" y="32"/>
                  </a:lnTo>
                  <a:lnTo>
                    <a:pt x="43" y="0"/>
                  </a:lnTo>
                  <a:lnTo>
                    <a:pt x="29" y="32"/>
                  </a:lnTo>
                  <a:lnTo>
                    <a:pt x="0" y="32"/>
                  </a:lnTo>
                  <a:lnTo>
                    <a:pt x="25" y="46"/>
                  </a:lnTo>
                  <a:lnTo>
                    <a:pt x="1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5" name="Freeform 31"/>
            <p:cNvSpPr>
              <a:spLocks/>
            </p:cNvSpPr>
            <p:nvPr userDrawn="1"/>
          </p:nvSpPr>
          <p:spPr bwMode="auto">
            <a:xfrm>
              <a:off x="5044" y="86"/>
              <a:ext cx="29" cy="26"/>
            </a:xfrm>
            <a:custGeom>
              <a:avLst/>
              <a:gdLst>
                <a:gd name="T0" fmla="*/ 0 w 86"/>
                <a:gd name="T1" fmla="*/ 1 h 78"/>
                <a:gd name="T2" fmla="*/ 1 w 86"/>
                <a:gd name="T3" fmla="*/ 1 h 78"/>
                <a:gd name="T4" fmla="*/ 1 w 86"/>
                <a:gd name="T5" fmla="*/ 1 h 78"/>
                <a:gd name="T6" fmla="*/ 1 w 86"/>
                <a:gd name="T7" fmla="*/ 1 h 78"/>
                <a:gd name="T8" fmla="*/ 1 w 86"/>
                <a:gd name="T9" fmla="*/ 0 h 78"/>
                <a:gd name="T10" fmla="*/ 1 w 86"/>
                <a:gd name="T11" fmla="*/ 0 h 78"/>
                <a:gd name="T12" fmla="*/ 1 w 86"/>
                <a:gd name="T13" fmla="*/ 0 h 78"/>
                <a:gd name="T14" fmla="*/ 0 w 86"/>
                <a:gd name="T15" fmla="*/ 0 h 78"/>
                <a:gd name="T16" fmla="*/ 0 w 86"/>
                <a:gd name="T17" fmla="*/ 0 h 78"/>
                <a:gd name="T18" fmla="*/ 0 w 86"/>
                <a:gd name="T19" fmla="*/ 1 h 78"/>
                <a:gd name="T20" fmla="*/ 0 w 86"/>
                <a:gd name="T21" fmla="*/ 1 h 78"/>
                <a:gd name="T22" fmla="*/ 0 w 86"/>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14" y="78"/>
                  </a:moveTo>
                  <a:lnTo>
                    <a:pt x="44" y="58"/>
                  </a:lnTo>
                  <a:lnTo>
                    <a:pt x="76" y="78"/>
                  </a:lnTo>
                  <a:lnTo>
                    <a:pt x="63" y="45"/>
                  </a:lnTo>
                  <a:lnTo>
                    <a:pt x="86" y="32"/>
                  </a:lnTo>
                  <a:lnTo>
                    <a:pt x="58" y="32"/>
                  </a:lnTo>
                  <a:lnTo>
                    <a:pt x="43" y="0"/>
                  </a:lnTo>
                  <a:lnTo>
                    <a:pt x="30" y="32"/>
                  </a:lnTo>
                  <a:lnTo>
                    <a:pt x="0" y="32"/>
                  </a:lnTo>
                  <a:lnTo>
                    <a:pt x="26" y="46"/>
                  </a:lnTo>
                  <a:lnTo>
                    <a:pt x="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6" name="Freeform 32"/>
            <p:cNvSpPr>
              <a:spLocks/>
            </p:cNvSpPr>
            <p:nvPr userDrawn="1"/>
          </p:nvSpPr>
          <p:spPr bwMode="auto">
            <a:xfrm>
              <a:off x="4715"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3" y="74"/>
                  </a:moveTo>
                  <a:lnTo>
                    <a:pt x="44" y="56"/>
                  </a:lnTo>
                  <a:lnTo>
                    <a:pt x="76" y="74"/>
                  </a:lnTo>
                  <a:lnTo>
                    <a:pt x="62" y="44"/>
                  </a:lnTo>
                  <a:lnTo>
                    <a:pt x="85" y="31"/>
                  </a:lnTo>
                  <a:lnTo>
                    <a:pt x="57" y="31"/>
                  </a:lnTo>
                  <a:lnTo>
                    <a:pt x="44" y="0"/>
                  </a:lnTo>
                  <a:lnTo>
                    <a:pt x="31" y="31"/>
                  </a:lnTo>
                  <a:lnTo>
                    <a:pt x="0" y="31"/>
                  </a:lnTo>
                  <a:lnTo>
                    <a:pt x="25" y="44"/>
                  </a:lnTo>
                  <a:lnTo>
                    <a:pt x="13"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7" name="Freeform 33"/>
            <p:cNvSpPr>
              <a:spLocks/>
            </p:cNvSpPr>
            <p:nvPr userDrawn="1"/>
          </p:nvSpPr>
          <p:spPr bwMode="auto">
            <a:xfrm>
              <a:off x="4788"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1" y="74"/>
                  </a:moveTo>
                  <a:lnTo>
                    <a:pt x="41" y="56"/>
                  </a:lnTo>
                  <a:lnTo>
                    <a:pt x="74" y="74"/>
                  </a:lnTo>
                  <a:lnTo>
                    <a:pt x="63" y="44"/>
                  </a:lnTo>
                  <a:lnTo>
                    <a:pt x="85" y="31"/>
                  </a:lnTo>
                  <a:lnTo>
                    <a:pt x="57" y="31"/>
                  </a:lnTo>
                  <a:lnTo>
                    <a:pt x="41" y="0"/>
                  </a:lnTo>
                  <a:lnTo>
                    <a:pt x="30" y="31"/>
                  </a:lnTo>
                  <a:lnTo>
                    <a:pt x="0" y="31"/>
                  </a:lnTo>
                  <a:lnTo>
                    <a:pt x="24" y="44"/>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8" name="Freeform 34"/>
            <p:cNvSpPr>
              <a:spLocks/>
            </p:cNvSpPr>
            <p:nvPr userDrawn="1"/>
          </p:nvSpPr>
          <p:spPr bwMode="auto">
            <a:xfrm>
              <a:off x="4861"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2" y="74"/>
                  </a:moveTo>
                  <a:lnTo>
                    <a:pt x="44" y="56"/>
                  </a:lnTo>
                  <a:lnTo>
                    <a:pt x="75" y="74"/>
                  </a:lnTo>
                  <a:lnTo>
                    <a:pt x="62" y="44"/>
                  </a:lnTo>
                  <a:lnTo>
                    <a:pt x="85" y="31"/>
                  </a:lnTo>
                  <a:lnTo>
                    <a:pt x="57" y="31"/>
                  </a:lnTo>
                  <a:lnTo>
                    <a:pt x="44" y="0"/>
                  </a:lnTo>
                  <a:lnTo>
                    <a:pt x="31" y="31"/>
                  </a:lnTo>
                  <a:lnTo>
                    <a:pt x="0" y="31"/>
                  </a:lnTo>
                  <a:lnTo>
                    <a:pt x="25" y="44"/>
                  </a:lnTo>
                  <a:lnTo>
                    <a:pt x="1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9" name="Freeform 35"/>
            <p:cNvSpPr>
              <a:spLocks/>
            </p:cNvSpPr>
            <p:nvPr userDrawn="1"/>
          </p:nvSpPr>
          <p:spPr bwMode="auto">
            <a:xfrm>
              <a:off x="4935" y="126"/>
              <a:ext cx="28" cy="24"/>
            </a:xfrm>
            <a:custGeom>
              <a:avLst/>
              <a:gdLst>
                <a:gd name="T0" fmla="*/ 0 w 86"/>
                <a:gd name="T1" fmla="*/ 1 h 74"/>
                <a:gd name="T2" fmla="*/ 1 w 86"/>
                <a:gd name="T3" fmla="*/ 1 h 74"/>
                <a:gd name="T4" fmla="*/ 1 w 86"/>
                <a:gd name="T5" fmla="*/ 1 h 74"/>
                <a:gd name="T6" fmla="*/ 1 w 86"/>
                <a:gd name="T7" fmla="*/ 1 h 74"/>
                <a:gd name="T8" fmla="*/ 1 w 86"/>
                <a:gd name="T9" fmla="*/ 0 h 74"/>
                <a:gd name="T10" fmla="*/ 1 w 86"/>
                <a:gd name="T11" fmla="*/ 0 h 74"/>
                <a:gd name="T12" fmla="*/ 1 w 86"/>
                <a:gd name="T13" fmla="*/ 0 h 74"/>
                <a:gd name="T14" fmla="*/ 0 w 86"/>
                <a:gd name="T15" fmla="*/ 0 h 74"/>
                <a:gd name="T16" fmla="*/ 0 w 86"/>
                <a:gd name="T17" fmla="*/ 0 h 74"/>
                <a:gd name="T18" fmla="*/ 0 w 86"/>
                <a:gd name="T19" fmla="*/ 1 h 74"/>
                <a:gd name="T20" fmla="*/ 0 w 86"/>
                <a:gd name="T21" fmla="*/ 1 h 74"/>
                <a:gd name="T22" fmla="*/ 0 w 86"/>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4">
                  <a:moveTo>
                    <a:pt x="12" y="74"/>
                  </a:moveTo>
                  <a:lnTo>
                    <a:pt x="43" y="56"/>
                  </a:lnTo>
                  <a:lnTo>
                    <a:pt x="75" y="74"/>
                  </a:lnTo>
                  <a:lnTo>
                    <a:pt x="63" y="44"/>
                  </a:lnTo>
                  <a:lnTo>
                    <a:pt x="86" y="31"/>
                  </a:lnTo>
                  <a:lnTo>
                    <a:pt x="56" y="31"/>
                  </a:lnTo>
                  <a:lnTo>
                    <a:pt x="43" y="0"/>
                  </a:lnTo>
                  <a:lnTo>
                    <a:pt x="29" y="31"/>
                  </a:lnTo>
                  <a:lnTo>
                    <a:pt x="0" y="31"/>
                  </a:lnTo>
                  <a:lnTo>
                    <a:pt x="24" y="44"/>
                  </a:lnTo>
                  <a:lnTo>
                    <a:pt x="1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0" name="Freeform 36"/>
            <p:cNvSpPr>
              <a:spLocks/>
            </p:cNvSpPr>
            <p:nvPr userDrawn="1"/>
          </p:nvSpPr>
          <p:spPr bwMode="auto">
            <a:xfrm>
              <a:off x="5008" y="126"/>
              <a:ext cx="28" cy="24"/>
            </a:xfrm>
            <a:custGeom>
              <a:avLst/>
              <a:gdLst>
                <a:gd name="T0" fmla="*/ 0 w 84"/>
                <a:gd name="T1" fmla="*/ 1 h 74"/>
                <a:gd name="T2" fmla="*/ 1 w 84"/>
                <a:gd name="T3" fmla="*/ 1 h 74"/>
                <a:gd name="T4" fmla="*/ 1 w 84"/>
                <a:gd name="T5" fmla="*/ 1 h 74"/>
                <a:gd name="T6" fmla="*/ 1 w 84"/>
                <a:gd name="T7" fmla="*/ 1 h 74"/>
                <a:gd name="T8" fmla="*/ 1 w 84"/>
                <a:gd name="T9" fmla="*/ 0 h 74"/>
                <a:gd name="T10" fmla="*/ 1 w 84"/>
                <a:gd name="T11" fmla="*/ 0 h 74"/>
                <a:gd name="T12" fmla="*/ 1 w 84"/>
                <a:gd name="T13" fmla="*/ 0 h 74"/>
                <a:gd name="T14" fmla="*/ 0 w 84"/>
                <a:gd name="T15" fmla="*/ 0 h 74"/>
                <a:gd name="T16" fmla="*/ 0 w 84"/>
                <a:gd name="T17" fmla="*/ 0 h 74"/>
                <a:gd name="T18" fmla="*/ 0 w 84"/>
                <a:gd name="T19" fmla="*/ 1 h 74"/>
                <a:gd name="T20" fmla="*/ 0 w 84"/>
                <a:gd name="T21" fmla="*/ 1 h 74"/>
                <a:gd name="T22" fmla="*/ 0 w 84"/>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4">
                  <a:moveTo>
                    <a:pt x="11" y="74"/>
                  </a:moveTo>
                  <a:lnTo>
                    <a:pt x="43" y="56"/>
                  </a:lnTo>
                  <a:lnTo>
                    <a:pt x="74" y="74"/>
                  </a:lnTo>
                  <a:lnTo>
                    <a:pt x="61" y="44"/>
                  </a:lnTo>
                  <a:lnTo>
                    <a:pt x="84" y="31"/>
                  </a:lnTo>
                  <a:lnTo>
                    <a:pt x="55" y="31"/>
                  </a:lnTo>
                  <a:lnTo>
                    <a:pt x="41" y="0"/>
                  </a:lnTo>
                  <a:lnTo>
                    <a:pt x="29" y="31"/>
                  </a:lnTo>
                  <a:lnTo>
                    <a:pt x="0" y="31"/>
                  </a:lnTo>
                  <a:lnTo>
                    <a:pt x="25" y="44"/>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1" name="Freeform 37"/>
            <p:cNvSpPr>
              <a:spLocks/>
            </p:cNvSpPr>
            <p:nvPr userDrawn="1"/>
          </p:nvSpPr>
          <p:spPr bwMode="auto">
            <a:xfrm>
              <a:off x="4678" y="165"/>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4" y="75"/>
                  </a:moveTo>
                  <a:lnTo>
                    <a:pt x="43" y="57"/>
                  </a:lnTo>
                  <a:lnTo>
                    <a:pt x="73" y="75"/>
                  </a:lnTo>
                  <a:lnTo>
                    <a:pt x="62" y="46"/>
                  </a:lnTo>
                  <a:lnTo>
                    <a:pt x="84" y="29"/>
                  </a:lnTo>
                  <a:lnTo>
                    <a:pt x="57" y="29"/>
                  </a:lnTo>
                  <a:lnTo>
                    <a:pt x="43" y="0"/>
                  </a:lnTo>
                  <a:lnTo>
                    <a:pt x="31" y="29"/>
                  </a:lnTo>
                  <a:lnTo>
                    <a:pt x="0" y="29"/>
                  </a:lnTo>
                  <a:lnTo>
                    <a:pt x="24" y="46"/>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2" name="Freeform 38"/>
            <p:cNvSpPr>
              <a:spLocks/>
            </p:cNvSpPr>
            <p:nvPr userDrawn="1"/>
          </p:nvSpPr>
          <p:spPr bwMode="auto">
            <a:xfrm>
              <a:off x="4751" y="165"/>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1" y="75"/>
                  </a:moveTo>
                  <a:lnTo>
                    <a:pt x="42" y="57"/>
                  </a:lnTo>
                  <a:lnTo>
                    <a:pt x="74" y="75"/>
                  </a:lnTo>
                  <a:lnTo>
                    <a:pt x="62" y="46"/>
                  </a:lnTo>
                  <a:lnTo>
                    <a:pt x="84" y="29"/>
                  </a:lnTo>
                  <a:lnTo>
                    <a:pt x="56" y="29"/>
                  </a:lnTo>
                  <a:lnTo>
                    <a:pt x="42" y="0"/>
                  </a:lnTo>
                  <a:lnTo>
                    <a:pt x="30" y="29"/>
                  </a:lnTo>
                  <a:lnTo>
                    <a:pt x="0" y="29"/>
                  </a:lnTo>
                  <a:lnTo>
                    <a:pt x="24" y="46"/>
                  </a:lnTo>
                  <a:lnTo>
                    <a:pt x="1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3" name="Freeform 39"/>
            <p:cNvSpPr>
              <a:spLocks/>
            </p:cNvSpPr>
            <p:nvPr userDrawn="1"/>
          </p:nvSpPr>
          <p:spPr bwMode="auto">
            <a:xfrm>
              <a:off x="4825" y="165"/>
              <a:ext cx="27" cy="25"/>
            </a:xfrm>
            <a:custGeom>
              <a:avLst/>
              <a:gdLst>
                <a:gd name="T0" fmla="*/ 0 w 83"/>
                <a:gd name="T1" fmla="*/ 1 h 75"/>
                <a:gd name="T2" fmla="*/ 1 w 83"/>
                <a:gd name="T3" fmla="*/ 1 h 75"/>
                <a:gd name="T4" fmla="*/ 1 w 83"/>
                <a:gd name="T5" fmla="*/ 1 h 75"/>
                <a:gd name="T6" fmla="*/ 1 w 83"/>
                <a:gd name="T7" fmla="*/ 1 h 75"/>
                <a:gd name="T8" fmla="*/ 1 w 83"/>
                <a:gd name="T9" fmla="*/ 0 h 75"/>
                <a:gd name="T10" fmla="*/ 1 w 83"/>
                <a:gd name="T11" fmla="*/ 0 h 75"/>
                <a:gd name="T12" fmla="*/ 1 w 83"/>
                <a:gd name="T13" fmla="*/ 0 h 75"/>
                <a:gd name="T14" fmla="*/ 0 w 83"/>
                <a:gd name="T15" fmla="*/ 0 h 75"/>
                <a:gd name="T16" fmla="*/ 0 w 83"/>
                <a:gd name="T17" fmla="*/ 0 h 75"/>
                <a:gd name="T18" fmla="*/ 0 w 83"/>
                <a:gd name="T19" fmla="*/ 1 h 75"/>
                <a:gd name="T20" fmla="*/ 0 w 83"/>
                <a:gd name="T21" fmla="*/ 1 h 75"/>
                <a:gd name="T22" fmla="*/ 0 w 83"/>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5">
                  <a:moveTo>
                    <a:pt x="12" y="75"/>
                  </a:moveTo>
                  <a:lnTo>
                    <a:pt x="43" y="57"/>
                  </a:lnTo>
                  <a:lnTo>
                    <a:pt x="74" y="75"/>
                  </a:lnTo>
                  <a:lnTo>
                    <a:pt x="62" y="46"/>
                  </a:lnTo>
                  <a:lnTo>
                    <a:pt x="83" y="29"/>
                  </a:lnTo>
                  <a:lnTo>
                    <a:pt x="56" y="29"/>
                  </a:lnTo>
                  <a:lnTo>
                    <a:pt x="43" y="0"/>
                  </a:lnTo>
                  <a:lnTo>
                    <a:pt x="29" y="29"/>
                  </a:lnTo>
                  <a:lnTo>
                    <a:pt x="0" y="29"/>
                  </a:lnTo>
                  <a:lnTo>
                    <a:pt x="23" y="46"/>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4" name="Freeform 40"/>
            <p:cNvSpPr>
              <a:spLocks/>
            </p:cNvSpPr>
            <p:nvPr userDrawn="1"/>
          </p:nvSpPr>
          <p:spPr bwMode="auto">
            <a:xfrm>
              <a:off x="4897" y="165"/>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3" y="75"/>
                  </a:moveTo>
                  <a:lnTo>
                    <a:pt x="45" y="57"/>
                  </a:lnTo>
                  <a:lnTo>
                    <a:pt x="76" y="75"/>
                  </a:lnTo>
                  <a:lnTo>
                    <a:pt x="62" y="46"/>
                  </a:lnTo>
                  <a:lnTo>
                    <a:pt x="86" y="29"/>
                  </a:lnTo>
                  <a:lnTo>
                    <a:pt x="57" y="29"/>
                  </a:lnTo>
                  <a:lnTo>
                    <a:pt x="45" y="0"/>
                  </a:lnTo>
                  <a:lnTo>
                    <a:pt x="30" y="29"/>
                  </a:lnTo>
                  <a:lnTo>
                    <a:pt x="0" y="29"/>
                  </a:lnTo>
                  <a:lnTo>
                    <a:pt x="26" y="46"/>
                  </a:lnTo>
                  <a:lnTo>
                    <a:pt x="1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5" name="Freeform 41"/>
            <p:cNvSpPr>
              <a:spLocks/>
            </p:cNvSpPr>
            <p:nvPr userDrawn="1"/>
          </p:nvSpPr>
          <p:spPr bwMode="auto">
            <a:xfrm>
              <a:off x="4971" y="165"/>
              <a:ext cx="29" cy="25"/>
            </a:xfrm>
            <a:custGeom>
              <a:avLst/>
              <a:gdLst>
                <a:gd name="T0" fmla="*/ 0 w 85"/>
                <a:gd name="T1" fmla="*/ 1 h 75"/>
                <a:gd name="T2" fmla="*/ 1 w 85"/>
                <a:gd name="T3" fmla="*/ 1 h 75"/>
                <a:gd name="T4" fmla="*/ 1 w 85"/>
                <a:gd name="T5" fmla="*/ 1 h 75"/>
                <a:gd name="T6" fmla="*/ 1 w 85"/>
                <a:gd name="T7" fmla="*/ 1 h 75"/>
                <a:gd name="T8" fmla="*/ 1 w 85"/>
                <a:gd name="T9" fmla="*/ 0 h 75"/>
                <a:gd name="T10" fmla="*/ 1 w 85"/>
                <a:gd name="T11" fmla="*/ 0 h 75"/>
                <a:gd name="T12" fmla="*/ 1 w 85"/>
                <a:gd name="T13" fmla="*/ 0 h 75"/>
                <a:gd name="T14" fmla="*/ 0 w 85"/>
                <a:gd name="T15" fmla="*/ 0 h 75"/>
                <a:gd name="T16" fmla="*/ 0 w 85"/>
                <a:gd name="T17" fmla="*/ 0 h 75"/>
                <a:gd name="T18" fmla="*/ 0 w 85"/>
                <a:gd name="T19" fmla="*/ 1 h 75"/>
                <a:gd name="T20" fmla="*/ 0 w 85"/>
                <a:gd name="T21" fmla="*/ 1 h 75"/>
                <a:gd name="T22" fmla="*/ 0 w 85"/>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5">
                  <a:moveTo>
                    <a:pt x="12" y="75"/>
                  </a:moveTo>
                  <a:lnTo>
                    <a:pt x="43" y="57"/>
                  </a:lnTo>
                  <a:lnTo>
                    <a:pt x="75" y="75"/>
                  </a:lnTo>
                  <a:lnTo>
                    <a:pt x="63" y="46"/>
                  </a:lnTo>
                  <a:lnTo>
                    <a:pt x="85" y="29"/>
                  </a:lnTo>
                  <a:lnTo>
                    <a:pt x="56" y="29"/>
                  </a:lnTo>
                  <a:lnTo>
                    <a:pt x="43" y="0"/>
                  </a:lnTo>
                  <a:lnTo>
                    <a:pt x="29" y="29"/>
                  </a:lnTo>
                  <a:lnTo>
                    <a:pt x="0" y="29"/>
                  </a:lnTo>
                  <a:lnTo>
                    <a:pt x="25" y="46"/>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6" name="Freeform 42"/>
            <p:cNvSpPr>
              <a:spLocks/>
            </p:cNvSpPr>
            <p:nvPr userDrawn="1"/>
          </p:nvSpPr>
          <p:spPr bwMode="auto">
            <a:xfrm>
              <a:off x="5044" y="165"/>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4" y="75"/>
                  </a:moveTo>
                  <a:lnTo>
                    <a:pt x="44" y="57"/>
                  </a:lnTo>
                  <a:lnTo>
                    <a:pt x="76" y="75"/>
                  </a:lnTo>
                  <a:lnTo>
                    <a:pt x="63" y="46"/>
                  </a:lnTo>
                  <a:lnTo>
                    <a:pt x="86" y="29"/>
                  </a:lnTo>
                  <a:lnTo>
                    <a:pt x="58" y="29"/>
                  </a:lnTo>
                  <a:lnTo>
                    <a:pt x="43" y="0"/>
                  </a:lnTo>
                  <a:lnTo>
                    <a:pt x="30" y="29"/>
                  </a:lnTo>
                  <a:lnTo>
                    <a:pt x="0" y="29"/>
                  </a:lnTo>
                  <a:lnTo>
                    <a:pt x="26" y="46"/>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7" name="Freeform 43"/>
            <p:cNvSpPr>
              <a:spLocks/>
            </p:cNvSpPr>
            <p:nvPr userDrawn="1"/>
          </p:nvSpPr>
          <p:spPr bwMode="auto">
            <a:xfrm>
              <a:off x="4715"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3" y="77"/>
                  </a:moveTo>
                  <a:lnTo>
                    <a:pt x="44" y="58"/>
                  </a:lnTo>
                  <a:lnTo>
                    <a:pt x="76" y="77"/>
                  </a:lnTo>
                  <a:lnTo>
                    <a:pt x="62" y="46"/>
                  </a:lnTo>
                  <a:lnTo>
                    <a:pt x="85" y="31"/>
                  </a:lnTo>
                  <a:lnTo>
                    <a:pt x="57" y="31"/>
                  </a:lnTo>
                  <a:lnTo>
                    <a:pt x="44" y="0"/>
                  </a:lnTo>
                  <a:lnTo>
                    <a:pt x="31" y="31"/>
                  </a:lnTo>
                  <a:lnTo>
                    <a:pt x="0" y="31"/>
                  </a:lnTo>
                  <a:lnTo>
                    <a:pt x="25" y="46"/>
                  </a:lnTo>
                  <a:lnTo>
                    <a:pt x="1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8" name="Freeform 44"/>
            <p:cNvSpPr>
              <a:spLocks/>
            </p:cNvSpPr>
            <p:nvPr userDrawn="1"/>
          </p:nvSpPr>
          <p:spPr bwMode="auto">
            <a:xfrm>
              <a:off x="4788"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1" y="77"/>
                  </a:moveTo>
                  <a:lnTo>
                    <a:pt x="41" y="58"/>
                  </a:lnTo>
                  <a:lnTo>
                    <a:pt x="74" y="77"/>
                  </a:lnTo>
                  <a:lnTo>
                    <a:pt x="63" y="46"/>
                  </a:lnTo>
                  <a:lnTo>
                    <a:pt x="85" y="31"/>
                  </a:lnTo>
                  <a:lnTo>
                    <a:pt x="57" y="31"/>
                  </a:lnTo>
                  <a:lnTo>
                    <a:pt x="41" y="0"/>
                  </a:lnTo>
                  <a:lnTo>
                    <a:pt x="30" y="31"/>
                  </a:lnTo>
                  <a:lnTo>
                    <a:pt x="0" y="31"/>
                  </a:lnTo>
                  <a:lnTo>
                    <a:pt x="24" y="46"/>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9" name="Freeform 45"/>
            <p:cNvSpPr>
              <a:spLocks/>
            </p:cNvSpPr>
            <p:nvPr userDrawn="1"/>
          </p:nvSpPr>
          <p:spPr bwMode="auto">
            <a:xfrm>
              <a:off x="4861"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2" y="77"/>
                  </a:moveTo>
                  <a:lnTo>
                    <a:pt x="44" y="58"/>
                  </a:lnTo>
                  <a:lnTo>
                    <a:pt x="75" y="77"/>
                  </a:lnTo>
                  <a:lnTo>
                    <a:pt x="62" y="46"/>
                  </a:lnTo>
                  <a:lnTo>
                    <a:pt x="85" y="31"/>
                  </a:lnTo>
                  <a:lnTo>
                    <a:pt x="57" y="31"/>
                  </a:lnTo>
                  <a:lnTo>
                    <a:pt x="44" y="0"/>
                  </a:lnTo>
                  <a:lnTo>
                    <a:pt x="31" y="31"/>
                  </a:lnTo>
                  <a:lnTo>
                    <a:pt x="0" y="31"/>
                  </a:lnTo>
                  <a:lnTo>
                    <a:pt x="25" y="46"/>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0" name="Freeform 46"/>
            <p:cNvSpPr>
              <a:spLocks/>
            </p:cNvSpPr>
            <p:nvPr userDrawn="1"/>
          </p:nvSpPr>
          <p:spPr bwMode="auto">
            <a:xfrm>
              <a:off x="4935" y="204"/>
              <a:ext cx="28"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2" y="77"/>
                  </a:moveTo>
                  <a:lnTo>
                    <a:pt x="43" y="58"/>
                  </a:lnTo>
                  <a:lnTo>
                    <a:pt x="75" y="77"/>
                  </a:lnTo>
                  <a:lnTo>
                    <a:pt x="63" y="46"/>
                  </a:lnTo>
                  <a:lnTo>
                    <a:pt x="86" y="31"/>
                  </a:lnTo>
                  <a:lnTo>
                    <a:pt x="56" y="31"/>
                  </a:lnTo>
                  <a:lnTo>
                    <a:pt x="43" y="0"/>
                  </a:lnTo>
                  <a:lnTo>
                    <a:pt x="29" y="31"/>
                  </a:lnTo>
                  <a:lnTo>
                    <a:pt x="0" y="31"/>
                  </a:lnTo>
                  <a:lnTo>
                    <a:pt x="24" y="46"/>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1" name="Freeform 47"/>
            <p:cNvSpPr>
              <a:spLocks/>
            </p:cNvSpPr>
            <p:nvPr userDrawn="1"/>
          </p:nvSpPr>
          <p:spPr bwMode="auto">
            <a:xfrm>
              <a:off x="5008" y="204"/>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1" y="77"/>
                  </a:moveTo>
                  <a:lnTo>
                    <a:pt x="43" y="58"/>
                  </a:lnTo>
                  <a:lnTo>
                    <a:pt x="74" y="77"/>
                  </a:lnTo>
                  <a:lnTo>
                    <a:pt x="61" y="46"/>
                  </a:lnTo>
                  <a:lnTo>
                    <a:pt x="84" y="31"/>
                  </a:lnTo>
                  <a:lnTo>
                    <a:pt x="55" y="31"/>
                  </a:lnTo>
                  <a:lnTo>
                    <a:pt x="41" y="0"/>
                  </a:lnTo>
                  <a:lnTo>
                    <a:pt x="29" y="31"/>
                  </a:lnTo>
                  <a:lnTo>
                    <a:pt x="0" y="31"/>
                  </a:lnTo>
                  <a:lnTo>
                    <a:pt x="25" y="46"/>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2" name="Freeform 48"/>
            <p:cNvSpPr>
              <a:spLocks/>
            </p:cNvSpPr>
            <p:nvPr userDrawn="1"/>
          </p:nvSpPr>
          <p:spPr bwMode="auto">
            <a:xfrm>
              <a:off x="4678" y="244"/>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4" y="76"/>
                  </a:moveTo>
                  <a:lnTo>
                    <a:pt x="43" y="57"/>
                  </a:lnTo>
                  <a:lnTo>
                    <a:pt x="73" y="76"/>
                  </a:lnTo>
                  <a:lnTo>
                    <a:pt x="62" y="45"/>
                  </a:lnTo>
                  <a:lnTo>
                    <a:pt x="84" y="31"/>
                  </a:lnTo>
                  <a:lnTo>
                    <a:pt x="57" y="31"/>
                  </a:lnTo>
                  <a:lnTo>
                    <a:pt x="43" y="0"/>
                  </a:lnTo>
                  <a:lnTo>
                    <a:pt x="31" y="31"/>
                  </a:lnTo>
                  <a:lnTo>
                    <a:pt x="0" y="31"/>
                  </a:lnTo>
                  <a:lnTo>
                    <a:pt x="24" y="45"/>
                  </a:lnTo>
                  <a:lnTo>
                    <a:pt x="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3" name="Freeform 49"/>
            <p:cNvSpPr>
              <a:spLocks/>
            </p:cNvSpPr>
            <p:nvPr userDrawn="1"/>
          </p:nvSpPr>
          <p:spPr bwMode="auto">
            <a:xfrm>
              <a:off x="4751" y="244"/>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2" y="57"/>
                  </a:lnTo>
                  <a:lnTo>
                    <a:pt x="74" y="76"/>
                  </a:lnTo>
                  <a:lnTo>
                    <a:pt x="62" y="45"/>
                  </a:lnTo>
                  <a:lnTo>
                    <a:pt x="84" y="31"/>
                  </a:lnTo>
                  <a:lnTo>
                    <a:pt x="56" y="31"/>
                  </a:lnTo>
                  <a:lnTo>
                    <a:pt x="42" y="0"/>
                  </a:lnTo>
                  <a:lnTo>
                    <a:pt x="30" y="31"/>
                  </a:lnTo>
                  <a:lnTo>
                    <a:pt x="0" y="31"/>
                  </a:lnTo>
                  <a:lnTo>
                    <a:pt x="24"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4" name="Freeform 50"/>
            <p:cNvSpPr>
              <a:spLocks/>
            </p:cNvSpPr>
            <p:nvPr userDrawn="1"/>
          </p:nvSpPr>
          <p:spPr bwMode="auto">
            <a:xfrm>
              <a:off x="4825" y="244"/>
              <a:ext cx="27" cy="25"/>
            </a:xfrm>
            <a:custGeom>
              <a:avLst/>
              <a:gdLst>
                <a:gd name="T0" fmla="*/ 0 w 83"/>
                <a:gd name="T1" fmla="*/ 1 h 76"/>
                <a:gd name="T2" fmla="*/ 1 w 83"/>
                <a:gd name="T3" fmla="*/ 1 h 76"/>
                <a:gd name="T4" fmla="*/ 1 w 83"/>
                <a:gd name="T5" fmla="*/ 1 h 76"/>
                <a:gd name="T6" fmla="*/ 1 w 83"/>
                <a:gd name="T7" fmla="*/ 1 h 76"/>
                <a:gd name="T8" fmla="*/ 1 w 83"/>
                <a:gd name="T9" fmla="*/ 0 h 76"/>
                <a:gd name="T10" fmla="*/ 1 w 83"/>
                <a:gd name="T11" fmla="*/ 0 h 76"/>
                <a:gd name="T12" fmla="*/ 1 w 83"/>
                <a:gd name="T13" fmla="*/ 0 h 76"/>
                <a:gd name="T14" fmla="*/ 0 w 83"/>
                <a:gd name="T15" fmla="*/ 0 h 76"/>
                <a:gd name="T16" fmla="*/ 0 w 83"/>
                <a:gd name="T17" fmla="*/ 0 h 76"/>
                <a:gd name="T18" fmla="*/ 0 w 83"/>
                <a:gd name="T19" fmla="*/ 1 h 76"/>
                <a:gd name="T20" fmla="*/ 0 w 83"/>
                <a:gd name="T21" fmla="*/ 1 h 76"/>
                <a:gd name="T22" fmla="*/ 0 w 83"/>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6">
                  <a:moveTo>
                    <a:pt x="12" y="76"/>
                  </a:moveTo>
                  <a:lnTo>
                    <a:pt x="43" y="57"/>
                  </a:lnTo>
                  <a:lnTo>
                    <a:pt x="74" y="76"/>
                  </a:lnTo>
                  <a:lnTo>
                    <a:pt x="62" y="45"/>
                  </a:lnTo>
                  <a:lnTo>
                    <a:pt x="83" y="31"/>
                  </a:lnTo>
                  <a:lnTo>
                    <a:pt x="56" y="31"/>
                  </a:lnTo>
                  <a:lnTo>
                    <a:pt x="43" y="0"/>
                  </a:lnTo>
                  <a:lnTo>
                    <a:pt x="29" y="31"/>
                  </a:lnTo>
                  <a:lnTo>
                    <a:pt x="0" y="31"/>
                  </a:lnTo>
                  <a:lnTo>
                    <a:pt x="23"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5" name="Freeform 51"/>
            <p:cNvSpPr>
              <a:spLocks/>
            </p:cNvSpPr>
            <p:nvPr userDrawn="1"/>
          </p:nvSpPr>
          <p:spPr bwMode="auto">
            <a:xfrm>
              <a:off x="4897" y="244"/>
              <a:ext cx="29"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3" y="76"/>
                  </a:moveTo>
                  <a:lnTo>
                    <a:pt x="45" y="57"/>
                  </a:lnTo>
                  <a:lnTo>
                    <a:pt x="76" y="76"/>
                  </a:lnTo>
                  <a:lnTo>
                    <a:pt x="62" y="45"/>
                  </a:lnTo>
                  <a:lnTo>
                    <a:pt x="86" y="31"/>
                  </a:lnTo>
                  <a:lnTo>
                    <a:pt x="57" y="31"/>
                  </a:lnTo>
                  <a:lnTo>
                    <a:pt x="45" y="0"/>
                  </a:lnTo>
                  <a:lnTo>
                    <a:pt x="30" y="31"/>
                  </a:lnTo>
                  <a:lnTo>
                    <a:pt x="0" y="31"/>
                  </a:lnTo>
                  <a:lnTo>
                    <a:pt x="26" y="45"/>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6" name="Freeform 52"/>
            <p:cNvSpPr>
              <a:spLocks/>
            </p:cNvSpPr>
            <p:nvPr userDrawn="1"/>
          </p:nvSpPr>
          <p:spPr bwMode="auto">
            <a:xfrm>
              <a:off x="4971" y="244"/>
              <a:ext cx="29"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3" y="57"/>
                  </a:lnTo>
                  <a:lnTo>
                    <a:pt x="75" y="76"/>
                  </a:lnTo>
                  <a:lnTo>
                    <a:pt x="63" y="45"/>
                  </a:lnTo>
                  <a:lnTo>
                    <a:pt x="85" y="31"/>
                  </a:lnTo>
                  <a:lnTo>
                    <a:pt x="56" y="31"/>
                  </a:lnTo>
                  <a:lnTo>
                    <a:pt x="43" y="0"/>
                  </a:lnTo>
                  <a:lnTo>
                    <a:pt x="29" y="31"/>
                  </a:lnTo>
                  <a:lnTo>
                    <a:pt x="0" y="31"/>
                  </a:lnTo>
                  <a:lnTo>
                    <a:pt x="25"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7" name="Freeform 53"/>
            <p:cNvSpPr>
              <a:spLocks/>
            </p:cNvSpPr>
            <p:nvPr userDrawn="1"/>
          </p:nvSpPr>
          <p:spPr bwMode="auto">
            <a:xfrm>
              <a:off x="5044" y="244"/>
              <a:ext cx="29"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4" y="76"/>
                  </a:moveTo>
                  <a:lnTo>
                    <a:pt x="44" y="57"/>
                  </a:lnTo>
                  <a:lnTo>
                    <a:pt x="76" y="76"/>
                  </a:lnTo>
                  <a:lnTo>
                    <a:pt x="63" y="45"/>
                  </a:lnTo>
                  <a:lnTo>
                    <a:pt x="86" y="31"/>
                  </a:lnTo>
                  <a:lnTo>
                    <a:pt x="58" y="31"/>
                  </a:lnTo>
                  <a:lnTo>
                    <a:pt x="43" y="0"/>
                  </a:lnTo>
                  <a:lnTo>
                    <a:pt x="30" y="31"/>
                  </a:lnTo>
                  <a:lnTo>
                    <a:pt x="0" y="31"/>
                  </a:lnTo>
                  <a:lnTo>
                    <a:pt x="26" y="45"/>
                  </a:lnTo>
                  <a:lnTo>
                    <a:pt x="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8" name="Freeform 54"/>
            <p:cNvSpPr>
              <a:spLocks/>
            </p:cNvSpPr>
            <p:nvPr userDrawn="1"/>
          </p:nvSpPr>
          <p:spPr bwMode="auto">
            <a:xfrm>
              <a:off x="4715"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3" y="76"/>
                  </a:moveTo>
                  <a:lnTo>
                    <a:pt x="44" y="58"/>
                  </a:lnTo>
                  <a:lnTo>
                    <a:pt x="76" y="76"/>
                  </a:lnTo>
                  <a:lnTo>
                    <a:pt x="62" y="47"/>
                  </a:lnTo>
                  <a:lnTo>
                    <a:pt x="85" y="32"/>
                  </a:lnTo>
                  <a:lnTo>
                    <a:pt x="57" y="32"/>
                  </a:lnTo>
                  <a:lnTo>
                    <a:pt x="44" y="0"/>
                  </a:lnTo>
                  <a:lnTo>
                    <a:pt x="31" y="32"/>
                  </a:lnTo>
                  <a:lnTo>
                    <a:pt x="0" y="32"/>
                  </a:lnTo>
                  <a:lnTo>
                    <a:pt x="25" y="47"/>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9" name="Freeform 55"/>
            <p:cNvSpPr>
              <a:spLocks/>
            </p:cNvSpPr>
            <p:nvPr userDrawn="1"/>
          </p:nvSpPr>
          <p:spPr bwMode="auto">
            <a:xfrm>
              <a:off x="4788"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1" y="76"/>
                  </a:moveTo>
                  <a:lnTo>
                    <a:pt x="41" y="58"/>
                  </a:lnTo>
                  <a:lnTo>
                    <a:pt x="74" y="76"/>
                  </a:lnTo>
                  <a:lnTo>
                    <a:pt x="63" y="47"/>
                  </a:lnTo>
                  <a:lnTo>
                    <a:pt x="85" y="32"/>
                  </a:lnTo>
                  <a:lnTo>
                    <a:pt x="57" y="32"/>
                  </a:lnTo>
                  <a:lnTo>
                    <a:pt x="41" y="0"/>
                  </a:lnTo>
                  <a:lnTo>
                    <a:pt x="30" y="32"/>
                  </a:lnTo>
                  <a:lnTo>
                    <a:pt x="0" y="32"/>
                  </a:lnTo>
                  <a:lnTo>
                    <a:pt x="24" y="47"/>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0" name="Freeform 56"/>
            <p:cNvSpPr>
              <a:spLocks/>
            </p:cNvSpPr>
            <p:nvPr userDrawn="1"/>
          </p:nvSpPr>
          <p:spPr bwMode="auto">
            <a:xfrm>
              <a:off x="4861"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4" y="58"/>
                  </a:lnTo>
                  <a:lnTo>
                    <a:pt x="75" y="76"/>
                  </a:lnTo>
                  <a:lnTo>
                    <a:pt x="62" y="47"/>
                  </a:lnTo>
                  <a:lnTo>
                    <a:pt x="85" y="32"/>
                  </a:lnTo>
                  <a:lnTo>
                    <a:pt x="57" y="32"/>
                  </a:lnTo>
                  <a:lnTo>
                    <a:pt x="44" y="0"/>
                  </a:lnTo>
                  <a:lnTo>
                    <a:pt x="31" y="32"/>
                  </a:lnTo>
                  <a:lnTo>
                    <a:pt x="0" y="32"/>
                  </a:lnTo>
                  <a:lnTo>
                    <a:pt x="25" y="47"/>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1" name="Freeform 57"/>
            <p:cNvSpPr>
              <a:spLocks/>
            </p:cNvSpPr>
            <p:nvPr userDrawn="1"/>
          </p:nvSpPr>
          <p:spPr bwMode="auto">
            <a:xfrm>
              <a:off x="4935" y="283"/>
              <a:ext cx="28"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2" y="76"/>
                  </a:moveTo>
                  <a:lnTo>
                    <a:pt x="43" y="58"/>
                  </a:lnTo>
                  <a:lnTo>
                    <a:pt x="75" y="76"/>
                  </a:lnTo>
                  <a:lnTo>
                    <a:pt x="63" y="47"/>
                  </a:lnTo>
                  <a:lnTo>
                    <a:pt x="86" y="32"/>
                  </a:lnTo>
                  <a:lnTo>
                    <a:pt x="56" y="32"/>
                  </a:lnTo>
                  <a:lnTo>
                    <a:pt x="43" y="0"/>
                  </a:lnTo>
                  <a:lnTo>
                    <a:pt x="29" y="32"/>
                  </a:lnTo>
                  <a:lnTo>
                    <a:pt x="0" y="32"/>
                  </a:lnTo>
                  <a:lnTo>
                    <a:pt x="24" y="47"/>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2" name="Freeform 58"/>
            <p:cNvSpPr>
              <a:spLocks/>
            </p:cNvSpPr>
            <p:nvPr userDrawn="1"/>
          </p:nvSpPr>
          <p:spPr bwMode="auto">
            <a:xfrm>
              <a:off x="5008" y="283"/>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3" y="58"/>
                  </a:lnTo>
                  <a:lnTo>
                    <a:pt x="74" y="76"/>
                  </a:lnTo>
                  <a:lnTo>
                    <a:pt x="61" y="47"/>
                  </a:lnTo>
                  <a:lnTo>
                    <a:pt x="84" y="32"/>
                  </a:lnTo>
                  <a:lnTo>
                    <a:pt x="55" y="32"/>
                  </a:lnTo>
                  <a:lnTo>
                    <a:pt x="41" y="0"/>
                  </a:lnTo>
                  <a:lnTo>
                    <a:pt x="29" y="32"/>
                  </a:lnTo>
                  <a:lnTo>
                    <a:pt x="0" y="32"/>
                  </a:lnTo>
                  <a:lnTo>
                    <a:pt x="25" y="47"/>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3" name="Freeform 59"/>
            <p:cNvSpPr>
              <a:spLocks/>
            </p:cNvSpPr>
            <p:nvPr userDrawn="1"/>
          </p:nvSpPr>
          <p:spPr bwMode="auto">
            <a:xfrm>
              <a:off x="4678" y="323"/>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4" y="77"/>
                  </a:moveTo>
                  <a:lnTo>
                    <a:pt x="43" y="57"/>
                  </a:lnTo>
                  <a:lnTo>
                    <a:pt x="73" y="77"/>
                  </a:lnTo>
                  <a:lnTo>
                    <a:pt x="62" y="47"/>
                  </a:lnTo>
                  <a:lnTo>
                    <a:pt x="84" y="31"/>
                  </a:lnTo>
                  <a:lnTo>
                    <a:pt x="57" y="31"/>
                  </a:lnTo>
                  <a:lnTo>
                    <a:pt x="43" y="0"/>
                  </a:lnTo>
                  <a:lnTo>
                    <a:pt x="31" y="31"/>
                  </a:lnTo>
                  <a:lnTo>
                    <a:pt x="0" y="31"/>
                  </a:lnTo>
                  <a:lnTo>
                    <a:pt x="24" y="47"/>
                  </a:lnTo>
                  <a:lnTo>
                    <a:pt x="1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4" name="Freeform 60"/>
            <p:cNvSpPr>
              <a:spLocks/>
            </p:cNvSpPr>
            <p:nvPr userDrawn="1"/>
          </p:nvSpPr>
          <p:spPr bwMode="auto">
            <a:xfrm>
              <a:off x="4751" y="323"/>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1" y="77"/>
                  </a:moveTo>
                  <a:lnTo>
                    <a:pt x="42" y="57"/>
                  </a:lnTo>
                  <a:lnTo>
                    <a:pt x="74" y="77"/>
                  </a:lnTo>
                  <a:lnTo>
                    <a:pt x="62" y="47"/>
                  </a:lnTo>
                  <a:lnTo>
                    <a:pt x="84" y="31"/>
                  </a:lnTo>
                  <a:lnTo>
                    <a:pt x="56" y="31"/>
                  </a:lnTo>
                  <a:lnTo>
                    <a:pt x="42" y="0"/>
                  </a:lnTo>
                  <a:lnTo>
                    <a:pt x="30" y="31"/>
                  </a:lnTo>
                  <a:lnTo>
                    <a:pt x="0" y="31"/>
                  </a:lnTo>
                  <a:lnTo>
                    <a:pt x="24" y="47"/>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5" name="Freeform 61"/>
            <p:cNvSpPr>
              <a:spLocks/>
            </p:cNvSpPr>
            <p:nvPr userDrawn="1"/>
          </p:nvSpPr>
          <p:spPr bwMode="auto">
            <a:xfrm>
              <a:off x="4825" y="323"/>
              <a:ext cx="27" cy="26"/>
            </a:xfrm>
            <a:custGeom>
              <a:avLst/>
              <a:gdLst>
                <a:gd name="T0" fmla="*/ 0 w 83"/>
                <a:gd name="T1" fmla="*/ 1 h 77"/>
                <a:gd name="T2" fmla="*/ 1 w 83"/>
                <a:gd name="T3" fmla="*/ 1 h 77"/>
                <a:gd name="T4" fmla="*/ 1 w 83"/>
                <a:gd name="T5" fmla="*/ 1 h 77"/>
                <a:gd name="T6" fmla="*/ 1 w 83"/>
                <a:gd name="T7" fmla="*/ 1 h 77"/>
                <a:gd name="T8" fmla="*/ 1 w 83"/>
                <a:gd name="T9" fmla="*/ 0 h 77"/>
                <a:gd name="T10" fmla="*/ 1 w 83"/>
                <a:gd name="T11" fmla="*/ 0 h 77"/>
                <a:gd name="T12" fmla="*/ 1 w 83"/>
                <a:gd name="T13" fmla="*/ 0 h 77"/>
                <a:gd name="T14" fmla="*/ 0 w 83"/>
                <a:gd name="T15" fmla="*/ 0 h 77"/>
                <a:gd name="T16" fmla="*/ 0 w 83"/>
                <a:gd name="T17" fmla="*/ 0 h 77"/>
                <a:gd name="T18" fmla="*/ 0 w 83"/>
                <a:gd name="T19" fmla="*/ 1 h 77"/>
                <a:gd name="T20" fmla="*/ 0 w 83"/>
                <a:gd name="T21" fmla="*/ 1 h 77"/>
                <a:gd name="T22" fmla="*/ 0 w 83"/>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7">
                  <a:moveTo>
                    <a:pt x="12" y="77"/>
                  </a:moveTo>
                  <a:lnTo>
                    <a:pt x="43" y="57"/>
                  </a:lnTo>
                  <a:lnTo>
                    <a:pt x="74" y="77"/>
                  </a:lnTo>
                  <a:lnTo>
                    <a:pt x="62" y="47"/>
                  </a:lnTo>
                  <a:lnTo>
                    <a:pt x="83" y="31"/>
                  </a:lnTo>
                  <a:lnTo>
                    <a:pt x="56" y="31"/>
                  </a:lnTo>
                  <a:lnTo>
                    <a:pt x="43" y="0"/>
                  </a:lnTo>
                  <a:lnTo>
                    <a:pt x="29" y="31"/>
                  </a:lnTo>
                  <a:lnTo>
                    <a:pt x="0" y="31"/>
                  </a:lnTo>
                  <a:lnTo>
                    <a:pt x="23" y="47"/>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6" name="Freeform 62"/>
            <p:cNvSpPr>
              <a:spLocks/>
            </p:cNvSpPr>
            <p:nvPr userDrawn="1"/>
          </p:nvSpPr>
          <p:spPr bwMode="auto">
            <a:xfrm>
              <a:off x="4897" y="323"/>
              <a:ext cx="29"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3" y="77"/>
                  </a:moveTo>
                  <a:lnTo>
                    <a:pt x="45" y="57"/>
                  </a:lnTo>
                  <a:lnTo>
                    <a:pt x="76" y="77"/>
                  </a:lnTo>
                  <a:lnTo>
                    <a:pt x="62" y="47"/>
                  </a:lnTo>
                  <a:lnTo>
                    <a:pt x="86" y="31"/>
                  </a:lnTo>
                  <a:lnTo>
                    <a:pt x="57" y="31"/>
                  </a:lnTo>
                  <a:lnTo>
                    <a:pt x="45" y="0"/>
                  </a:lnTo>
                  <a:lnTo>
                    <a:pt x="30" y="31"/>
                  </a:lnTo>
                  <a:lnTo>
                    <a:pt x="0" y="31"/>
                  </a:lnTo>
                  <a:lnTo>
                    <a:pt x="26" y="47"/>
                  </a:lnTo>
                  <a:lnTo>
                    <a:pt x="1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7" name="Freeform 63"/>
            <p:cNvSpPr>
              <a:spLocks/>
            </p:cNvSpPr>
            <p:nvPr userDrawn="1"/>
          </p:nvSpPr>
          <p:spPr bwMode="auto">
            <a:xfrm>
              <a:off x="4971" y="323"/>
              <a:ext cx="29"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2" y="77"/>
                  </a:moveTo>
                  <a:lnTo>
                    <a:pt x="43" y="57"/>
                  </a:lnTo>
                  <a:lnTo>
                    <a:pt x="75" y="77"/>
                  </a:lnTo>
                  <a:lnTo>
                    <a:pt x="63" y="47"/>
                  </a:lnTo>
                  <a:lnTo>
                    <a:pt x="85" y="31"/>
                  </a:lnTo>
                  <a:lnTo>
                    <a:pt x="56" y="31"/>
                  </a:lnTo>
                  <a:lnTo>
                    <a:pt x="43" y="0"/>
                  </a:lnTo>
                  <a:lnTo>
                    <a:pt x="29" y="31"/>
                  </a:lnTo>
                  <a:lnTo>
                    <a:pt x="0" y="31"/>
                  </a:lnTo>
                  <a:lnTo>
                    <a:pt x="25" y="47"/>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8" name="Freeform 64"/>
            <p:cNvSpPr>
              <a:spLocks/>
            </p:cNvSpPr>
            <p:nvPr userDrawn="1"/>
          </p:nvSpPr>
          <p:spPr bwMode="auto">
            <a:xfrm>
              <a:off x="5044" y="323"/>
              <a:ext cx="29"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4" y="77"/>
                  </a:moveTo>
                  <a:lnTo>
                    <a:pt x="44" y="57"/>
                  </a:lnTo>
                  <a:lnTo>
                    <a:pt x="76" y="77"/>
                  </a:lnTo>
                  <a:lnTo>
                    <a:pt x="63" y="47"/>
                  </a:lnTo>
                  <a:lnTo>
                    <a:pt x="86" y="31"/>
                  </a:lnTo>
                  <a:lnTo>
                    <a:pt x="58" y="31"/>
                  </a:lnTo>
                  <a:lnTo>
                    <a:pt x="43" y="0"/>
                  </a:lnTo>
                  <a:lnTo>
                    <a:pt x="30" y="31"/>
                  </a:lnTo>
                  <a:lnTo>
                    <a:pt x="0" y="31"/>
                  </a:lnTo>
                  <a:lnTo>
                    <a:pt x="26" y="47"/>
                  </a:lnTo>
                  <a:lnTo>
                    <a:pt x="1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9" name="Freeform 65"/>
            <p:cNvSpPr>
              <a:spLocks/>
            </p:cNvSpPr>
            <p:nvPr userDrawn="1"/>
          </p:nvSpPr>
          <p:spPr bwMode="auto">
            <a:xfrm>
              <a:off x="4715"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3" y="76"/>
                  </a:moveTo>
                  <a:lnTo>
                    <a:pt x="44" y="56"/>
                  </a:lnTo>
                  <a:lnTo>
                    <a:pt x="76" y="76"/>
                  </a:lnTo>
                  <a:lnTo>
                    <a:pt x="62" y="45"/>
                  </a:lnTo>
                  <a:lnTo>
                    <a:pt x="85" y="30"/>
                  </a:lnTo>
                  <a:lnTo>
                    <a:pt x="57" y="30"/>
                  </a:lnTo>
                  <a:lnTo>
                    <a:pt x="44" y="0"/>
                  </a:lnTo>
                  <a:lnTo>
                    <a:pt x="31" y="30"/>
                  </a:lnTo>
                  <a:lnTo>
                    <a:pt x="0" y="30"/>
                  </a:lnTo>
                  <a:lnTo>
                    <a:pt x="25" y="45"/>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0" name="Freeform 66"/>
            <p:cNvSpPr>
              <a:spLocks/>
            </p:cNvSpPr>
            <p:nvPr userDrawn="1"/>
          </p:nvSpPr>
          <p:spPr bwMode="auto">
            <a:xfrm>
              <a:off x="4788"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1" y="76"/>
                  </a:moveTo>
                  <a:lnTo>
                    <a:pt x="41" y="56"/>
                  </a:lnTo>
                  <a:lnTo>
                    <a:pt x="74" y="76"/>
                  </a:lnTo>
                  <a:lnTo>
                    <a:pt x="63" y="45"/>
                  </a:lnTo>
                  <a:lnTo>
                    <a:pt x="85" y="30"/>
                  </a:lnTo>
                  <a:lnTo>
                    <a:pt x="57" y="30"/>
                  </a:lnTo>
                  <a:lnTo>
                    <a:pt x="41" y="0"/>
                  </a:lnTo>
                  <a:lnTo>
                    <a:pt x="30" y="30"/>
                  </a:lnTo>
                  <a:lnTo>
                    <a:pt x="0" y="30"/>
                  </a:lnTo>
                  <a:lnTo>
                    <a:pt x="24"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1" name="Freeform 67"/>
            <p:cNvSpPr>
              <a:spLocks/>
            </p:cNvSpPr>
            <p:nvPr userDrawn="1"/>
          </p:nvSpPr>
          <p:spPr bwMode="auto">
            <a:xfrm>
              <a:off x="4861"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4" y="56"/>
                  </a:lnTo>
                  <a:lnTo>
                    <a:pt x="75" y="76"/>
                  </a:lnTo>
                  <a:lnTo>
                    <a:pt x="62" y="45"/>
                  </a:lnTo>
                  <a:lnTo>
                    <a:pt x="85" y="30"/>
                  </a:lnTo>
                  <a:lnTo>
                    <a:pt x="57" y="30"/>
                  </a:lnTo>
                  <a:lnTo>
                    <a:pt x="44" y="0"/>
                  </a:lnTo>
                  <a:lnTo>
                    <a:pt x="31" y="30"/>
                  </a:lnTo>
                  <a:lnTo>
                    <a:pt x="0" y="30"/>
                  </a:lnTo>
                  <a:lnTo>
                    <a:pt x="25"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2" name="Freeform 68"/>
            <p:cNvSpPr>
              <a:spLocks/>
            </p:cNvSpPr>
            <p:nvPr userDrawn="1"/>
          </p:nvSpPr>
          <p:spPr bwMode="auto">
            <a:xfrm>
              <a:off x="4935" y="362"/>
              <a:ext cx="28" cy="26"/>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2" y="76"/>
                  </a:moveTo>
                  <a:lnTo>
                    <a:pt x="43" y="56"/>
                  </a:lnTo>
                  <a:lnTo>
                    <a:pt x="75" y="76"/>
                  </a:lnTo>
                  <a:lnTo>
                    <a:pt x="63" y="45"/>
                  </a:lnTo>
                  <a:lnTo>
                    <a:pt x="86" y="30"/>
                  </a:lnTo>
                  <a:lnTo>
                    <a:pt x="56" y="30"/>
                  </a:lnTo>
                  <a:lnTo>
                    <a:pt x="43" y="0"/>
                  </a:lnTo>
                  <a:lnTo>
                    <a:pt x="29" y="30"/>
                  </a:lnTo>
                  <a:lnTo>
                    <a:pt x="0" y="30"/>
                  </a:lnTo>
                  <a:lnTo>
                    <a:pt x="24"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3" name="Freeform 69"/>
            <p:cNvSpPr>
              <a:spLocks/>
            </p:cNvSpPr>
            <p:nvPr userDrawn="1"/>
          </p:nvSpPr>
          <p:spPr bwMode="auto">
            <a:xfrm>
              <a:off x="5008" y="362"/>
              <a:ext cx="28" cy="26"/>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3" y="56"/>
                  </a:lnTo>
                  <a:lnTo>
                    <a:pt x="74" y="76"/>
                  </a:lnTo>
                  <a:lnTo>
                    <a:pt x="61" y="45"/>
                  </a:lnTo>
                  <a:lnTo>
                    <a:pt x="84" y="30"/>
                  </a:lnTo>
                  <a:lnTo>
                    <a:pt x="55" y="30"/>
                  </a:lnTo>
                  <a:lnTo>
                    <a:pt x="41" y="0"/>
                  </a:lnTo>
                  <a:lnTo>
                    <a:pt x="29" y="30"/>
                  </a:lnTo>
                  <a:lnTo>
                    <a:pt x="0" y="30"/>
                  </a:lnTo>
                  <a:lnTo>
                    <a:pt x="25"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4" name="Freeform 70"/>
            <p:cNvSpPr>
              <a:spLocks/>
            </p:cNvSpPr>
            <p:nvPr userDrawn="1"/>
          </p:nvSpPr>
          <p:spPr bwMode="auto">
            <a:xfrm>
              <a:off x="4678" y="403"/>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4" y="75"/>
                  </a:moveTo>
                  <a:lnTo>
                    <a:pt x="43" y="55"/>
                  </a:lnTo>
                  <a:lnTo>
                    <a:pt x="73" y="75"/>
                  </a:lnTo>
                  <a:lnTo>
                    <a:pt x="62" y="43"/>
                  </a:lnTo>
                  <a:lnTo>
                    <a:pt x="84" y="29"/>
                  </a:lnTo>
                  <a:lnTo>
                    <a:pt x="57" y="29"/>
                  </a:lnTo>
                  <a:lnTo>
                    <a:pt x="43" y="0"/>
                  </a:lnTo>
                  <a:lnTo>
                    <a:pt x="31" y="29"/>
                  </a:lnTo>
                  <a:lnTo>
                    <a:pt x="0" y="29"/>
                  </a:lnTo>
                  <a:lnTo>
                    <a:pt x="24" y="45"/>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5" name="Freeform 71"/>
            <p:cNvSpPr>
              <a:spLocks/>
            </p:cNvSpPr>
            <p:nvPr userDrawn="1"/>
          </p:nvSpPr>
          <p:spPr bwMode="auto">
            <a:xfrm>
              <a:off x="4751" y="403"/>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1" y="75"/>
                  </a:moveTo>
                  <a:lnTo>
                    <a:pt x="42" y="55"/>
                  </a:lnTo>
                  <a:lnTo>
                    <a:pt x="74" y="75"/>
                  </a:lnTo>
                  <a:lnTo>
                    <a:pt x="62" y="43"/>
                  </a:lnTo>
                  <a:lnTo>
                    <a:pt x="84" y="29"/>
                  </a:lnTo>
                  <a:lnTo>
                    <a:pt x="56" y="29"/>
                  </a:lnTo>
                  <a:lnTo>
                    <a:pt x="42" y="0"/>
                  </a:lnTo>
                  <a:lnTo>
                    <a:pt x="30" y="29"/>
                  </a:lnTo>
                  <a:lnTo>
                    <a:pt x="0" y="29"/>
                  </a:lnTo>
                  <a:lnTo>
                    <a:pt x="24" y="45"/>
                  </a:lnTo>
                  <a:lnTo>
                    <a:pt x="1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6" name="Freeform 72"/>
            <p:cNvSpPr>
              <a:spLocks/>
            </p:cNvSpPr>
            <p:nvPr userDrawn="1"/>
          </p:nvSpPr>
          <p:spPr bwMode="auto">
            <a:xfrm>
              <a:off x="4825" y="403"/>
              <a:ext cx="27" cy="25"/>
            </a:xfrm>
            <a:custGeom>
              <a:avLst/>
              <a:gdLst>
                <a:gd name="T0" fmla="*/ 0 w 83"/>
                <a:gd name="T1" fmla="*/ 1 h 75"/>
                <a:gd name="T2" fmla="*/ 1 w 83"/>
                <a:gd name="T3" fmla="*/ 1 h 75"/>
                <a:gd name="T4" fmla="*/ 1 w 83"/>
                <a:gd name="T5" fmla="*/ 1 h 75"/>
                <a:gd name="T6" fmla="*/ 1 w 83"/>
                <a:gd name="T7" fmla="*/ 1 h 75"/>
                <a:gd name="T8" fmla="*/ 1 w 83"/>
                <a:gd name="T9" fmla="*/ 0 h 75"/>
                <a:gd name="T10" fmla="*/ 1 w 83"/>
                <a:gd name="T11" fmla="*/ 0 h 75"/>
                <a:gd name="T12" fmla="*/ 1 w 83"/>
                <a:gd name="T13" fmla="*/ 0 h 75"/>
                <a:gd name="T14" fmla="*/ 0 w 83"/>
                <a:gd name="T15" fmla="*/ 0 h 75"/>
                <a:gd name="T16" fmla="*/ 0 w 83"/>
                <a:gd name="T17" fmla="*/ 0 h 75"/>
                <a:gd name="T18" fmla="*/ 0 w 83"/>
                <a:gd name="T19" fmla="*/ 1 h 75"/>
                <a:gd name="T20" fmla="*/ 0 w 83"/>
                <a:gd name="T21" fmla="*/ 1 h 75"/>
                <a:gd name="T22" fmla="*/ 0 w 83"/>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5">
                  <a:moveTo>
                    <a:pt x="12" y="75"/>
                  </a:moveTo>
                  <a:lnTo>
                    <a:pt x="43" y="55"/>
                  </a:lnTo>
                  <a:lnTo>
                    <a:pt x="74" y="75"/>
                  </a:lnTo>
                  <a:lnTo>
                    <a:pt x="62" y="43"/>
                  </a:lnTo>
                  <a:lnTo>
                    <a:pt x="83" y="29"/>
                  </a:lnTo>
                  <a:lnTo>
                    <a:pt x="56" y="29"/>
                  </a:lnTo>
                  <a:lnTo>
                    <a:pt x="43" y="0"/>
                  </a:lnTo>
                  <a:lnTo>
                    <a:pt x="29" y="29"/>
                  </a:lnTo>
                  <a:lnTo>
                    <a:pt x="0" y="29"/>
                  </a:lnTo>
                  <a:lnTo>
                    <a:pt x="23" y="45"/>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7" name="Freeform 73"/>
            <p:cNvSpPr>
              <a:spLocks/>
            </p:cNvSpPr>
            <p:nvPr userDrawn="1"/>
          </p:nvSpPr>
          <p:spPr bwMode="auto">
            <a:xfrm>
              <a:off x="4897" y="403"/>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3" y="75"/>
                  </a:moveTo>
                  <a:lnTo>
                    <a:pt x="45" y="55"/>
                  </a:lnTo>
                  <a:lnTo>
                    <a:pt x="76" y="75"/>
                  </a:lnTo>
                  <a:lnTo>
                    <a:pt x="62" y="43"/>
                  </a:lnTo>
                  <a:lnTo>
                    <a:pt x="86" y="29"/>
                  </a:lnTo>
                  <a:lnTo>
                    <a:pt x="57" y="29"/>
                  </a:lnTo>
                  <a:lnTo>
                    <a:pt x="45" y="0"/>
                  </a:lnTo>
                  <a:lnTo>
                    <a:pt x="30" y="29"/>
                  </a:lnTo>
                  <a:lnTo>
                    <a:pt x="0" y="29"/>
                  </a:lnTo>
                  <a:lnTo>
                    <a:pt x="26" y="45"/>
                  </a:lnTo>
                  <a:lnTo>
                    <a:pt x="1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8" name="Freeform 74"/>
            <p:cNvSpPr>
              <a:spLocks/>
            </p:cNvSpPr>
            <p:nvPr userDrawn="1"/>
          </p:nvSpPr>
          <p:spPr bwMode="auto">
            <a:xfrm>
              <a:off x="4971" y="403"/>
              <a:ext cx="29" cy="25"/>
            </a:xfrm>
            <a:custGeom>
              <a:avLst/>
              <a:gdLst>
                <a:gd name="T0" fmla="*/ 0 w 85"/>
                <a:gd name="T1" fmla="*/ 1 h 75"/>
                <a:gd name="T2" fmla="*/ 1 w 85"/>
                <a:gd name="T3" fmla="*/ 1 h 75"/>
                <a:gd name="T4" fmla="*/ 1 w 85"/>
                <a:gd name="T5" fmla="*/ 1 h 75"/>
                <a:gd name="T6" fmla="*/ 1 w 85"/>
                <a:gd name="T7" fmla="*/ 1 h 75"/>
                <a:gd name="T8" fmla="*/ 1 w 85"/>
                <a:gd name="T9" fmla="*/ 0 h 75"/>
                <a:gd name="T10" fmla="*/ 1 w 85"/>
                <a:gd name="T11" fmla="*/ 0 h 75"/>
                <a:gd name="T12" fmla="*/ 1 w 85"/>
                <a:gd name="T13" fmla="*/ 0 h 75"/>
                <a:gd name="T14" fmla="*/ 0 w 85"/>
                <a:gd name="T15" fmla="*/ 0 h 75"/>
                <a:gd name="T16" fmla="*/ 0 w 85"/>
                <a:gd name="T17" fmla="*/ 0 h 75"/>
                <a:gd name="T18" fmla="*/ 0 w 85"/>
                <a:gd name="T19" fmla="*/ 1 h 75"/>
                <a:gd name="T20" fmla="*/ 0 w 85"/>
                <a:gd name="T21" fmla="*/ 1 h 75"/>
                <a:gd name="T22" fmla="*/ 0 w 85"/>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5">
                  <a:moveTo>
                    <a:pt x="12" y="75"/>
                  </a:moveTo>
                  <a:lnTo>
                    <a:pt x="43" y="55"/>
                  </a:lnTo>
                  <a:lnTo>
                    <a:pt x="75" y="75"/>
                  </a:lnTo>
                  <a:lnTo>
                    <a:pt x="63" y="43"/>
                  </a:lnTo>
                  <a:lnTo>
                    <a:pt x="85" y="29"/>
                  </a:lnTo>
                  <a:lnTo>
                    <a:pt x="56" y="29"/>
                  </a:lnTo>
                  <a:lnTo>
                    <a:pt x="43" y="0"/>
                  </a:lnTo>
                  <a:lnTo>
                    <a:pt x="29" y="29"/>
                  </a:lnTo>
                  <a:lnTo>
                    <a:pt x="0" y="29"/>
                  </a:lnTo>
                  <a:lnTo>
                    <a:pt x="25" y="45"/>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9" name="Freeform 75"/>
            <p:cNvSpPr>
              <a:spLocks/>
            </p:cNvSpPr>
            <p:nvPr userDrawn="1"/>
          </p:nvSpPr>
          <p:spPr bwMode="auto">
            <a:xfrm>
              <a:off x="5044" y="403"/>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4" y="75"/>
                  </a:moveTo>
                  <a:lnTo>
                    <a:pt x="44" y="55"/>
                  </a:lnTo>
                  <a:lnTo>
                    <a:pt x="76" y="75"/>
                  </a:lnTo>
                  <a:lnTo>
                    <a:pt x="63" y="43"/>
                  </a:lnTo>
                  <a:lnTo>
                    <a:pt x="86" y="29"/>
                  </a:lnTo>
                  <a:lnTo>
                    <a:pt x="58" y="29"/>
                  </a:lnTo>
                  <a:lnTo>
                    <a:pt x="43" y="0"/>
                  </a:lnTo>
                  <a:lnTo>
                    <a:pt x="30" y="29"/>
                  </a:lnTo>
                  <a:lnTo>
                    <a:pt x="0" y="29"/>
                  </a:lnTo>
                  <a:lnTo>
                    <a:pt x="26" y="45"/>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grpSp>
    </p:spTree>
    <p:extLst>
      <p:ext uri="{BB962C8B-B14F-4D97-AF65-F5344CB8AC3E}">
        <p14:creationId xmlns:p14="http://schemas.microsoft.com/office/powerpoint/2010/main" val="120048257"/>
      </p:ext>
    </p:extLst>
  </p:cSld>
  <p:clrMap bg1="lt1" tx1="dk1" bg2="lt2" tx2="dk2" accent1="accent1" accent2="accent2" accent3="accent3" accent4="accent4" accent5="accent5" accent6="accent6" hlink="hlink" folHlink="folHlink"/>
  <p:sldLayoutIdLst>
    <p:sldLayoutId id="2147490658" r:id="rId1"/>
    <p:sldLayoutId id="2147490659" r:id="rId2"/>
    <p:sldLayoutId id="2147490660" r:id="rId3"/>
    <p:sldLayoutId id="2147490661" r:id="rId4"/>
    <p:sldLayoutId id="2147490662" r:id="rId5"/>
    <p:sldLayoutId id="2147490663" r:id="rId6"/>
    <p:sldLayoutId id="2147490664" r:id="rId7"/>
    <p:sldLayoutId id="2147490665" r:id="rId8"/>
    <p:sldLayoutId id="2147490666" r:id="rId9"/>
    <p:sldLayoutId id="2147490667" r:id="rId10"/>
    <p:sldLayoutId id="2147490668" r:id="rId11"/>
    <p:sldLayoutId id="2147490669" r:id="rId12"/>
    <p:sldLayoutId id="2147490670" r:id="rId13"/>
    <p:sldLayoutId id="2147490671"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Arial"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charset="0"/>
        </a:defRPr>
      </a:lvl5pPr>
      <a:lvl6pPr marL="2514600" indent="-228600" algn="l" rtl="0" fontAlgn="base">
        <a:spcBef>
          <a:spcPct val="20000"/>
        </a:spcBef>
        <a:spcAft>
          <a:spcPct val="0"/>
        </a:spcAft>
        <a:buClr>
          <a:schemeClr val="bg2"/>
        </a:buClr>
        <a:buChar char="•"/>
        <a:defRPr sz="2000">
          <a:solidFill>
            <a:schemeClr val="tx1"/>
          </a:solidFill>
          <a:latin typeface="Arial" charset="0"/>
        </a:defRPr>
      </a:lvl6pPr>
      <a:lvl7pPr marL="2971800" indent="-228600" algn="l" rtl="0" fontAlgn="base">
        <a:spcBef>
          <a:spcPct val="20000"/>
        </a:spcBef>
        <a:spcAft>
          <a:spcPct val="0"/>
        </a:spcAft>
        <a:buClr>
          <a:schemeClr val="bg2"/>
        </a:buClr>
        <a:buChar char="•"/>
        <a:defRPr sz="2000">
          <a:solidFill>
            <a:schemeClr val="tx1"/>
          </a:solidFill>
          <a:latin typeface="Arial" charset="0"/>
        </a:defRPr>
      </a:lvl7pPr>
      <a:lvl8pPr marL="3429000" indent="-228600" algn="l" rtl="0" fontAlgn="base">
        <a:spcBef>
          <a:spcPct val="20000"/>
        </a:spcBef>
        <a:spcAft>
          <a:spcPct val="0"/>
        </a:spcAft>
        <a:buClr>
          <a:schemeClr val="bg2"/>
        </a:buClr>
        <a:buChar char="•"/>
        <a:defRPr sz="2000">
          <a:solidFill>
            <a:schemeClr val="tx1"/>
          </a:solidFill>
          <a:latin typeface="Arial" charset="0"/>
        </a:defRPr>
      </a:lvl8pPr>
      <a:lvl9pPr marL="3886200" indent="-228600" algn="l" rtl="0" fontAlgn="base">
        <a:spcBef>
          <a:spcPct val="20000"/>
        </a:spcBef>
        <a:spcAft>
          <a:spcPct val="0"/>
        </a:spcAft>
        <a:buClr>
          <a:schemeClr val="bg2"/>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LH_Title_v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6"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RLH_Standard_v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7" r:id="rId1"/>
    <p:sldLayoutId id="2147490498"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9001A"/>
        </a:solidFill>
        <a:effectLst/>
      </p:bgPr>
    </p:bg>
    <p:spTree>
      <p:nvGrpSpPr>
        <p:cNvPr id="1" name=""/>
        <p:cNvGrpSpPr/>
        <p:nvPr/>
      </p:nvGrpSpPr>
      <p:grpSpPr>
        <a:xfrm>
          <a:off x="0" y="0"/>
          <a:ext cx="0" cy="0"/>
          <a:chOff x="0" y="0"/>
          <a:chExt cx="0" cy="0"/>
        </a:xfrm>
      </p:grpSpPr>
      <p:pic>
        <p:nvPicPr>
          <p:cNvPr id="4098" name="Picture 4" descr="RLH_Transition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84"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RLH_Standard_v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9" r:id="rId1"/>
    <p:sldLayoutId id="2147490500"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RLH_Standard_v2.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7180"/>
      </p:ext>
    </p:extLst>
  </p:cSld>
  <p:clrMap bg1="lt1" tx1="dk1" bg2="lt2" tx2="dk2" accent1="accent1" accent2="accent2" accent3="accent3" accent4="accent4" accent5="accent5" accent6="accent6" hlink="hlink" folHlink="folHlink"/>
  <p:sldLayoutIdLst>
    <p:sldLayoutId id="2147490553" r:id="rId1"/>
    <p:sldLayoutId id="2147490554" r:id="rId2"/>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4A9BDA63-9303-4E5A-99EE-B90D180BE439}" type="datetimeFigureOut">
              <a:rPr lang="en-US"/>
              <a:pPr>
                <a:defRPr/>
              </a:pPr>
              <a:t>5/12/2015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033C06C8-23CF-42DE-8AA5-492285165E8E}" type="slidenum">
              <a:rPr lang="en-US"/>
              <a:pPr>
                <a:defRPr/>
              </a:pPr>
              <a:t>‹#›</a:t>
            </a:fld>
            <a:endParaRPr lang="en-US"/>
          </a:p>
        </p:txBody>
      </p:sp>
    </p:spTree>
    <p:extLst>
      <p:ext uri="{BB962C8B-B14F-4D97-AF65-F5344CB8AC3E}">
        <p14:creationId xmlns:p14="http://schemas.microsoft.com/office/powerpoint/2010/main" val="3714769414"/>
      </p:ext>
    </p:extLst>
  </p:cSld>
  <p:clrMap bg1="lt1" tx1="dk1" bg2="lt2" tx2="dk2" accent1="accent1" accent2="accent2" accent3="accent3" accent4="accent4" accent5="accent5" accent6="accent6" hlink="hlink" folHlink="folHlink"/>
  <p:sldLayoutIdLst>
    <p:sldLayoutId id="2147490583" r:id="rId1"/>
    <p:sldLayoutId id="2147490584" r:id="rId2"/>
    <p:sldLayoutId id="2147490585" r:id="rId3"/>
    <p:sldLayoutId id="2147490586" r:id="rId4"/>
    <p:sldLayoutId id="2147490587" r:id="rId5"/>
    <p:sldLayoutId id="2147490588" r:id="rId6"/>
    <p:sldLayoutId id="2147490589" r:id="rId7"/>
    <p:sldLayoutId id="2147490590" r:id="rId8"/>
    <p:sldLayoutId id="2147490591" r:id="rId9"/>
    <p:sldLayoutId id="2147490592" r:id="rId10"/>
    <p:sldLayoutId id="2147490593"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908DC97-4BD0-42D5-8803-0D45216D0445}" type="slidenum">
              <a:rPr lang="en-US" altLang="en-US" smtClean="0">
                <a:solidFill>
                  <a:srgbClr val="000000"/>
                </a:solidFill>
                <a:cs typeface="+mn-cs"/>
              </a:rPr>
              <a:pPr/>
              <a:t>‹#›</a:t>
            </a:fld>
            <a:endParaRPr lang="en-US" altLang="en-US" smtClean="0">
              <a:solidFill>
                <a:srgbClr val="000000"/>
              </a:solidFill>
              <a:cs typeface="+mn-cs"/>
            </a:endParaRPr>
          </a:p>
        </p:txBody>
      </p:sp>
    </p:spTree>
    <p:extLst>
      <p:ext uri="{BB962C8B-B14F-4D97-AF65-F5344CB8AC3E}">
        <p14:creationId xmlns:p14="http://schemas.microsoft.com/office/powerpoint/2010/main" val="3398532718"/>
      </p:ext>
    </p:extLst>
  </p:cSld>
  <p:clrMap bg1="lt1" tx1="dk1" bg2="lt2" tx2="dk2" accent1="accent1" accent2="accent2" accent3="accent3" accent4="accent4" accent5="accent5" accent6="accent6" hlink="hlink" folHlink="folHlink"/>
  <p:sldLayoutIdLst>
    <p:sldLayoutId id="2147490607" r:id="rId1"/>
    <p:sldLayoutId id="2147490608" r:id="rId2"/>
    <p:sldLayoutId id="2147490609" r:id="rId3"/>
    <p:sldLayoutId id="2147490610" r:id="rId4"/>
    <p:sldLayoutId id="2147490611" r:id="rId5"/>
    <p:sldLayoutId id="2147490612" r:id="rId6"/>
    <p:sldLayoutId id="2147490613" r:id="rId7"/>
    <p:sldLayoutId id="2147490614" r:id="rId8"/>
    <p:sldLayoutId id="2147490615" r:id="rId9"/>
    <p:sldLayoutId id="2147490616" r:id="rId10"/>
    <p:sldLayoutId id="214749061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mboo"/>
          <p:cNvPicPr>
            <a:picLocks noChangeAspect="1" noChangeArrowheads="1"/>
          </p:cNvPicPr>
          <p:nvPr/>
        </p:nvPicPr>
        <p:blipFill>
          <a:blip r:embed="rId16">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1"/>
          <p:cNvGrpSpPr>
            <a:grpSpLocks noChangeAspect="1"/>
          </p:cNvGrpSpPr>
          <p:nvPr userDrawn="1"/>
        </p:nvGrpSpPr>
        <p:grpSpPr bwMode="auto">
          <a:xfrm>
            <a:off x="76200" y="76200"/>
            <a:ext cx="1828800" cy="1189038"/>
            <a:chOff x="48" y="48"/>
            <a:chExt cx="1152" cy="749"/>
          </a:xfrm>
        </p:grpSpPr>
        <p:sp>
          <p:nvSpPr>
            <p:cNvPr id="1090" name="AutoShape 10"/>
            <p:cNvSpPr>
              <a:spLocks noChangeAspect="1" noChangeArrowheads="1" noTextEdit="1"/>
            </p:cNvSpPr>
            <p:nvPr userDrawn="1"/>
          </p:nvSpPr>
          <p:spPr bwMode="auto">
            <a:xfrm>
              <a:off x="48" y="48"/>
              <a:ext cx="115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91" name="Rectangle 12"/>
            <p:cNvSpPr>
              <a:spLocks noChangeArrowheads="1"/>
            </p:cNvSpPr>
            <p:nvPr userDrawn="1"/>
          </p:nvSpPr>
          <p:spPr bwMode="auto">
            <a:xfrm>
              <a:off x="48" y="48"/>
              <a:ext cx="1152" cy="749"/>
            </a:xfrm>
            <a:prstGeom prst="rect">
              <a:avLst/>
            </a:prstGeom>
            <a:solidFill>
              <a:srgbClr val="D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eaLnBrk="1" hangingPunct="1">
                <a:defRPr/>
              </a:pPr>
              <a:endParaRPr lang="en-US" altLang="en-US" smtClean="0">
                <a:solidFill>
                  <a:srgbClr val="FF3300"/>
                </a:solidFill>
                <a:cs typeface="+mn-cs"/>
              </a:endParaRPr>
            </a:p>
          </p:txBody>
        </p:sp>
        <p:sp>
          <p:nvSpPr>
            <p:cNvPr id="1092" name="Freeform 13"/>
            <p:cNvSpPr>
              <a:spLocks/>
            </p:cNvSpPr>
            <p:nvPr userDrawn="1"/>
          </p:nvSpPr>
          <p:spPr bwMode="auto">
            <a:xfrm>
              <a:off x="426" y="232"/>
              <a:ext cx="396" cy="377"/>
            </a:xfrm>
            <a:custGeom>
              <a:avLst/>
              <a:gdLst>
                <a:gd name="T0" fmla="*/ 25 w 790"/>
                <a:gd name="T1" fmla="*/ 0 h 752"/>
                <a:gd name="T2" fmla="*/ 32 w 790"/>
                <a:gd name="T3" fmla="*/ 19 h 752"/>
                <a:gd name="T4" fmla="*/ 50 w 790"/>
                <a:gd name="T5" fmla="*/ 18 h 752"/>
                <a:gd name="T6" fmla="*/ 35 w 790"/>
                <a:gd name="T7" fmla="*/ 28 h 752"/>
                <a:gd name="T8" fmla="*/ 40 w 790"/>
                <a:gd name="T9" fmla="*/ 48 h 752"/>
                <a:gd name="T10" fmla="*/ 26 w 790"/>
                <a:gd name="T11" fmla="*/ 35 h 752"/>
                <a:gd name="T12" fmla="*/ 10 w 790"/>
                <a:gd name="T13" fmla="*/ 48 h 752"/>
                <a:gd name="T14" fmla="*/ 17 w 790"/>
                <a:gd name="T15" fmla="*/ 28 h 752"/>
                <a:gd name="T16" fmla="*/ 0 w 790"/>
                <a:gd name="T17" fmla="*/ 18 h 752"/>
                <a:gd name="T18" fmla="*/ 19 w 790"/>
                <a:gd name="T19" fmla="*/ 19 h 752"/>
                <a:gd name="T20" fmla="*/ 25 w 790"/>
                <a:gd name="T21" fmla="*/ 0 h 7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752">
                  <a:moveTo>
                    <a:pt x="395" y="0"/>
                  </a:moveTo>
                  <a:lnTo>
                    <a:pt x="496" y="289"/>
                  </a:lnTo>
                  <a:lnTo>
                    <a:pt x="790" y="287"/>
                  </a:lnTo>
                  <a:lnTo>
                    <a:pt x="548" y="447"/>
                  </a:lnTo>
                  <a:lnTo>
                    <a:pt x="639" y="752"/>
                  </a:lnTo>
                  <a:lnTo>
                    <a:pt x="403" y="557"/>
                  </a:lnTo>
                  <a:lnTo>
                    <a:pt x="150" y="752"/>
                  </a:lnTo>
                  <a:lnTo>
                    <a:pt x="257" y="447"/>
                  </a:lnTo>
                  <a:lnTo>
                    <a:pt x="0" y="287"/>
                  </a:lnTo>
                  <a:lnTo>
                    <a:pt x="296" y="289"/>
                  </a:lnTo>
                  <a:lnTo>
                    <a:pt x="39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grpSp>
      <p:grpSp>
        <p:nvGrpSpPr>
          <p:cNvPr id="1028" name="Group 15"/>
          <p:cNvGrpSpPr>
            <a:grpSpLocks noChangeAspect="1"/>
          </p:cNvGrpSpPr>
          <p:nvPr userDrawn="1"/>
        </p:nvGrpSpPr>
        <p:grpSpPr bwMode="auto">
          <a:xfrm>
            <a:off x="7391400" y="96838"/>
            <a:ext cx="1752600" cy="1198562"/>
            <a:chOff x="4656" y="61"/>
            <a:chExt cx="1104" cy="755"/>
          </a:xfrm>
        </p:grpSpPr>
        <p:sp>
          <p:nvSpPr>
            <p:cNvPr id="1029" name="AutoShape 14"/>
            <p:cNvSpPr>
              <a:spLocks noChangeAspect="1" noChangeArrowheads="1" noTextEdit="1"/>
            </p:cNvSpPr>
            <p:nvPr userDrawn="1"/>
          </p:nvSpPr>
          <p:spPr bwMode="auto">
            <a:xfrm>
              <a:off x="4656" y="61"/>
              <a:ext cx="1104"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0" name="Freeform 16"/>
            <p:cNvSpPr>
              <a:spLocks/>
            </p:cNvSpPr>
            <p:nvPr userDrawn="1"/>
          </p:nvSpPr>
          <p:spPr bwMode="auto">
            <a:xfrm>
              <a:off x="4680" y="95"/>
              <a:ext cx="1073" cy="714"/>
            </a:xfrm>
            <a:custGeom>
              <a:avLst/>
              <a:gdLst>
                <a:gd name="T0" fmla="*/ 0 w 3218"/>
                <a:gd name="T1" fmla="*/ 0 h 2141"/>
                <a:gd name="T2" fmla="*/ 40 w 3218"/>
                <a:gd name="T3" fmla="*/ 0 h 2141"/>
                <a:gd name="T4" fmla="*/ 40 w 3218"/>
                <a:gd name="T5" fmla="*/ 26 h 2141"/>
                <a:gd name="T6" fmla="*/ 0 w 3218"/>
                <a:gd name="T7" fmla="*/ 26 h 2141"/>
                <a:gd name="T8" fmla="*/ 0 w 3218"/>
                <a:gd name="T9" fmla="*/ 0 h 2141"/>
                <a:gd name="T10" fmla="*/ 0 w 3218"/>
                <a:gd name="T11" fmla="*/ 0 h 2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8" h="2141">
                  <a:moveTo>
                    <a:pt x="0" y="0"/>
                  </a:moveTo>
                  <a:lnTo>
                    <a:pt x="3218" y="0"/>
                  </a:lnTo>
                  <a:lnTo>
                    <a:pt x="3218" y="2141"/>
                  </a:lnTo>
                  <a:lnTo>
                    <a:pt x="12" y="21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1" name="Freeform 17"/>
            <p:cNvSpPr>
              <a:spLocks/>
            </p:cNvSpPr>
            <p:nvPr userDrawn="1"/>
          </p:nvSpPr>
          <p:spPr bwMode="auto">
            <a:xfrm>
              <a:off x="4656" y="68"/>
              <a:ext cx="1072" cy="708"/>
            </a:xfrm>
            <a:custGeom>
              <a:avLst/>
              <a:gdLst>
                <a:gd name="T0" fmla="*/ 0 w 3215"/>
                <a:gd name="T1" fmla="*/ 0 h 2124"/>
                <a:gd name="T2" fmla="*/ 40 w 3215"/>
                <a:gd name="T3" fmla="*/ 0 h 2124"/>
                <a:gd name="T4" fmla="*/ 40 w 3215"/>
                <a:gd name="T5" fmla="*/ 26 h 2124"/>
                <a:gd name="T6" fmla="*/ 0 w 3215"/>
                <a:gd name="T7" fmla="*/ 26 h 2124"/>
                <a:gd name="T8" fmla="*/ 0 w 3215"/>
                <a:gd name="T9" fmla="*/ 0 h 2124"/>
                <a:gd name="T10" fmla="*/ 0 w 3215"/>
                <a:gd name="T11" fmla="*/ 0 h 2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2124">
                  <a:moveTo>
                    <a:pt x="0" y="0"/>
                  </a:moveTo>
                  <a:lnTo>
                    <a:pt x="3215" y="0"/>
                  </a:lnTo>
                  <a:lnTo>
                    <a:pt x="3215" y="2124"/>
                  </a:lnTo>
                  <a:lnTo>
                    <a:pt x="0" y="21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2" name="Freeform 18"/>
            <p:cNvSpPr>
              <a:spLocks/>
            </p:cNvSpPr>
            <p:nvPr userDrawn="1"/>
          </p:nvSpPr>
          <p:spPr bwMode="auto">
            <a:xfrm>
              <a:off x="4656" y="68"/>
              <a:ext cx="439" cy="380"/>
            </a:xfrm>
            <a:custGeom>
              <a:avLst/>
              <a:gdLst>
                <a:gd name="T0" fmla="*/ 0 w 1318"/>
                <a:gd name="T1" fmla="*/ 0 h 1138"/>
                <a:gd name="T2" fmla="*/ 16 w 1318"/>
                <a:gd name="T3" fmla="*/ 0 h 1138"/>
                <a:gd name="T4" fmla="*/ 16 w 1318"/>
                <a:gd name="T5" fmla="*/ 14 h 1138"/>
                <a:gd name="T6" fmla="*/ 0 w 1318"/>
                <a:gd name="T7" fmla="*/ 14 h 1138"/>
                <a:gd name="T8" fmla="*/ 0 w 1318"/>
                <a:gd name="T9" fmla="*/ 0 h 1138"/>
                <a:gd name="T10" fmla="*/ 0 w 1318"/>
                <a:gd name="T11" fmla="*/ 0 h 1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 h="1138">
                  <a:moveTo>
                    <a:pt x="0" y="0"/>
                  </a:moveTo>
                  <a:lnTo>
                    <a:pt x="1318" y="0"/>
                  </a:lnTo>
                  <a:lnTo>
                    <a:pt x="1318" y="1138"/>
                  </a:lnTo>
                  <a:lnTo>
                    <a:pt x="0" y="1138"/>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3" name="Freeform 19"/>
            <p:cNvSpPr>
              <a:spLocks/>
            </p:cNvSpPr>
            <p:nvPr userDrawn="1"/>
          </p:nvSpPr>
          <p:spPr bwMode="auto">
            <a:xfrm>
              <a:off x="5095" y="68"/>
              <a:ext cx="633" cy="55"/>
            </a:xfrm>
            <a:custGeom>
              <a:avLst/>
              <a:gdLst>
                <a:gd name="T0" fmla="*/ 0 w 1899"/>
                <a:gd name="T1" fmla="*/ 0 h 163"/>
                <a:gd name="T2" fmla="*/ 0 w 1899"/>
                <a:gd name="T3" fmla="*/ 2 h 163"/>
                <a:gd name="T4" fmla="*/ 23 w 1899"/>
                <a:gd name="T5" fmla="*/ 2 h 163"/>
                <a:gd name="T6" fmla="*/ 23 w 1899"/>
                <a:gd name="T7" fmla="*/ 0 h 163"/>
                <a:gd name="T8" fmla="*/ 0 w 1899"/>
                <a:gd name="T9" fmla="*/ 0 h 163"/>
                <a:gd name="T10" fmla="*/ 0 w 1899"/>
                <a:gd name="T11" fmla="*/ 0 h 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3">
                  <a:moveTo>
                    <a:pt x="0" y="0"/>
                  </a:moveTo>
                  <a:lnTo>
                    <a:pt x="4" y="163"/>
                  </a:lnTo>
                  <a:lnTo>
                    <a:pt x="1899" y="162"/>
                  </a:lnTo>
                  <a:lnTo>
                    <a:pt x="189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4" name="Freeform 20"/>
            <p:cNvSpPr>
              <a:spLocks/>
            </p:cNvSpPr>
            <p:nvPr userDrawn="1"/>
          </p:nvSpPr>
          <p:spPr bwMode="auto">
            <a:xfrm>
              <a:off x="5095" y="177"/>
              <a:ext cx="633" cy="55"/>
            </a:xfrm>
            <a:custGeom>
              <a:avLst/>
              <a:gdLst>
                <a:gd name="T0" fmla="*/ 0 w 1899"/>
                <a:gd name="T1" fmla="*/ 0 h 166"/>
                <a:gd name="T2" fmla="*/ 0 w 1899"/>
                <a:gd name="T3" fmla="*/ 2 h 166"/>
                <a:gd name="T4" fmla="*/ 23 w 1899"/>
                <a:gd name="T5" fmla="*/ 2 h 166"/>
                <a:gd name="T6" fmla="*/ 23 w 1899"/>
                <a:gd name="T7" fmla="*/ 0 h 166"/>
                <a:gd name="T8" fmla="*/ 0 w 1899"/>
                <a:gd name="T9" fmla="*/ 0 h 166"/>
                <a:gd name="T10" fmla="*/ 0 w 1899"/>
                <a:gd name="T11" fmla="*/ 0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6">
                  <a:moveTo>
                    <a:pt x="4" y="0"/>
                  </a:moveTo>
                  <a:lnTo>
                    <a:pt x="0" y="164"/>
                  </a:lnTo>
                  <a:lnTo>
                    <a:pt x="1899" y="166"/>
                  </a:lnTo>
                  <a:lnTo>
                    <a:pt x="1899" y="0"/>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5" name="Freeform 21"/>
            <p:cNvSpPr>
              <a:spLocks/>
            </p:cNvSpPr>
            <p:nvPr userDrawn="1"/>
          </p:nvSpPr>
          <p:spPr bwMode="auto">
            <a:xfrm>
              <a:off x="5095" y="285"/>
              <a:ext cx="633" cy="53"/>
            </a:xfrm>
            <a:custGeom>
              <a:avLst/>
              <a:gdLst>
                <a:gd name="T0" fmla="*/ 0 w 1899"/>
                <a:gd name="T1" fmla="*/ 0 h 161"/>
                <a:gd name="T2" fmla="*/ 0 w 1899"/>
                <a:gd name="T3" fmla="*/ 2 h 161"/>
                <a:gd name="T4" fmla="*/ 23 w 1899"/>
                <a:gd name="T5" fmla="*/ 2 h 161"/>
                <a:gd name="T6" fmla="*/ 23 w 1899"/>
                <a:gd name="T7" fmla="*/ 0 h 161"/>
                <a:gd name="T8" fmla="*/ 0 w 1899"/>
                <a:gd name="T9" fmla="*/ 0 h 161"/>
                <a:gd name="T10" fmla="*/ 0 w 1899"/>
                <a:gd name="T11" fmla="*/ 0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1">
                  <a:moveTo>
                    <a:pt x="0" y="0"/>
                  </a:moveTo>
                  <a:lnTo>
                    <a:pt x="0" y="161"/>
                  </a:lnTo>
                  <a:lnTo>
                    <a:pt x="1899" y="145"/>
                  </a:lnTo>
                  <a:lnTo>
                    <a:pt x="1899" y="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6" name="Freeform 22"/>
            <p:cNvSpPr>
              <a:spLocks/>
            </p:cNvSpPr>
            <p:nvPr userDrawn="1"/>
          </p:nvSpPr>
          <p:spPr bwMode="auto">
            <a:xfrm>
              <a:off x="5096" y="394"/>
              <a:ext cx="632" cy="52"/>
            </a:xfrm>
            <a:custGeom>
              <a:avLst/>
              <a:gdLst>
                <a:gd name="T0" fmla="*/ 0 w 1895"/>
                <a:gd name="T1" fmla="*/ 0 h 158"/>
                <a:gd name="T2" fmla="*/ 0 w 1895"/>
                <a:gd name="T3" fmla="*/ 2 h 158"/>
                <a:gd name="T4" fmla="*/ 23 w 1895"/>
                <a:gd name="T5" fmla="*/ 2 h 158"/>
                <a:gd name="T6" fmla="*/ 23 w 1895"/>
                <a:gd name="T7" fmla="*/ 0 h 158"/>
                <a:gd name="T8" fmla="*/ 0 w 1895"/>
                <a:gd name="T9" fmla="*/ 0 h 158"/>
                <a:gd name="T10" fmla="*/ 0 w 1895"/>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5" h="158">
                  <a:moveTo>
                    <a:pt x="0" y="0"/>
                  </a:moveTo>
                  <a:lnTo>
                    <a:pt x="0" y="158"/>
                  </a:lnTo>
                  <a:lnTo>
                    <a:pt x="1895" y="148"/>
                  </a:lnTo>
                  <a:lnTo>
                    <a:pt x="1895"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7" name="Freeform 23"/>
            <p:cNvSpPr>
              <a:spLocks/>
            </p:cNvSpPr>
            <p:nvPr userDrawn="1"/>
          </p:nvSpPr>
          <p:spPr bwMode="auto">
            <a:xfrm>
              <a:off x="4656" y="498"/>
              <a:ext cx="1072" cy="63"/>
            </a:xfrm>
            <a:custGeom>
              <a:avLst/>
              <a:gdLst>
                <a:gd name="T0" fmla="*/ 0 w 3215"/>
                <a:gd name="T1" fmla="*/ 0 h 190"/>
                <a:gd name="T2" fmla="*/ 0 w 3215"/>
                <a:gd name="T3" fmla="*/ 2 h 190"/>
                <a:gd name="T4" fmla="*/ 40 w 3215"/>
                <a:gd name="T5" fmla="*/ 2 h 190"/>
                <a:gd name="T6" fmla="*/ 40 w 3215"/>
                <a:gd name="T7" fmla="*/ 0 h 190"/>
                <a:gd name="T8" fmla="*/ 0 w 3215"/>
                <a:gd name="T9" fmla="*/ 0 h 190"/>
                <a:gd name="T10" fmla="*/ 0 w 3215"/>
                <a:gd name="T11" fmla="*/ 0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90">
                  <a:moveTo>
                    <a:pt x="0" y="10"/>
                  </a:moveTo>
                  <a:lnTo>
                    <a:pt x="0" y="178"/>
                  </a:lnTo>
                  <a:lnTo>
                    <a:pt x="3215" y="190"/>
                  </a:lnTo>
                  <a:lnTo>
                    <a:pt x="3215" y="0"/>
                  </a:lnTo>
                  <a:lnTo>
                    <a:pt x="0"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8" name="Freeform 24"/>
            <p:cNvSpPr>
              <a:spLocks/>
            </p:cNvSpPr>
            <p:nvPr userDrawn="1"/>
          </p:nvSpPr>
          <p:spPr bwMode="auto">
            <a:xfrm>
              <a:off x="4656" y="608"/>
              <a:ext cx="1072" cy="58"/>
            </a:xfrm>
            <a:custGeom>
              <a:avLst/>
              <a:gdLst>
                <a:gd name="T0" fmla="*/ 0 w 3215"/>
                <a:gd name="T1" fmla="*/ 0 h 174"/>
                <a:gd name="T2" fmla="*/ 0 w 3215"/>
                <a:gd name="T3" fmla="*/ 2 h 174"/>
                <a:gd name="T4" fmla="*/ 40 w 3215"/>
                <a:gd name="T5" fmla="*/ 2 h 174"/>
                <a:gd name="T6" fmla="*/ 40 w 3215"/>
                <a:gd name="T7" fmla="*/ 0 h 174"/>
                <a:gd name="T8" fmla="*/ 0 w 3215"/>
                <a:gd name="T9" fmla="*/ 0 h 174"/>
                <a:gd name="T10" fmla="*/ 0 w 3215"/>
                <a:gd name="T11" fmla="*/ 0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74">
                  <a:moveTo>
                    <a:pt x="0" y="14"/>
                  </a:moveTo>
                  <a:lnTo>
                    <a:pt x="0" y="174"/>
                  </a:lnTo>
                  <a:lnTo>
                    <a:pt x="3215" y="164"/>
                  </a:lnTo>
                  <a:lnTo>
                    <a:pt x="3215"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9" name="Freeform 25"/>
            <p:cNvSpPr>
              <a:spLocks/>
            </p:cNvSpPr>
            <p:nvPr userDrawn="1"/>
          </p:nvSpPr>
          <p:spPr bwMode="auto">
            <a:xfrm>
              <a:off x="4656" y="723"/>
              <a:ext cx="1072" cy="58"/>
            </a:xfrm>
            <a:custGeom>
              <a:avLst/>
              <a:gdLst>
                <a:gd name="T0" fmla="*/ 0 w 3215"/>
                <a:gd name="T1" fmla="*/ 0 h 176"/>
                <a:gd name="T2" fmla="*/ 0 w 3215"/>
                <a:gd name="T3" fmla="*/ 2 h 176"/>
                <a:gd name="T4" fmla="*/ 40 w 3215"/>
                <a:gd name="T5" fmla="*/ 2 h 176"/>
                <a:gd name="T6" fmla="*/ 40 w 3215"/>
                <a:gd name="T7" fmla="*/ 0 h 176"/>
                <a:gd name="T8" fmla="*/ 0 w 3215"/>
                <a:gd name="T9" fmla="*/ 0 h 176"/>
                <a:gd name="T10" fmla="*/ 0 w 3215"/>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76">
                  <a:moveTo>
                    <a:pt x="0" y="0"/>
                  </a:moveTo>
                  <a:lnTo>
                    <a:pt x="0" y="175"/>
                  </a:lnTo>
                  <a:lnTo>
                    <a:pt x="3215" y="176"/>
                  </a:lnTo>
                  <a:lnTo>
                    <a:pt x="3215" y="1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0" name="Freeform 26"/>
            <p:cNvSpPr>
              <a:spLocks/>
            </p:cNvSpPr>
            <p:nvPr userDrawn="1"/>
          </p:nvSpPr>
          <p:spPr bwMode="auto">
            <a:xfrm>
              <a:off x="4678" y="86"/>
              <a:ext cx="28" cy="26"/>
            </a:xfrm>
            <a:custGeom>
              <a:avLst/>
              <a:gdLst>
                <a:gd name="T0" fmla="*/ 0 w 84"/>
                <a:gd name="T1" fmla="*/ 1 h 78"/>
                <a:gd name="T2" fmla="*/ 1 w 84"/>
                <a:gd name="T3" fmla="*/ 1 h 78"/>
                <a:gd name="T4" fmla="*/ 1 w 84"/>
                <a:gd name="T5" fmla="*/ 1 h 78"/>
                <a:gd name="T6" fmla="*/ 1 w 84"/>
                <a:gd name="T7" fmla="*/ 1 h 78"/>
                <a:gd name="T8" fmla="*/ 1 w 84"/>
                <a:gd name="T9" fmla="*/ 0 h 78"/>
                <a:gd name="T10" fmla="*/ 1 w 84"/>
                <a:gd name="T11" fmla="*/ 0 h 78"/>
                <a:gd name="T12" fmla="*/ 1 w 84"/>
                <a:gd name="T13" fmla="*/ 0 h 78"/>
                <a:gd name="T14" fmla="*/ 0 w 84"/>
                <a:gd name="T15" fmla="*/ 0 h 78"/>
                <a:gd name="T16" fmla="*/ 0 w 84"/>
                <a:gd name="T17" fmla="*/ 0 h 78"/>
                <a:gd name="T18" fmla="*/ 0 w 84"/>
                <a:gd name="T19" fmla="*/ 1 h 78"/>
                <a:gd name="T20" fmla="*/ 0 w 84"/>
                <a:gd name="T21" fmla="*/ 1 h 78"/>
                <a:gd name="T22" fmla="*/ 0 w 84"/>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8">
                  <a:moveTo>
                    <a:pt x="14" y="78"/>
                  </a:moveTo>
                  <a:lnTo>
                    <a:pt x="43" y="58"/>
                  </a:lnTo>
                  <a:lnTo>
                    <a:pt x="73" y="78"/>
                  </a:lnTo>
                  <a:lnTo>
                    <a:pt x="62" y="45"/>
                  </a:lnTo>
                  <a:lnTo>
                    <a:pt x="84" y="32"/>
                  </a:lnTo>
                  <a:lnTo>
                    <a:pt x="57" y="32"/>
                  </a:lnTo>
                  <a:lnTo>
                    <a:pt x="43" y="0"/>
                  </a:lnTo>
                  <a:lnTo>
                    <a:pt x="31" y="32"/>
                  </a:lnTo>
                  <a:lnTo>
                    <a:pt x="0" y="32"/>
                  </a:lnTo>
                  <a:lnTo>
                    <a:pt x="24" y="46"/>
                  </a:lnTo>
                  <a:lnTo>
                    <a:pt x="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1" name="Freeform 27"/>
            <p:cNvSpPr>
              <a:spLocks/>
            </p:cNvSpPr>
            <p:nvPr userDrawn="1"/>
          </p:nvSpPr>
          <p:spPr bwMode="auto">
            <a:xfrm>
              <a:off x="4751" y="86"/>
              <a:ext cx="28" cy="26"/>
            </a:xfrm>
            <a:custGeom>
              <a:avLst/>
              <a:gdLst>
                <a:gd name="T0" fmla="*/ 0 w 84"/>
                <a:gd name="T1" fmla="*/ 1 h 78"/>
                <a:gd name="T2" fmla="*/ 1 w 84"/>
                <a:gd name="T3" fmla="*/ 1 h 78"/>
                <a:gd name="T4" fmla="*/ 1 w 84"/>
                <a:gd name="T5" fmla="*/ 1 h 78"/>
                <a:gd name="T6" fmla="*/ 1 w 84"/>
                <a:gd name="T7" fmla="*/ 1 h 78"/>
                <a:gd name="T8" fmla="*/ 1 w 84"/>
                <a:gd name="T9" fmla="*/ 0 h 78"/>
                <a:gd name="T10" fmla="*/ 1 w 84"/>
                <a:gd name="T11" fmla="*/ 0 h 78"/>
                <a:gd name="T12" fmla="*/ 1 w 84"/>
                <a:gd name="T13" fmla="*/ 0 h 78"/>
                <a:gd name="T14" fmla="*/ 0 w 84"/>
                <a:gd name="T15" fmla="*/ 0 h 78"/>
                <a:gd name="T16" fmla="*/ 0 w 84"/>
                <a:gd name="T17" fmla="*/ 0 h 78"/>
                <a:gd name="T18" fmla="*/ 0 w 84"/>
                <a:gd name="T19" fmla="*/ 1 h 78"/>
                <a:gd name="T20" fmla="*/ 0 w 84"/>
                <a:gd name="T21" fmla="*/ 1 h 78"/>
                <a:gd name="T22" fmla="*/ 0 w 84"/>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8">
                  <a:moveTo>
                    <a:pt x="11" y="78"/>
                  </a:moveTo>
                  <a:lnTo>
                    <a:pt x="42" y="58"/>
                  </a:lnTo>
                  <a:lnTo>
                    <a:pt x="74" y="78"/>
                  </a:lnTo>
                  <a:lnTo>
                    <a:pt x="62" y="45"/>
                  </a:lnTo>
                  <a:lnTo>
                    <a:pt x="84" y="32"/>
                  </a:lnTo>
                  <a:lnTo>
                    <a:pt x="56" y="32"/>
                  </a:lnTo>
                  <a:lnTo>
                    <a:pt x="42" y="0"/>
                  </a:lnTo>
                  <a:lnTo>
                    <a:pt x="30" y="32"/>
                  </a:lnTo>
                  <a:lnTo>
                    <a:pt x="0" y="32"/>
                  </a:lnTo>
                  <a:lnTo>
                    <a:pt x="24" y="46"/>
                  </a:lnTo>
                  <a:lnTo>
                    <a:pt x="11"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2" name="Freeform 28"/>
            <p:cNvSpPr>
              <a:spLocks/>
            </p:cNvSpPr>
            <p:nvPr userDrawn="1"/>
          </p:nvSpPr>
          <p:spPr bwMode="auto">
            <a:xfrm>
              <a:off x="4825" y="86"/>
              <a:ext cx="27" cy="26"/>
            </a:xfrm>
            <a:custGeom>
              <a:avLst/>
              <a:gdLst>
                <a:gd name="T0" fmla="*/ 0 w 83"/>
                <a:gd name="T1" fmla="*/ 1 h 78"/>
                <a:gd name="T2" fmla="*/ 1 w 83"/>
                <a:gd name="T3" fmla="*/ 1 h 78"/>
                <a:gd name="T4" fmla="*/ 1 w 83"/>
                <a:gd name="T5" fmla="*/ 1 h 78"/>
                <a:gd name="T6" fmla="*/ 1 w 83"/>
                <a:gd name="T7" fmla="*/ 1 h 78"/>
                <a:gd name="T8" fmla="*/ 1 w 83"/>
                <a:gd name="T9" fmla="*/ 0 h 78"/>
                <a:gd name="T10" fmla="*/ 1 w 83"/>
                <a:gd name="T11" fmla="*/ 0 h 78"/>
                <a:gd name="T12" fmla="*/ 1 w 83"/>
                <a:gd name="T13" fmla="*/ 0 h 78"/>
                <a:gd name="T14" fmla="*/ 0 w 83"/>
                <a:gd name="T15" fmla="*/ 0 h 78"/>
                <a:gd name="T16" fmla="*/ 0 w 83"/>
                <a:gd name="T17" fmla="*/ 0 h 78"/>
                <a:gd name="T18" fmla="*/ 0 w 83"/>
                <a:gd name="T19" fmla="*/ 1 h 78"/>
                <a:gd name="T20" fmla="*/ 0 w 83"/>
                <a:gd name="T21" fmla="*/ 1 h 78"/>
                <a:gd name="T22" fmla="*/ 0 w 83"/>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8">
                  <a:moveTo>
                    <a:pt x="12" y="78"/>
                  </a:moveTo>
                  <a:lnTo>
                    <a:pt x="43" y="58"/>
                  </a:lnTo>
                  <a:lnTo>
                    <a:pt x="74" y="78"/>
                  </a:lnTo>
                  <a:lnTo>
                    <a:pt x="62" y="45"/>
                  </a:lnTo>
                  <a:lnTo>
                    <a:pt x="83" y="32"/>
                  </a:lnTo>
                  <a:lnTo>
                    <a:pt x="56" y="32"/>
                  </a:lnTo>
                  <a:lnTo>
                    <a:pt x="43" y="0"/>
                  </a:lnTo>
                  <a:lnTo>
                    <a:pt x="29" y="32"/>
                  </a:lnTo>
                  <a:lnTo>
                    <a:pt x="0" y="32"/>
                  </a:lnTo>
                  <a:lnTo>
                    <a:pt x="23" y="46"/>
                  </a:lnTo>
                  <a:lnTo>
                    <a:pt x="1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3" name="Freeform 29"/>
            <p:cNvSpPr>
              <a:spLocks/>
            </p:cNvSpPr>
            <p:nvPr userDrawn="1"/>
          </p:nvSpPr>
          <p:spPr bwMode="auto">
            <a:xfrm>
              <a:off x="4897" y="86"/>
              <a:ext cx="29" cy="26"/>
            </a:xfrm>
            <a:custGeom>
              <a:avLst/>
              <a:gdLst>
                <a:gd name="T0" fmla="*/ 0 w 86"/>
                <a:gd name="T1" fmla="*/ 1 h 78"/>
                <a:gd name="T2" fmla="*/ 1 w 86"/>
                <a:gd name="T3" fmla="*/ 1 h 78"/>
                <a:gd name="T4" fmla="*/ 1 w 86"/>
                <a:gd name="T5" fmla="*/ 1 h 78"/>
                <a:gd name="T6" fmla="*/ 1 w 86"/>
                <a:gd name="T7" fmla="*/ 1 h 78"/>
                <a:gd name="T8" fmla="*/ 1 w 86"/>
                <a:gd name="T9" fmla="*/ 0 h 78"/>
                <a:gd name="T10" fmla="*/ 1 w 86"/>
                <a:gd name="T11" fmla="*/ 0 h 78"/>
                <a:gd name="T12" fmla="*/ 1 w 86"/>
                <a:gd name="T13" fmla="*/ 0 h 78"/>
                <a:gd name="T14" fmla="*/ 0 w 86"/>
                <a:gd name="T15" fmla="*/ 0 h 78"/>
                <a:gd name="T16" fmla="*/ 0 w 86"/>
                <a:gd name="T17" fmla="*/ 0 h 78"/>
                <a:gd name="T18" fmla="*/ 0 w 86"/>
                <a:gd name="T19" fmla="*/ 1 h 78"/>
                <a:gd name="T20" fmla="*/ 0 w 86"/>
                <a:gd name="T21" fmla="*/ 1 h 78"/>
                <a:gd name="T22" fmla="*/ 0 w 86"/>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13" y="78"/>
                  </a:moveTo>
                  <a:lnTo>
                    <a:pt x="45" y="58"/>
                  </a:lnTo>
                  <a:lnTo>
                    <a:pt x="76" y="78"/>
                  </a:lnTo>
                  <a:lnTo>
                    <a:pt x="62" y="45"/>
                  </a:lnTo>
                  <a:lnTo>
                    <a:pt x="86" y="32"/>
                  </a:lnTo>
                  <a:lnTo>
                    <a:pt x="57" y="32"/>
                  </a:lnTo>
                  <a:lnTo>
                    <a:pt x="45" y="0"/>
                  </a:lnTo>
                  <a:lnTo>
                    <a:pt x="30" y="32"/>
                  </a:lnTo>
                  <a:lnTo>
                    <a:pt x="0" y="32"/>
                  </a:lnTo>
                  <a:lnTo>
                    <a:pt x="26" y="46"/>
                  </a:lnTo>
                  <a:lnTo>
                    <a:pt x="1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4" name="Freeform 30"/>
            <p:cNvSpPr>
              <a:spLocks/>
            </p:cNvSpPr>
            <p:nvPr userDrawn="1"/>
          </p:nvSpPr>
          <p:spPr bwMode="auto">
            <a:xfrm>
              <a:off x="4971" y="86"/>
              <a:ext cx="29" cy="26"/>
            </a:xfrm>
            <a:custGeom>
              <a:avLst/>
              <a:gdLst>
                <a:gd name="T0" fmla="*/ 0 w 85"/>
                <a:gd name="T1" fmla="*/ 1 h 78"/>
                <a:gd name="T2" fmla="*/ 1 w 85"/>
                <a:gd name="T3" fmla="*/ 1 h 78"/>
                <a:gd name="T4" fmla="*/ 1 w 85"/>
                <a:gd name="T5" fmla="*/ 1 h 78"/>
                <a:gd name="T6" fmla="*/ 1 w 85"/>
                <a:gd name="T7" fmla="*/ 1 h 78"/>
                <a:gd name="T8" fmla="*/ 1 w 85"/>
                <a:gd name="T9" fmla="*/ 0 h 78"/>
                <a:gd name="T10" fmla="*/ 1 w 85"/>
                <a:gd name="T11" fmla="*/ 0 h 78"/>
                <a:gd name="T12" fmla="*/ 1 w 85"/>
                <a:gd name="T13" fmla="*/ 0 h 78"/>
                <a:gd name="T14" fmla="*/ 0 w 85"/>
                <a:gd name="T15" fmla="*/ 0 h 78"/>
                <a:gd name="T16" fmla="*/ 0 w 85"/>
                <a:gd name="T17" fmla="*/ 0 h 78"/>
                <a:gd name="T18" fmla="*/ 0 w 85"/>
                <a:gd name="T19" fmla="*/ 1 h 78"/>
                <a:gd name="T20" fmla="*/ 0 w 85"/>
                <a:gd name="T21" fmla="*/ 1 h 78"/>
                <a:gd name="T22" fmla="*/ 0 w 85"/>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8">
                  <a:moveTo>
                    <a:pt x="12" y="78"/>
                  </a:moveTo>
                  <a:lnTo>
                    <a:pt x="43" y="58"/>
                  </a:lnTo>
                  <a:lnTo>
                    <a:pt x="75" y="78"/>
                  </a:lnTo>
                  <a:lnTo>
                    <a:pt x="63" y="45"/>
                  </a:lnTo>
                  <a:lnTo>
                    <a:pt x="85" y="32"/>
                  </a:lnTo>
                  <a:lnTo>
                    <a:pt x="56" y="32"/>
                  </a:lnTo>
                  <a:lnTo>
                    <a:pt x="43" y="0"/>
                  </a:lnTo>
                  <a:lnTo>
                    <a:pt x="29" y="32"/>
                  </a:lnTo>
                  <a:lnTo>
                    <a:pt x="0" y="32"/>
                  </a:lnTo>
                  <a:lnTo>
                    <a:pt x="25" y="46"/>
                  </a:lnTo>
                  <a:lnTo>
                    <a:pt x="1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5" name="Freeform 31"/>
            <p:cNvSpPr>
              <a:spLocks/>
            </p:cNvSpPr>
            <p:nvPr userDrawn="1"/>
          </p:nvSpPr>
          <p:spPr bwMode="auto">
            <a:xfrm>
              <a:off x="5044" y="86"/>
              <a:ext cx="29" cy="26"/>
            </a:xfrm>
            <a:custGeom>
              <a:avLst/>
              <a:gdLst>
                <a:gd name="T0" fmla="*/ 0 w 86"/>
                <a:gd name="T1" fmla="*/ 1 h 78"/>
                <a:gd name="T2" fmla="*/ 1 w 86"/>
                <a:gd name="T3" fmla="*/ 1 h 78"/>
                <a:gd name="T4" fmla="*/ 1 w 86"/>
                <a:gd name="T5" fmla="*/ 1 h 78"/>
                <a:gd name="T6" fmla="*/ 1 w 86"/>
                <a:gd name="T7" fmla="*/ 1 h 78"/>
                <a:gd name="T8" fmla="*/ 1 w 86"/>
                <a:gd name="T9" fmla="*/ 0 h 78"/>
                <a:gd name="T10" fmla="*/ 1 w 86"/>
                <a:gd name="T11" fmla="*/ 0 h 78"/>
                <a:gd name="T12" fmla="*/ 1 w 86"/>
                <a:gd name="T13" fmla="*/ 0 h 78"/>
                <a:gd name="T14" fmla="*/ 0 w 86"/>
                <a:gd name="T15" fmla="*/ 0 h 78"/>
                <a:gd name="T16" fmla="*/ 0 w 86"/>
                <a:gd name="T17" fmla="*/ 0 h 78"/>
                <a:gd name="T18" fmla="*/ 0 w 86"/>
                <a:gd name="T19" fmla="*/ 1 h 78"/>
                <a:gd name="T20" fmla="*/ 0 w 86"/>
                <a:gd name="T21" fmla="*/ 1 h 78"/>
                <a:gd name="T22" fmla="*/ 0 w 86"/>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14" y="78"/>
                  </a:moveTo>
                  <a:lnTo>
                    <a:pt x="44" y="58"/>
                  </a:lnTo>
                  <a:lnTo>
                    <a:pt x="76" y="78"/>
                  </a:lnTo>
                  <a:lnTo>
                    <a:pt x="63" y="45"/>
                  </a:lnTo>
                  <a:lnTo>
                    <a:pt x="86" y="32"/>
                  </a:lnTo>
                  <a:lnTo>
                    <a:pt x="58" y="32"/>
                  </a:lnTo>
                  <a:lnTo>
                    <a:pt x="43" y="0"/>
                  </a:lnTo>
                  <a:lnTo>
                    <a:pt x="30" y="32"/>
                  </a:lnTo>
                  <a:lnTo>
                    <a:pt x="0" y="32"/>
                  </a:lnTo>
                  <a:lnTo>
                    <a:pt x="26" y="46"/>
                  </a:lnTo>
                  <a:lnTo>
                    <a:pt x="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6" name="Freeform 32"/>
            <p:cNvSpPr>
              <a:spLocks/>
            </p:cNvSpPr>
            <p:nvPr userDrawn="1"/>
          </p:nvSpPr>
          <p:spPr bwMode="auto">
            <a:xfrm>
              <a:off x="4715"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3" y="74"/>
                  </a:moveTo>
                  <a:lnTo>
                    <a:pt x="44" y="56"/>
                  </a:lnTo>
                  <a:lnTo>
                    <a:pt x="76" y="74"/>
                  </a:lnTo>
                  <a:lnTo>
                    <a:pt x="62" y="44"/>
                  </a:lnTo>
                  <a:lnTo>
                    <a:pt x="85" y="31"/>
                  </a:lnTo>
                  <a:lnTo>
                    <a:pt x="57" y="31"/>
                  </a:lnTo>
                  <a:lnTo>
                    <a:pt x="44" y="0"/>
                  </a:lnTo>
                  <a:lnTo>
                    <a:pt x="31" y="31"/>
                  </a:lnTo>
                  <a:lnTo>
                    <a:pt x="0" y="31"/>
                  </a:lnTo>
                  <a:lnTo>
                    <a:pt x="25" y="44"/>
                  </a:lnTo>
                  <a:lnTo>
                    <a:pt x="13"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7" name="Freeform 33"/>
            <p:cNvSpPr>
              <a:spLocks/>
            </p:cNvSpPr>
            <p:nvPr userDrawn="1"/>
          </p:nvSpPr>
          <p:spPr bwMode="auto">
            <a:xfrm>
              <a:off x="4788"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1" y="74"/>
                  </a:moveTo>
                  <a:lnTo>
                    <a:pt x="41" y="56"/>
                  </a:lnTo>
                  <a:lnTo>
                    <a:pt x="74" y="74"/>
                  </a:lnTo>
                  <a:lnTo>
                    <a:pt x="63" y="44"/>
                  </a:lnTo>
                  <a:lnTo>
                    <a:pt x="85" y="31"/>
                  </a:lnTo>
                  <a:lnTo>
                    <a:pt x="57" y="31"/>
                  </a:lnTo>
                  <a:lnTo>
                    <a:pt x="41" y="0"/>
                  </a:lnTo>
                  <a:lnTo>
                    <a:pt x="30" y="31"/>
                  </a:lnTo>
                  <a:lnTo>
                    <a:pt x="0" y="31"/>
                  </a:lnTo>
                  <a:lnTo>
                    <a:pt x="24" y="44"/>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8" name="Freeform 34"/>
            <p:cNvSpPr>
              <a:spLocks/>
            </p:cNvSpPr>
            <p:nvPr userDrawn="1"/>
          </p:nvSpPr>
          <p:spPr bwMode="auto">
            <a:xfrm>
              <a:off x="4861"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2" y="74"/>
                  </a:moveTo>
                  <a:lnTo>
                    <a:pt x="44" y="56"/>
                  </a:lnTo>
                  <a:lnTo>
                    <a:pt x="75" y="74"/>
                  </a:lnTo>
                  <a:lnTo>
                    <a:pt x="62" y="44"/>
                  </a:lnTo>
                  <a:lnTo>
                    <a:pt x="85" y="31"/>
                  </a:lnTo>
                  <a:lnTo>
                    <a:pt x="57" y="31"/>
                  </a:lnTo>
                  <a:lnTo>
                    <a:pt x="44" y="0"/>
                  </a:lnTo>
                  <a:lnTo>
                    <a:pt x="31" y="31"/>
                  </a:lnTo>
                  <a:lnTo>
                    <a:pt x="0" y="31"/>
                  </a:lnTo>
                  <a:lnTo>
                    <a:pt x="25" y="44"/>
                  </a:lnTo>
                  <a:lnTo>
                    <a:pt x="1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9" name="Freeform 35"/>
            <p:cNvSpPr>
              <a:spLocks/>
            </p:cNvSpPr>
            <p:nvPr userDrawn="1"/>
          </p:nvSpPr>
          <p:spPr bwMode="auto">
            <a:xfrm>
              <a:off x="4935" y="126"/>
              <a:ext cx="28" cy="24"/>
            </a:xfrm>
            <a:custGeom>
              <a:avLst/>
              <a:gdLst>
                <a:gd name="T0" fmla="*/ 0 w 86"/>
                <a:gd name="T1" fmla="*/ 1 h 74"/>
                <a:gd name="T2" fmla="*/ 1 w 86"/>
                <a:gd name="T3" fmla="*/ 1 h 74"/>
                <a:gd name="T4" fmla="*/ 1 w 86"/>
                <a:gd name="T5" fmla="*/ 1 h 74"/>
                <a:gd name="T6" fmla="*/ 1 w 86"/>
                <a:gd name="T7" fmla="*/ 1 h 74"/>
                <a:gd name="T8" fmla="*/ 1 w 86"/>
                <a:gd name="T9" fmla="*/ 0 h 74"/>
                <a:gd name="T10" fmla="*/ 1 w 86"/>
                <a:gd name="T11" fmla="*/ 0 h 74"/>
                <a:gd name="T12" fmla="*/ 1 w 86"/>
                <a:gd name="T13" fmla="*/ 0 h 74"/>
                <a:gd name="T14" fmla="*/ 0 w 86"/>
                <a:gd name="T15" fmla="*/ 0 h 74"/>
                <a:gd name="T16" fmla="*/ 0 w 86"/>
                <a:gd name="T17" fmla="*/ 0 h 74"/>
                <a:gd name="T18" fmla="*/ 0 w 86"/>
                <a:gd name="T19" fmla="*/ 1 h 74"/>
                <a:gd name="T20" fmla="*/ 0 w 86"/>
                <a:gd name="T21" fmla="*/ 1 h 74"/>
                <a:gd name="T22" fmla="*/ 0 w 86"/>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4">
                  <a:moveTo>
                    <a:pt x="12" y="74"/>
                  </a:moveTo>
                  <a:lnTo>
                    <a:pt x="43" y="56"/>
                  </a:lnTo>
                  <a:lnTo>
                    <a:pt x="75" y="74"/>
                  </a:lnTo>
                  <a:lnTo>
                    <a:pt x="63" y="44"/>
                  </a:lnTo>
                  <a:lnTo>
                    <a:pt x="86" y="31"/>
                  </a:lnTo>
                  <a:lnTo>
                    <a:pt x="56" y="31"/>
                  </a:lnTo>
                  <a:lnTo>
                    <a:pt x="43" y="0"/>
                  </a:lnTo>
                  <a:lnTo>
                    <a:pt x="29" y="31"/>
                  </a:lnTo>
                  <a:lnTo>
                    <a:pt x="0" y="31"/>
                  </a:lnTo>
                  <a:lnTo>
                    <a:pt x="24" y="44"/>
                  </a:lnTo>
                  <a:lnTo>
                    <a:pt x="1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0" name="Freeform 36"/>
            <p:cNvSpPr>
              <a:spLocks/>
            </p:cNvSpPr>
            <p:nvPr userDrawn="1"/>
          </p:nvSpPr>
          <p:spPr bwMode="auto">
            <a:xfrm>
              <a:off x="5008" y="126"/>
              <a:ext cx="28" cy="24"/>
            </a:xfrm>
            <a:custGeom>
              <a:avLst/>
              <a:gdLst>
                <a:gd name="T0" fmla="*/ 0 w 84"/>
                <a:gd name="T1" fmla="*/ 1 h 74"/>
                <a:gd name="T2" fmla="*/ 1 w 84"/>
                <a:gd name="T3" fmla="*/ 1 h 74"/>
                <a:gd name="T4" fmla="*/ 1 w 84"/>
                <a:gd name="T5" fmla="*/ 1 h 74"/>
                <a:gd name="T6" fmla="*/ 1 w 84"/>
                <a:gd name="T7" fmla="*/ 1 h 74"/>
                <a:gd name="T8" fmla="*/ 1 w 84"/>
                <a:gd name="T9" fmla="*/ 0 h 74"/>
                <a:gd name="T10" fmla="*/ 1 w 84"/>
                <a:gd name="T11" fmla="*/ 0 h 74"/>
                <a:gd name="T12" fmla="*/ 1 w 84"/>
                <a:gd name="T13" fmla="*/ 0 h 74"/>
                <a:gd name="T14" fmla="*/ 0 w 84"/>
                <a:gd name="T15" fmla="*/ 0 h 74"/>
                <a:gd name="T16" fmla="*/ 0 w 84"/>
                <a:gd name="T17" fmla="*/ 0 h 74"/>
                <a:gd name="T18" fmla="*/ 0 w 84"/>
                <a:gd name="T19" fmla="*/ 1 h 74"/>
                <a:gd name="T20" fmla="*/ 0 w 84"/>
                <a:gd name="T21" fmla="*/ 1 h 74"/>
                <a:gd name="T22" fmla="*/ 0 w 84"/>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4">
                  <a:moveTo>
                    <a:pt x="11" y="74"/>
                  </a:moveTo>
                  <a:lnTo>
                    <a:pt x="43" y="56"/>
                  </a:lnTo>
                  <a:lnTo>
                    <a:pt x="74" y="74"/>
                  </a:lnTo>
                  <a:lnTo>
                    <a:pt x="61" y="44"/>
                  </a:lnTo>
                  <a:lnTo>
                    <a:pt x="84" y="31"/>
                  </a:lnTo>
                  <a:lnTo>
                    <a:pt x="55" y="31"/>
                  </a:lnTo>
                  <a:lnTo>
                    <a:pt x="41" y="0"/>
                  </a:lnTo>
                  <a:lnTo>
                    <a:pt x="29" y="31"/>
                  </a:lnTo>
                  <a:lnTo>
                    <a:pt x="0" y="31"/>
                  </a:lnTo>
                  <a:lnTo>
                    <a:pt x="25" y="44"/>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1" name="Freeform 37"/>
            <p:cNvSpPr>
              <a:spLocks/>
            </p:cNvSpPr>
            <p:nvPr userDrawn="1"/>
          </p:nvSpPr>
          <p:spPr bwMode="auto">
            <a:xfrm>
              <a:off x="4678" y="165"/>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4" y="75"/>
                  </a:moveTo>
                  <a:lnTo>
                    <a:pt x="43" y="57"/>
                  </a:lnTo>
                  <a:lnTo>
                    <a:pt x="73" y="75"/>
                  </a:lnTo>
                  <a:lnTo>
                    <a:pt x="62" y="46"/>
                  </a:lnTo>
                  <a:lnTo>
                    <a:pt x="84" y="29"/>
                  </a:lnTo>
                  <a:lnTo>
                    <a:pt x="57" y="29"/>
                  </a:lnTo>
                  <a:lnTo>
                    <a:pt x="43" y="0"/>
                  </a:lnTo>
                  <a:lnTo>
                    <a:pt x="31" y="29"/>
                  </a:lnTo>
                  <a:lnTo>
                    <a:pt x="0" y="29"/>
                  </a:lnTo>
                  <a:lnTo>
                    <a:pt x="24" y="46"/>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2" name="Freeform 38"/>
            <p:cNvSpPr>
              <a:spLocks/>
            </p:cNvSpPr>
            <p:nvPr userDrawn="1"/>
          </p:nvSpPr>
          <p:spPr bwMode="auto">
            <a:xfrm>
              <a:off x="4751" y="165"/>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1" y="75"/>
                  </a:moveTo>
                  <a:lnTo>
                    <a:pt x="42" y="57"/>
                  </a:lnTo>
                  <a:lnTo>
                    <a:pt x="74" y="75"/>
                  </a:lnTo>
                  <a:lnTo>
                    <a:pt x="62" y="46"/>
                  </a:lnTo>
                  <a:lnTo>
                    <a:pt x="84" y="29"/>
                  </a:lnTo>
                  <a:lnTo>
                    <a:pt x="56" y="29"/>
                  </a:lnTo>
                  <a:lnTo>
                    <a:pt x="42" y="0"/>
                  </a:lnTo>
                  <a:lnTo>
                    <a:pt x="30" y="29"/>
                  </a:lnTo>
                  <a:lnTo>
                    <a:pt x="0" y="29"/>
                  </a:lnTo>
                  <a:lnTo>
                    <a:pt x="24" y="46"/>
                  </a:lnTo>
                  <a:lnTo>
                    <a:pt x="1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3" name="Freeform 39"/>
            <p:cNvSpPr>
              <a:spLocks/>
            </p:cNvSpPr>
            <p:nvPr userDrawn="1"/>
          </p:nvSpPr>
          <p:spPr bwMode="auto">
            <a:xfrm>
              <a:off x="4825" y="165"/>
              <a:ext cx="27" cy="25"/>
            </a:xfrm>
            <a:custGeom>
              <a:avLst/>
              <a:gdLst>
                <a:gd name="T0" fmla="*/ 0 w 83"/>
                <a:gd name="T1" fmla="*/ 1 h 75"/>
                <a:gd name="T2" fmla="*/ 1 w 83"/>
                <a:gd name="T3" fmla="*/ 1 h 75"/>
                <a:gd name="T4" fmla="*/ 1 w 83"/>
                <a:gd name="T5" fmla="*/ 1 h 75"/>
                <a:gd name="T6" fmla="*/ 1 w 83"/>
                <a:gd name="T7" fmla="*/ 1 h 75"/>
                <a:gd name="T8" fmla="*/ 1 w 83"/>
                <a:gd name="T9" fmla="*/ 0 h 75"/>
                <a:gd name="T10" fmla="*/ 1 w 83"/>
                <a:gd name="T11" fmla="*/ 0 h 75"/>
                <a:gd name="T12" fmla="*/ 1 w 83"/>
                <a:gd name="T13" fmla="*/ 0 h 75"/>
                <a:gd name="T14" fmla="*/ 0 w 83"/>
                <a:gd name="T15" fmla="*/ 0 h 75"/>
                <a:gd name="T16" fmla="*/ 0 w 83"/>
                <a:gd name="T17" fmla="*/ 0 h 75"/>
                <a:gd name="T18" fmla="*/ 0 w 83"/>
                <a:gd name="T19" fmla="*/ 1 h 75"/>
                <a:gd name="T20" fmla="*/ 0 w 83"/>
                <a:gd name="T21" fmla="*/ 1 h 75"/>
                <a:gd name="T22" fmla="*/ 0 w 83"/>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5">
                  <a:moveTo>
                    <a:pt x="12" y="75"/>
                  </a:moveTo>
                  <a:lnTo>
                    <a:pt x="43" y="57"/>
                  </a:lnTo>
                  <a:lnTo>
                    <a:pt x="74" y="75"/>
                  </a:lnTo>
                  <a:lnTo>
                    <a:pt x="62" y="46"/>
                  </a:lnTo>
                  <a:lnTo>
                    <a:pt x="83" y="29"/>
                  </a:lnTo>
                  <a:lnTo>
                    <a:pt x="56" y="29"/>
                  </a:lnTo>
                  <a:lnTo>
                    <a:pt x="43" y="0"/>
                  </a:lnTo>
                  <a:lnTo>
                    <a:pt x="29" y="29"/>
                  </a:lnTo>
                  <a:lnTo>
                    <a:pt x="0" y="29"/>
                  </a:lnTo>
                  <a:lnTo>
                    <a:pt x="23" y="46"/>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4" name="Freeform 40"/>
            <p:cNvSpPr>
              <a:spLocks/>
            </p:cNvSpPr>
            <p:nvPr userDrawn="1"/>
          </p:nvSpPr>
          <p:spPr bwMode="auto">
            <a:xfrm>
              <a:off x="4897" y="165"/>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3" y="75"/>
                  </a:moveTo>
                  <a:lnTo>
                    <a:pt x="45" y="57"/>
                  </a:lnTo>
                  <a:lnTo>
                    <a:pt x="76" y="75"/>
                  </a:lnTo>
                  <a:lnTo>
                    <a:pt x="62" y="46"/>
                  </a:lnTo>
                  <a:lnTo>
                    <a:pt x="86" y="29"/>
                  </a:lnTo>
                  <a:lnTo>
                    <a:pt x="57" y="29"/>
                  </a:lnTo>
                  <a:lnTo>
                    <a:pt x="45" y="0"/>
                  </a:lnTo>
                  <a:lnTo>
                    <a:pt x="30" y="29"/>
                  </a:lnTo>
                  <a:lnTo>
                    <a:pt x="0" y="29"/>
                  </a:lnTo>
                  <a:lnTo>
                    <a:pt x="26" y="46"/>
                  </a:lnTo>
                  <a:lnTo>
                    <a:pt x="1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5" name="Freeform 41"/>
            <p:cNvSpPr>
              <a:spLocks/>
            </p:cNvSpPr>
            <p:nvPr userDrawn="1"/>
          </p:nvSpPr>
          <p:spPr bwMode="auto">
            <a:xfrm>
              <a:off x="4971" y="165"/>
              <a:ext cx="29" cy="25"/>
            </a:xfrm>
            <a:custGeom>
              <a:avLst/>
              <a:gdLst>
                <a:gd name="T0" fmla="*/ 0 w 85"/>
                <a:gd name="T1" fmla="*/ 1 h 75"/>
                <a:gd name="T2" fmla="*/ 1 w 85"/>
                <a:gd name="T3" fmla="*/ 1 h 75"/>
                <a:gd name="T4" fmla="*/ 1 w 85"/>
                <a:gd name="T5" fmla="*/ 1 h 75"/>
                <a:gd name="T6" fmla="*/ 1 w 85"/>
                <a:gd name="T7" fmla="*/ 1 h 75"/>
                <a:gd name="T8" fmla="*/ 1 w 85"/>
                <a:gd name="T9" fmla="*/ 0 h 75"/>
                <a:gd name="T10" fmla="*/ 1 w 85"/>
                <a:gd name="T11" fmla="*/ 0 h 75"/>
                <a:gd name="T12" fmla="*/ 1 w 85"/>
                <a:gd name="T13" fmla="*/ 0 h 75"/>
                <a:gd name="T14" fmla="*/ 0 w 85"/>
                <a:gd name="T15" fmla="*/ 0 h 75"/>
                <a:gd name="T16" fmla="*/ 0 w 85"/>
                <a:gd name="T17" fmla="*/ 0 h 75"/>
                <a:gd name="T18" fmla="*/ 0 w 85"/>
                <a:gd name="T19" fmla="*/ 1 h 75"/>
                <a:gd name="T20" fmla="*/ 0 w 85"/>
                <a:gd name="T21" fmla="*/ 1 h 75"/>
                <a:gd name="T22" fmla="*/ 0 w 85"/>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5">
                  <a:moveTo>
                    <a:pt x="12" y="75"/>
                  </a:moveTo>
                  <a:lnTo>
                    <a:pt x="43" y="57"/>
                  </a:lnTo>
                  <a:lnTo>
                    <a:pt x="75" y="75"/>
                  </a:lnTo>
                  <a:lnTo>
                    <a:pt x="63" y="46"/>
                  </a:lnTo>
                  <a:lnTo>
                    <a:pt x="85" y="29"/>
                  </a:lnTo>
                  <a:lnTo>
                    <a:pt x="56" y="29"/>
                  </a:lnTo>
                  <a:lnTo>
                    <a:pt x="43" y="0"/>
                  </a:lnTo>
                  <a:lnTo>
                    <a:pt x="29" y="29"/>
                  </a:lnTo>
                  <a:lnTo>
                    <a:pt x="0" y="29"/>
                  </a:lnTo>
                  <a:lnTo>
                    <a:pt x="25" y="46"/>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6" name="Freeform 42"/>
            <p:cNvSpPr>
              <a:spLocks/>
            </p:cNvSpPr>
            <p:nvPr userDrawn="1"/>
          </p:nvSpPr>
          <p:spPr bwMode="auto">
            <a:xfrm>
              <a:off x="5044" y="165"/>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4" y="75"/>
                  </a:moveTo>
                  <a:lnTo>
                    <a:pt x="44" y="57"/>
                  </a:lnTo>
                  <a:lnTo>
                    <a:pt x="76" y="75"/>
                  </a:lnTo>
                  <a:lnTo>
                    <a:pt x="63" y="46"/>
                  </a:lnTo>
                  <a:lnTo>
                    <a:pt x="86" y="29"/>
                  </a:lnTo>
                  <a:lnTo>
                    <a:pt x="58" y="29"/>
                  </a:lnTo>
                  <a:lnTo>
                    <a:pt x="43" y="0"/>
                  </a:lnTo>
                  <a:lnTo>
                    <a:pt x="30" y="29"/>
                  </a:lnTo>
                  <a:lnTo>
                    <a:pt x="0" y="29"/>
                  </a:lnTo>
                  <a:lnTo>
                    <a:pt x="26" y="46"/>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7" name="Freeform 43"/>
            <p:cNvSpPr>
              <a:spLocks/>
            </p:cNvSpPr>
            <p:nvPr userDrawn="1"/>
          </p:nvSpPr>
          <p:spPr bwMode="auto">
            <a:xfrm>
              <a:off x="4715"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3" y="77"/>
                  </a:moveTo>
                  <a:lnTo>
                    <a:pt x="44" y="58"/>
                  </a:lnTo>
                  <a:lnTo>
                    <a:pt x="76" y="77"/>
                  </a:lnTo>
                  <a:lnTo>
                    <a:pt x="62" y="46"/>
                  </a:lnTo>
                  <a:lnTo>
                    <a:pt x="85" y="31"/>
                  </a:lnTo>
                  <a:lnTo>
                    <a:pt x="57" y="31"/>
                  </a:lnTo>
                  <a:lnTo>
                    <a:pt x="44" y="0"/>
                  </a:lnTo>
                  <a:lnTo>
                    <a:pt x="31" y="31"/>
                  </a:lnTo>
                  <a:lnTo>
                    <a:pt x="0" y="31"/>
                  </a:lnTo>
                  <a:lnTo>
                    <a:pt x="25" y="46"/>
                  </a:lnTo>
                  <a:lnTo>
                    <a:pt x="1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8" name="Freeform 44"/>
            <p:cNvSpPr>
              <a:spLocks/>
            </p:cNvSpPr>
            <p:nvPr userDrawn="1"/>
          </p:nvSpPr>
          <p:spPr bwMode="auto">
            <a:xfrm>
              <a:off x="4788"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1" y="77"/>
                  </a:moveTo>
                  <a:lnTo>
                    <a:pt x="41" y="58"/>
                  </a:lnTo>
                  <a:lnTo>
                    <a:pt x="74" y="77"/>
                  </a:lnTo>
                  <a:lnTo>
                    <a:pt x="63" y="46"/>
                  </a:lnTo>
                  <a:lnTo>
                    <a:pt x="85" y="31"/>
                  </a:lnTo>
                  <a:lnTo>
                    <a:pt x="57" y="31"/>
                  </a:lnTo>
                  <a:lnTo>
                    <a:pt x="41" y="0"/>
                  </a:lnTo>
                  <a:lnTo>
                    <a:pt x="30" y="31"/>
                  </a:lnTo>
                  <a:lnTo>
                    <a:pt x="0" y="31"/>
                  </a:lnTo>
                  <a:lnTo>
                    <a:pt x="24" y="46"/>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9" name="Freeform 45"/>
            <p:cNvSpPr>
              <a:spLocks/>
            </p:cNvSpPr>
            <p:nvPr userDrawn="1"/>
          </p:nvSpPr>
          <p:spPr bwMode="auto">
            <a:xfrm>
              <a:off x="4861"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2" y="77"/>
                  </a:moveTo>
                  <a:lnTo>
                    <a:pt x="44" y="58"/>
                  </a:lnTo>
                  <a:lnTo>
                    <a:pt x="75" y="77"/>
                  </a:lnTo>
                  <a:lnTo>
                    <a:pt x="62" y="46"/>
                  </a:lnTo>
                  <a:lnTo>
                    <a:pt x="85" y="31"/>
                  </a:lnTo>
                  <a:lnTo>
                    <a:pt x="57" y="31"/>
                  </a:lnTo>
                  <a:lnTo>
                    <a:pt x="44" y="0"/>
                  </a:lnTo>
                  <a:lnTo>
                    <a:pt x="31" y="31"/>
                  </a:lnTo>
                  <a:lnTo>
                    <a:pt x="0" y="31"/>
                  </a:lnTo>
                  <a:lnTo>
                    <a:pt x="25" y="46"/>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0" name="Freeform 46"/>
            <p:cNvSpPr>
              <a:spLocks/>
            </p:cNvSpPr>
            <p:nvPr userDrawn="1"/>
          </p:nvSpPr>
          <p:spPr bwMode="auto">
            <a:xfrm>
              <a:off x="4935" y="204"/>
              <a:ext cx="28"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2" y="77"/>
                  </a:moveTo>
                  <a:lnTo>
                    <a:pt x="43" y="58"/>
                  </a:lnTo>
                  <a:lnTo>
                    <a:pt x="75" y="77"/>
                  </a:lnTo>
                  <a:lnTo>
                    <a:pt x="63" y="46"/>
                  </a:lnTo>
                  <a:lnTo>
                    <a:pt x="86" y="31"/>
                  </a:lnTo>
                  <a:lnTo>
                    <a:pt x="56" y="31"/>
                  </a:lnTo>
                  <a:lnTo>
                    <a:pt x="43" y="0"/>
                  </a:lnTo>
                  <a:lnTo>
                    <a:pt x="29" y="31"/>
                  </a:lnTo>
                  <a:lnTo>
                    <a:pt x="0" y="31"/>
                  </a:lnTo>
                  <a:lnTo>
                    <a:pt x="24" y="46"/>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1" name="Freeform 47"/>
            <p:cNvSpPr>
              <a:spLocks/>
            </p:cNvSpPr>
            <p:nvPr userDrawn="1"/>
          </p:nvSpPr>
          <p:spPr bwMode="auto">
            <a:xfrm>
              <a:off x="5008" y="204"/>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1" y="77"/>
                  </a:moveTo>
                  <a:lnTo>
                    <a:pt x="43" y="58"/>
                  </a:lnTo>
                  <a:lnTo>
                    <a:pt x="74" y="77"/>
                  </a:lnTo>
                  <a:lnTo>
                    <a:pt x="61" y="46"/>
                  </a:lnTo>
                  <a:lnTo>
                    <a:pt x="84" y="31"/>
                  </a:lnTo>
                  <a:lnTo>
                    <a:pt x="55" y="31"/>
                  </a:lnTo>
                  <a:lnTo>
                    <a:pt x="41" y="0"/>
                  </a:lnTo>
                  <a:lnTo>
                    <a:pt x="29" y="31"/>
                  </a:lnTo>
                  <a:lnTo>
                    <a:pt x="0" y="31"/>
                  </a:lnTo>
                  <a:lnTo>
                    <a:pt x="25" y="46"/>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2" name="Freeform 48"/>
            <p:cNvSpPr>
              <a:spLocks/>
            </p:cNvSpPr>
            <p:nvPr userDrawn="1"/>
          </p:nvSpPr>
          <p:spPr bwMode="auto">
            <a:xfrm>
              <a:off x="4678" y="244"/>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4" y="76"/>
                  </a:moveTo>
                  <a:lnTo>
                    <a:pt x="43" y="57"/>
                  </a:lnTo>
                  <a:lnTo>
                    <a:pt x="73" y="76"/>
                  </a:lnTo>
                  <a:lnTo>
                    <a:pt x="62" y="45"/>
                  </a:lnTo>
                  <a:lnTo>
                    <a:pt x="84" y="31"/>
                  </a:lnTo>
                  <a:lnTo>
                    <a:pt x="57" y="31"/>
                  </a:lnTo>
                  <a:lnTo>
                    <a:pt x="43" y="0"/>
                  </a:lnTo>
                  <a:lnTo>
                    <a:pt x="31" y="31"/>
                  </a:lnTo>
                  <a:lnTo>
                    <a:pt x="0" y="31"/>
                  </a:lnTo>
                  <a:lnTo>
                    <a:pt x="24" y="45"/>
                  </a:lnTo>
                  <a:lnTo>
                    <a:pt x="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3" name="Freeform 49"/>
            <p:cNvSpPr>
              <a:spLocks/>
            </p:cNvSpPr>
            <p:nvPr userDrawn="1"/>
          </p:nvSpPr>
          <p:spPr bwMode="auto">
            <a:xfrm>
              <a:off x="4751" y="244"/>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2" y="57"/>
                  </a:lnTo>
                  <a:lnTo>
                    <a:pt x="74" y="76"/>
                  </a:lnTo>
                  <a:lnTo>
                    <a:pt x="62" y="45"/>
                  </a:lnTo>
                  <a:lnTo>
                    <a:pt x="84" y="31"/>
                  </a:lnTo>
                  <a:lnTo>
                    <a:pt x="56" y="31"/>
                  </a:lnTo>
                  <a:lnTo>
                    <a:pt x="42" y="0"/>
                  </a:lnTo>
                  <a:lnTo>
                    <a:pt x="30" y="31"/>
                  </a:lnTo>
                  <a:lnTo>
                    <a:pt x="0" y="31"/>
                  </a:lnTo>
                  <a:lnTo>
                    <a:pt x="24"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4" name="Freeform 50"/>
            <p:cNvSpPr>
              <a:spLocks/>
            </p:cNvSpPr>
            <p:nvPr userDrawn="1"/>
          </p:nvSpPr>
          <p:spPr bwMode="auto">
            <a:xfrm>
              <a:off x="4825" y="244"/>
              <a:ext cx="27" cy="25"/>
            </a:xfrm>
            <a:custGeom>
              <a:avLst/>
              <a:gdLst>
                <a:gd name="T0" fmla="*/ 0 w 83"/>
                <a:gd name="T1" fmla="*/ 1 h 76"/>
                <a:gd name="T2" fmla="*/ 1 w 83"/>
                <a:gd name="T3" fmla="*/ 1 h 76"/>
                <a:gd name="T4" fmla="*/ 1 w 83"/>
                <a:gd name="T5" fmla="*/ 1 h 76"/>
                <a:gd name="T6" fmla="*/ 1 w 83"/>
                <a:gd name="T7" fmla="*/ 1 h 76"/>
                <a:gd name="T8" fmla="*/ 1 w 83"/>
                <a:gd name="T9" fmla="*/ 0 h 76"/>
                <a:gd name="T10" fmla="*/ 1 w 83"/>
                <a:gd name="T11" fmla="*/ 0 h 76"/>
                <a:gd name="T12" fmla="*/ 1 w 83"/>
                <a:gd name="T13" fmla="*/ 0 h 76"/>
                <a:gd name="T14" fmla="*/ 0 w 83"/>
                <a:gd name="T15" fmla="*/ 0 h 76"/>
                <a:gd name="T16" fmla="*/ 0 w 83"/>
                <a:gd name="T17" fmla="*/ 0 h 76"/>
                <a:gd name="T18" fmla="*/ 0 w 83"/>
                <a:gd name="T19" fmla="*/ 1 h 76"/>
                <a:gd name="T20" fmla="*/ 0 w 83"/>
                <a:gd name="T21" fmla="*/ 1 h 76"/>
                <a:gd name="T22" fmla="*/ 0 w 83"/>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6">
                  <a:moveTo>
                    <a:pt x="12" y="76"/>
                  </a:moveTo>
                  <a:lnTo>
                    <a:pt x="43" y="57"/>
                  </a:lnTo>
                  <a:lnTo>
                    <a:pt x="74" y="76"/>
                  </a:lnTo>
                  <a:lnTo>
                    <a:pt x="62" y="45"/>
                  </a:lnTo>
                  <a:lnTo>
                    <a:pt x="83" y="31"/>
                  </a:lnTo>
                  <a:lnTo>
                    <a:pt x="56" y="31"/>
                  </a:lnTo>
                  <a:lnTo>
                    <a:pt x="43" y="0"/>
                  </a:lnTo>
                  <a:lnTo>
                    <a:pt x="29" y="31"/>
                  </a:lnTo>
                  <a:lnTo>
                    <a:pt x="0" y="31"/>
                  </a:lnTo>
                  <a:lnTo>
                    <a:pt x="23"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5" name="Freeform 51"/>
            <p:cNvSpPr>
              <a:spLocks/>
            </p:cNvSpPr>
            <p:nvPr userDrawn="1"/>
          </p:nvSpPr>
          <p:spPr bwMode="auto">
            <a:xfrm>
              <a:off x="4897" y="244"/>
              <a:ext cx="29"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3" y="76"/>
                  </a:moveTo>
                  <a:lnTo>
                    <a:pt x="45" y="57"/>
                  </a:lnTo>
                  <a:lnTo>
                    <a:pt x="76" y="76"/>
                  </a:lnTo>
                  <a:lnTo>
                    <a:pt x="62" y="45"/>
                  </a:lnTo>
                  <a:lnTo>
                    <a:pt x="86" y="31"/>
                  </a:lnTo>
                  <a:lnTo>
                    <a:pt x="57" y="31"/>
                  </a:lnTo>
                  <a:lnTo>
                    <a:pt x="45" y="0"/>
                  </a:lnTo>
                  <a:lnTo>
                    <a:pt x="30" y="31"/>
                  </a:lnTo>
                  <a:lnTo>
                    <a:pt x="0" y="31"/>
                  </a:lnTo>
                  <a:lnTo>
                    <a:pt x="26" y="45"/>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6" name="Freeform 52"/>
            <p:cNvSpPr>
              <a:spLocks/>
            </p:cNvSpPr>
            <p:nvPr userDrawn="1"/>
          </p:nvSpPr>
          <p:spPr bwMode="auto">
            <a:xfrm>
              <a:off x="4971" y="244"/>
              <a:ext cx="29"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3" y="57"/>
                  </a:lnTo>
                  <a:lnTo>
                    <a:pt x="75" y="76"/>
                  </a:lnTo>
                  <a:lnTo>
                    <a:pt x="63" y="45"/>
                  </a:lnTo>
                  <a:lnTo>
                    <a:pt x="85" y="31"/>
                  </a:lnTo>
                  <a:lnTo>
                    <a:pt x="56" y="31"/>
                  </a:lnTo>
                  <a:lnTo>
                    <a:pt x="43" y="0"/>
                  </a:lnTo>
                  <a:lnTo>
                    <a:pt x="29" y="31"/>
                  </a:lnTo>
                  <a:lnTo>
                    <a:pt x="0" y="31"/>
                  </a:lnTo>
                  <a:lnTo>
                    <a:pt x="25"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7" name="Freeform 53"/>
            <p:cNvSpPr>
              <a:spLocks/>
            </p:cNvSpPr>
            <p:nvPr userDrawn="1"/>
          </p:nvSpPr>
          <p:spPr bwMode="auto">
            <a:xfrm>
              <a:off x="5044" y="244"/>
              <a:ext cx="29"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4" y="76"/>
                  </a:moveTo>
                  <a:lnTo>
                    <a:pt x="44" y="57"/>
                  </a:lnTo>
                  <a:lnTo>
                    <a:pt x="76" y="76"/>
                  </a:lnTo>
                  <a:lnTo>
                    <a:pt x="63" y="45"/>
                  </a:lnTo>
                  <a:lnTo>
                    <a:pt x="86" y="31"/>
                  </a:lnTo>
                  <a:lnTo>
                    <a:pt x="58" y="31"/>
                  </a:lnTo>
                  <a:lnTo>
                    <a:pt x="43" y="0"/>
                  </a:lnTo>
                  <a:lnTo>
                    <a:pt x="30" y="31"/>
                  </a:lnTo>
                  <a:lnTo>
                    <a:pt x="0" y="31"/>
                  </a:lnTo>
                  <a:lnTo>
                    <a:pt x="26" y="45"/>
                  </a:lnTo>
                  <a:lnTo>
                    <a:pt x="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8" name="Freeform 54"/>
            <p:cNvSpPr>
              <a:spLocks/>
            </p:cNvSpPr>
            <p:nvPr userDrawn="1"/>
          </p:nvSpPr>
          <p:spPr bwMode="auto">
            <a:xfrm>
              <a:off x="4715"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3" y="76"/>
                  </a:moveTo>
                  <a:lnTo>
                    <a:pt x="44" y="58"/>
                  </a:lnTo>
                  <a:lnTo>
                    <a:pt x="76" y="76"/>
                  </a:lnTo>
                  <a:lnTo>
                    <a:pt x="62" y="47"/>
                  </a:lnTo>
                  <a:lnTo>
                    <a:pt x="85" y="32"/>
                  </a:lnTo>
                  <a:lnTo>
                    <a:pt x="57" y="32"/>
                  </a:lnTo>
                  <a:lnTo>
                    <a:pt x="44" y="0"/>
                  </a:lnTo>
                  <a:lnTo>
                    <a:pt x="31" y="32"/>
                  </a:lnTo>
                  <a:lnTo>
                    <a:pt x="0" y="32"/>
                  </a:lnTo>
                  <a:lnTo>
                    <a:pt x="25" y="47"/>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9" name="Freeform 55"/>
            <p:cNvSpPr>
              <a:spLocks/>
            </p:cNvSpPr>
            <p:nvPr userDrawn="1"/>
          </p:nvSpPr>
          <p:spPr bwMode="auto">
            <a:xfrm>
              <a:off x="4788"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1" y="76"/>
                  </a:moveTo>
                  <a:lnTo>
                    <a:pt x="41" y="58"/>
                  </a:lnTo>
                  <a:lnTo>
                    <a:pt x="74" y="76"/>
                  </a:lnTo>
                  <a:lnTo>
                    <a:pt x="63" y="47"/>
                  </a:lnTo>
                  <a:lnTo>
                    <a:pt x="85" y="32"/>
                  </a:lnTo>
                  <a:lnTo>
                    <a:pt x="57" y="32"/>
                  </a:lnTo>
                  <a:lnTo>
                    <a:pt x="41" y="0"/>
                  </a:lnTo>
                  <a:lnTo>
                    <a:pt x="30" y="32"/>
                  </a:lnTo>
                  <a:lnTo>
                    <a:pt x="0" y="32"/>
                  </a:lnTo>
                  <a:lnTo>
                    <a:pt x="24" y="47"/>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0" name="Freeform 56"/>
            <p:cNvSpPr>
              <a:spLocks/>
            </p:cNvSpPr>
            <p:nvPr userDrawn="1"/>
          </p:nvSpPr>
          <p:spPr bwMode="auto">
            <a:xfrm>
              <a:off x="4861"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4" y="58"/>
                  </a:lnTo>
                  <a:lnTo>
                    <a:pt x="75" y="76"/>
                  </a:lnTo>
                  <a:lnTo>
                    <a:pt x="62" y="47"/>
                  </a:lnTo>
                  <a:lnTo>
                    <a:pt x="85" y="32"/>
                  </a:lnTo>
                  <a:lnTo>
                    <a:pt x="57" y="32"/>
                  </a:lnTo>
                  <a:lnTo>
                    <a:pt x="44" y="0"/>
                  </a:lnTo>
                  <a:lnTo>
                    <a:pt x="31" y="32"/>
                  </a:lnTo>
                  <a:lnTo>
                    <a:pt x="0" y="32"/>
                  </a:lnTo>
                  <a:lnTo>
                    <a:pt x="25" y="47"/>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1" name="Freeform 57"/>
            <p:cNvSpPr>
              <a:spLocks/>
            </p:cNvSpPr>
            <p:nvPr userDrawn="1"/>
          </p:nvSpPr>
          <p:spPr bwMode="auto">
            <a:xfrm>
              <a:off x="4935" y="283"/>
              <a:ext cx="28"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2" y="76"/>
                  </a:moveTo>
                  <a:lnTo>
                    <a:pt x="43" y="58"/>
                  </a:lnTo>
                  <a:lnTo>
                    <a:pt x="75" y="76"/>
                  </a:lnTo>
                  <a:lnTo>
                    <a:pt x="63" y="47"/>
                  </a:lnTo>
                  <a:lnTo>
                    <a:pt x="86" y="32"/>
                  </a:lnTo>
                  <a:lnTo>
                    <a:pt x="56" y="32"/>
                  </a:lnTo>
                  <a:lnTo>
                    <a:pt x="43" y="0"/>
                  </a:lnTo>
                  <a:lnTo>
                    <a:pt x="29" y="32"/>
                  </a:lnTo>
                  <a:lnTo>
                    <a:pt x="0" y="32"/>
                  </a:lnTo>
                  <a:lnTo>
                    <a:pt x="24" y="47"/>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2" name="Freeform 58"/>
            <p:cNvSpPr>
              <a:spLocks/>
            </p:cNvSpPr>
            <p:nvPr userDrawn="1"/>
          </p:nvSpPr>
          <p:spPr bwMode="auto">
            <a:xfrm>
              <a:off x="5008" y="283"/>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3" y="58"/>
                  </a:lnTo>
                  <a:lnTo>
                    <a:pt x="74" y="76"/>
                  </a:lnTo>
                  <a:lnTo>
                    <a:pt x="61" y="47"/>
                  </a:lnTo>
                  <a:lnTo>
                    <a:pt x="84" y="32"/>
                  </a:lnTo>
                  <a:lnTo>
                    <a:pt x="55" y="32"/>
                  </a:lnTo>
                  <a:lnTo>
                    <a:pt x="41" y="0"/>
                  </a:lnTo>
                  <a:lnTo>
                    <a:pt x="29" y="32"/>
                  </a:lnTo>
                  <a:lnTo>
                    <a:pt x="0" y="32"/>
                  </a:lnTo>
                  <a:lnTo>
                    <a:pt x="25" y="47"/>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3" name="Freeform 59"/>
            <p:cNvSpPr>
              <a:spLocks/>
            </p:cNvSpPr>
            <p:nvPr userDrawn="1"/>
          </p:nvSpPr>
          <p:spPr bwMode="auto">
            <a:xfrm>
              <a:off x="4678" y="323"/>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4" y="77"/>
                  </a:moveTo>
                  <a:lnTo>
                    <a:pt x="43" y="57"/>
                  </a:lnTo>
                  <a:lnTo>
                    <a:pt x="73" y="77"/>
                  </a:lnTo>
                  <a:lnTo>
                    <a:pt x="62" y="47"/>
                  </a:lnTo>
                  <a:lnTo>
                    <a:pt x="84" y="31"/>
                  </a:lnTo>
                  <a:lnTo>
                    <a:pt x="57" y="31"/>
                  </a:lnTo>
                  <a:lnTo>
                    <a:pt x="43" y="0"/>
                  </a:lnTo>
                  <a:lnTo>
                    <a:pt x="31" y="31"/>
                  </a:lnTo>
                  <a:lnTo>
                    <a:pt x="0" y="31"/>
                  </a:lnTo>
                  <a:lnTo>
                    <a:pt x="24" y="47"/>
                  </a:lnTo>
                  <a:lnTo>
                    <a:pt x="1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4" name="Freeform 60"/>
            <p:cNvSpPr>
              <a:spLocks/>
            </p:cNvSpPr>
            <p:nvPr userDrawn="1"/>
          </p:nvSpPr>
          <p:spPr bwMode="auto">
            <a:xfrm>
              <a:off x="4751" y="323"/>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1" y="77"/>
                  </a:moveTo>
                  <a:lnTo>
                    <a:pt x="42" y="57"/>
                  </a:lnTo>
                  <a:lnTo>
                    <a:pt x="74" y="77"/>
                  </a:lnTo>
                  <a:lnTo>
                    <a:pt x="62" y="47"/>
                  </a:lnTo>
                  <a:lnTo>
                    <a:pt x="84" y="31"/>
                  </a:lnTo>
                  <a:lnTo>
                    <a:pt x="56" y="31"/>
                  </a:lnTo>
                  <a:lnTo>
                    <a:pt x="42" y="0"/>
                  </a:lnTo>
                  <a:lnTo>
                    <a:pt x="30" y="31"/>
                  </a:lnTo>
                  <a:lnTo>
                    <a:pt x="0" y="31"/>
                  </a:lnTo>
                  <a:lnTo>
                    <a:pt x="24" y="47"/>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5" name="Freeform 61"/>
            <p:cNvSpPr>
              <a:spLocks/>
            </p:cNvSpPr>
            <p:nvPr userDrawn="1"/>
          </p:nvSpPr>
          <p:spPr bwMode="auto">
            <a:xfrm>
              <a:off x="4825" y="323"/>
              <a:ext cx="27" cy="26"/>
            </a:xfrm>
            <a:custGeom>
              <a:avLst/>
              <a:gdLst>
                <a:gd name="T0" fmla="*/ 0 w 83"/>
                <a:gd name="T1" fmla="*/ 1 h 77"/>
                <a:gd name="T2" fmla="*/ 1 w 83"/>
                <a:gd name="T3" fmla="*/ 1 h 77"/>
                <a:gd name="T4" fmla="*/ 1 w 83"/>
                <a:gd name="T5" fmla="*/ 1 h 77"/>
                <a:gd name="T6" fmla="*/ 1 w 83"/>
                <a:gd name="T7" fmla="*/ 1 h 77"/>
                <a:gd name="T8" fmla="*/ 1 w 83"/>
                <a:gd name="T9" fmla="*/ 0 h 77"/>
                <a:gd name="T10" fmla="*/ 1 w 83"/>
                <a:gd name="T11" fmla="*/ 0 h 77"/>
                <a:gd name="T12" fmla="*/ 1 w 83"/>
                <a:gd name="T13" fmla="*/ 0 h 77"/>
                <a:gd name="T14" fmla="*/ 0 w 83"/>
                <a:gd name="T15" fmla="*/ 0 h 77"/>
                <a:gd name="T16" fmla="*/ 0 w 83"/>
                <a:gd name="T17" fmla="*/ 0 h 77"/>
                <a:gd name="T18" fmla="*/ 0 w 83"/>
                <a:gd name="T19" fmla="*/ 1 h 77"/>
                <a:gd name="T20" fmla="*/ 0 w 83"/>
                <a:gd name="T21" fmla="*/ 1 h 77"/>
                <a:gd name="T22" fmla="*/ 0 w 83"/>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7">
                  <a:moveTo>
                    <a:pt x="12" y="77"/>
                  </a:moveTo>
                  <a:lnTo>
                    <a:pt x="43" y="57"/>
                  </a:lnTo>
                  <a:lnTo>
                    <a:pt x="74" y="77"/>
                  </a:lnTo>
                  <a:lnTo>
                    <a:pt x="62" y="47"/>
                  </a:lnTo>
                  <a:lnTo>
                    <a:pt x="83" y="31"/>
                  </a:lnTo>
                  <a:lnTo>
                    <a:pt x="56" y="31"/>
                  </a:lnTo>
                  <a:lnTo>
                    <a:pt x="43" y="0"/>
                  </a:lnTo>
                  <a:lnTo>
                    <a:pt x="29" y="31"/>
                  </a:lnTo>
                  <a:lnTo>
                    <a:pt x="0" y="31"/>
                  </a:lnTo>
                  <a:lnTo>
                    <a:pt x="23" y="47"/>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6" name="Freeform 62"/>
            <p:cNvSpPr>
              <a:spLocks/>
            </p:cNvSpPr>
            <p:nvPr userDrawn="1"/>
          </p:nvSpPr>
          <p:spPr bwMode="auto">
            <a:xfrm>
              <a:off x="4897" y="323"/>
              <a:ext cx="29"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3" y="77"/>
                  </a:moveTo>
                  <a:lnTo>
                    <a:pt x="45" y="57"/>
                  </a:lnTo>
                  <a:lnTo>
                    <a:pt x="76" y="77"/>
                  </a:lnTo>
                  <a:lnTo>
                    <a:pt x="62" y="47"/>
                  </a:lnTo>
                  <a:lnTo>
                    <a:pt x="86" y="31"/>
                  </a:lnTo>
                  <a:lnTo>
                    <a:pt x="57" y="31"/>
                  </a:lnTo>
                  <a:lnTo>
                    <a:pt x="45" y="0"/>
                  </a:lnTo>
                  <a:lnTo>
                    <a:pt x="30" y="31"/>
                  </a:lnTo>
                  <a:lnTo>
                    <a:pt x="0" y="31"/>
                  </a:lnTo>
                  <a:lnTo>
                    <a:pt x="26" y="47"/>
                  </a:lnTo>
                  <a:lnTo>
                    <a:pt x="1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7" name="Freeform 63"/>
            <p:cNvSpPr>
              <a:spLocks/>
            </p:cNvSpPr>
            <p:nvPr userDrawn="1"/>
          </p:nvSpPr>
          <p:spPr bwMode="auto">
            <a:xfrm>
              <a:off x="4971" y="323"/>
              <a:ext cx="29"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2" y="77"/>
                  </a:moveTo>
                  <a:lnTo>
                    <a:pt x="43" y="57"/>
                  </a:lnTo>
                  <a:lnTo>
                    <a:pt x="75" y="77"/>
                  </a:lnTo>
                  <a:lnTo>
                    <a:pt x="63" y="47"/>
                  </a:lnTo>
                  <a:lnTo>
                    <a:pt x="85" y="31"/>
                  </a:lnTo>
                  <a:lnTo>
                    <a:pt x="56" y="31"/>
                  </a:lnTo>
                  <a:lnTo>
                    <a:pt x="43" y="0"/>
                  </a:lnTo>
                  <a:lnTo>
                    <a:pt x="29" y="31"/>
                  </a:lnTo>
                  <a:lnTo>
                    <a:pt x="0" y="31"/>
                  </a:lnTo>
                  <a:lnTo>
                    <a:pt x="25" y="47"/>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8" name="Freeform 64"/>
            <p:cNvSpPr>
              <a:spLocks/>
            </p:cNvSpPr>
            <p:nvPr userDrawn="1"/>
          </p:nvSpPr>
          <p:spPr bwMode="auto">
            <a:xfrm>
              <a:off x="5044" y="323"/>
              <a:ext cx="29"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4" y="77"/>
                  </a:moveTo>
                  <a:lnTo>
                    <a:pt x="44" y="57"/>
                  </a:lnTo>
                  <a:lnTo>
                    <a:pt x="76" y="77"/>
                  </a:lnTo>
                  <a:lnTo>
                    <a:pt x="63" y="47"/>
                  </a:lnTo>
                  <a:lnTo>
                    <a:pt x="86" y="31"/>
                  </a:lnTo>
                  <a:lnTo>
                    <a:pt x="58" y="31"/>
                  </a:lnTo>
                  <a:lnTo>
                    <a:pt x="43" y="0"/>
                  </a:lnTo>
                  <a:lnTo>
                    <a:pt x="30" y="31"/>
                  </a:lnTo>
                  <a:lnTo>
                    <a:pt x="0" y="31"/>
                  </a:lnTo>
                  <a:lnTo>
                    <a:pt x="26" y="47"/>
                  </a:lnTo>
                  <a:lnTo>
                    <a:pt x="1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9" name="Freeform 65"/>
            <p:cNvSpPr>
              <a:spLocks/>
            </p:cNvSpPr>
            <p:nvPr userDrawn="1"/>
          </p:nvSpPr>
          <p:spPr bwMode="auto">
            <a:xfrm>
              <a:off x="4715"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3" y="76"/>
                  </a:moveTo>
                  <a:lnTo>
                    <a:pt x="44" y="56"/>
                  </a:lnTo>
                  <a:lnTo>
                    <a:pt x="76" y="76"/>
                  </a:lnTo>
                  <a:lnTo>
                    <a:pt x="62" y="45"/>
                  </a:lnTo>
                  <a:lnTo>
                    <a:pt x="85" y="30"/>
                  </a:lnTo>
                  <a:lnTo>
                    <a:pt x="57" y="30"/>
                  </a:lnTo>
                  <a:lnTo>
                    <a:pt x="44" y="0"/>
                  </a:lnTo>
                  <a:lnTo>
                    <a:pt x="31" y="30"/>
                  </a:lnTo>
                  <a:lnTo>
                    <a:pt x="0" y="30"/>
                  </a:lnTo>
                  <a:lnTo>
                    <a:pt x="25" y="45"/>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0" name="Freeform 66"/>
            <p:cNvSpPr>
              <a:spLocks/>
            </p:cNvSpPr>
            <p:nvPr userDrawn="1"/>
          </p:nvSpPr>
          <p:spPr bwMode="auto">
            <a:xfrm>
              <a:off x="4788"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1" y="76"/>
                  </a:moveTo>
                  <a:lnTo>
                    <a:pt x="41" y="56"/>
                  </a:lnTo>
                  <a:lnTo>
                    <a:pt x="74" y="76"/>
                  </a:lnTo>
                  <a:lnTo>
                    <a:pt x="63" y="45"/>
                  </a:lnTo>
                  <a:lnTo>
                    <a:pt x="85" y="30"/>
                  </a:lnTo>
                  <a:lnTo>
                    <a:pt x="57" y="30"/>
                  </a:lnTo>
                  <a:lnTo>
                    <a:pt x="41" y="0"/>
                  </a:lnTo>
                  <a:lnTo>
                    <a:pt x="30" y="30"/>
                  </a:lnTo>
                  <a:lnTo>
                    <a:pt x="0" y="30"/>
                  </a:lnTo>
                  <a:lnTo>
                    <a:pt x="24"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1" name="Freeform 67"/>
            <p:cNvSpPr>
              <a:spLocks/>
            </p:cNvSpPr>
            <p:nvPr userDrawn="1"/>
          </p:nvSpPr>
          <p:spPr bwMode="auto">
            <a:xfrm>
              <a:off x="4861"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4" y="56"/>
                  </a:lnTo>
                  <a:lnTo>
                    <a:pt x="75" y="76"/>
                  </a:lnTo>
                  <a:lnTo>
                    <a:pt x="62" y="45"/>
                  </a:lnTo>
                  <a:lnTo>
                    <a:pt x="85" y="30"/>
                  </a:lnTo>
                  <a:lnTo>
                    <a:pt x="57" y="30"/>
                  </a:lnTo>
                  <a:lnTo>
                    <a:pt x="44" y="0"/>
                  </a:lnTo>
                  <a:lnTo>
                    <a:pt x="31" y="30"/>
                  </a:lnTo>
                  <a:lnTo>
                    <a:pt x="0" y="30"/>
                  </a:lnTo>
                  <a:lnTo>
                    <a:pt x="25"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2" name="Freeform 68"/>
            <p:cNvSpPr>
              <a:spLocks/>
            </p:cNvSpPr>
            <p:nvPr userDrawn="1"/>
          </p:nvSpPr>
          <p:spPr bwMode="auto">
            <a:xfrm>
              <a:off x="4935" y="362"/>
              <a:ext cx="28" cy="26"/>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2" y="76"/>
                  </a:moveTo>
                  <a:lnTo>
                    <a:pt x="43" y="56"/>
                  </a:lnTo>
                  <a:lnTo>
                    <a:pt x="75" y="76"/>
                  </a:lnTo>
                  <a:lnTo>
                    <a:pt x="63" y="45"/>
                  </a:lnTo>
                  <a:lnTo>
                    <a:pt x="86" y="30"/>
                  </a:lnTo>
                  <a:lnTo>
                    <a:pt x="56" y="30"/>
                  </a:lnTo>
                  <a:lnTo>
                    <a:pt x="43" y="0"/>
                  </a:lnTo>
                  <a:lnTo>
                    <a:pt x="29" y="30"/>
                  </a:lnTo>
                  <a:lnTo>
                    <a:pt x="0" y="30"/>
                  </a:lnTo>
                  <a:lnTo>
                    <a:pt x="24"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3" name="Freeform 69"/>
            <p:cNvSpPr>
              <a:spLocks/>
            </p:cNvSpPr>
            <p:nvPr userDrawn="1"/>
          </p:nvSpPr>
          <p:spPr bwMode="auto">
            <a:xfrm>
              <a:off x="5008" y="362"/>
              <a:ext cx="28" cy="26"/>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3" y="56"/>
                  </a:lnTo>
                  <a:lnTo>
                    <a:pt x="74" y="76"/>
                  </a:lnTo>
                  <a:lnTo>
                    <a:pt x="61" y="45"/>
                  </a:lnTo>
                  <a:lnTo>
                    <a:pt x="84" y="30"/>
                  </a:lnTo>
                  <a:lnTo>
                    <a:pt x="55" y="30"/>
                  </a:lnTo>
                  <a:lnTo>
                    <a:pt x="41" y="0"/>
                  </a:lnTo>
                  <a:lnTo>
                    <a:pt x="29" y="30"/>
                  </a:lnTo>
                  <a:lnTo>
                    <a:pt x="0" y="30"/>
                  </a:lnTo>
                  <a:lnTo>
                    <a:pt x="25"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4" name="Freeform 70"/>
            <p:cNvSpPr>
              <a:spLocks/>
            </p:cNvSpPr>
            <p:nvPr userDrawn="1"/>
          </p:nvSpPr>
          <p:spPr bwMode="auto">
            <a:xfrm>
              <a:off x="4678" y="403"/>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4" y="75"/>
                  </a:moveTo>
                  <a:lnTo>
                    <a:pt x="43" y="55"/>
                  </a:lnTo>
                  <a:lnTo>
                    <a:pt x="73" y="75"/>
                  </a:lnTo>
                  <a:lnTo>
                    <a:pt x="62" y="43"/>
                  </a:lnTo>
                  <a:lnTo>
                    <a:pt x="84" y="29"/>
                  </a:lnTo>
                  <a:lnTo>
                    <a:pt x="57" y="29"/>
                  </a:lnTo>
                  <a:lnTo>
                    <a:pt x="43" y="0"/>
                  </a:lnTo>
                  <a:lnTo>
                    <a:pt x="31" y="29"/>
                  </a:lnTo>
                  <a:lnTo>
                    <a:pt x="0" y="29"/>
                  </a:lnTo>
                  <a:lnTo>
                    <a:pt x="24" y="45"/>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5" name="Freeform 71"/>
            <p:cNvSpPr>
              <a:spLocks/>
            </p:cNvSpPr>
            <p:nvPr userDrawn="1"/>
          </p:nvSpPr>
          <p:spPr bwMode="auto">
            <a:xfrm>
              <a:off x="4751" y="403"/>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1" y="75"/>
                  </a:moveTo>
                  <a:lnTo>
                    <a:pt x="42" y="55"/>
                  </a:lnTo>
                  <a:lnTo>
                    <a:pt x="74" y="75"/>
                  </a:lnTo>
                  <a:lnTo>
                    <a:pt x="62" y="43"/>
                  </a:lnTo>
                  <a:lnTo>
                    <a:pt x="84" y="29"/>
                  </a:lnTo>
                  <a:lnTo>
                    <a:pt x="56" y="29"/>
                  </a:lnTo>
                  <a:lnTo>
                    <a:pt x="42" y="0"/>
                  </a:lnTo>
                  <a:lnTo>
                    <a:pt x="30" y="29"/>
                  </a:lnTo>
                  <a:lnTo>
                    <a:pt x="0" y="29"/>
                  </a:lnTo>
                  <a:lnTo>
                    <a:pt x="24" y="45"/>
                  </a:lnTo>
                  <a:lnTo>
                    <a:pt x="1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6" name="Freeform 72"/>
            <p:cNvSpPr>
              <a:spLocks/>
            </p:cNvSpPr>
            <p:nvPr userDrawn="1"/>
          </p:nvSpPr>
          <p:spPr bwMode="auto">
            <a:xfrm>
              <a:off x="4825" y="403"/>
              <a:ext cx="27" cy="25"/>
            </a:xfrm>
            <a:custGeom>
              <a:avLst/>
              <a:gdLst>
                <a:gd name="T0" fmla="*/ 0 w 83"/>
                <a:gd name="T1" fmla="*/ 1 h 75"/>
                <a:gd name="T2" fmla="*/ 1 w 83"/>
                <a:gd name="T3" fmla="*/ 1 h 75"/>
                <a:gd name="T4" fmla="*/ 1 w 83"/>
                <a:gd name="T5" fmla="*/ 1 h 75"/>
                <a:gd name="T6" fmla="*/ 1 w 83"/>
                <a:gd name="T7" fmla="*/ 1 h 75"/>
                <a:gd name="T8" fmla="*/ 1 w 83"/>
                <a:gd name="T9" fmla="*/ 0 h 75"/>
                <a:gd name="T10" fmla="*/ 1 w 83"/>
                <a:gd name="T11" fmla="*/ 0 h 75"/>
                <a:gd name="T12" fmla="*/ 1 w 83"/>
                <a:gd name="T13" fmla="*/ 0 h 75"/>
                <a:gd name="T14" fmla="*/ 0 w 83"/>
                <a:gd name="T15" fmla="*/ 0 h 75"/>
                <a:gd name="T16" fmla="*/ 0 w 83"/>
                <a:gd name="T17" fmla="*/ 0 h 75"/>
                <a:gd name="T18" fmla="*/ 0 w 83"/>
                <a:gd name="T19" fmla="*/ 1 h 75"/>
                <a:gd name="T20" fmla="*/ 0 w 83"/>
                <a:gd name="T21" fmla="*/ 1 h 75"/>
                <a:gd name="T22" fmla="*/ 0 w 83"/>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5">
                  <a:moveTo>
                    <a:pt x="12" y="75"/>
                  </a:moveTo>
                  <a:lnTo>
                    <a:pt x="43" y="55"/>
                  </a:lnTo>
                  <a:lnTo>
                    <a:pt x="74" y="75"/>
                  </a:lnTo>
                  <a:lnTo>
                    <a:pt x="62" y="43"/>
                  </a:lnTo>
                  <a:lnTo>
                    <a:pt x="83" y="29"/>
                  </a:lnTo>
                  <a:lnTo>
                    <a:pt x="56" y="29"/>
                  </a:lnTo>
                  <a:lnTo>
                    <a:pt x="43" y="0"/>
                  </a:lnTo>
                  <a:lnTo>
                    <a:pt x="29" y="29"/>
                  </a:lnTo>
                  <a:lnTo>
                    <a:pt x="0" y="29"/>
                  </a:lnTo>
                  <a:lnTo>
                    <a:pt x="23" y="45"/>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7" name="Freeform 73"/>
            <p:cNvSpPr>
              <a:spLocks/>
            </p:cNvSpPr>
            <p:nvPr userDrawn="1"/>
          </p:nvSpPr>
          <p:spPr bwMode="auto">
            <a:xfrm>
              <a:off x="4897" y="403"/>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3" y="75"/>
                  </a:moveTo>
                  <a:lnTo>
                    <a:pt x="45" y="55"/>
                  </a:lnTo>
                  <a:lnTo>
                    <a:pt x="76" y="75"/>
                  </a:lnTo>
                  <a:lnTo>
                    <a:pt x="62" y="43"/>
                  </a:lnTo>
                  <a:lnTo>
                    <a:pt x="86" y="29"/>
                  </a:lnTo>
                  <a:lnTo>
                    <a:pt x="57" y="29"/>
                  </a:lnTo>
                  <a:lnTo>
                    <a:pt x="45" y="0"/>
                  </a:lnTo>
                  <a:lnTo>
                    <a:pt x="30" y="29"/>
                  </a:lnTo>
                  <a:lnTo>
                    <a:pt x="0" y="29"/>
                  </a:lnTo>
                  <a:lnTo>
                    <a:pt x="26" y="45"/>
                  </a:lnTo>
                  <a:lnTo>
                    <a:pt x="1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8" name="Freeform 74"/>
            <p:cNvSpPr>
              <a:spLocks/>
            </p:cNvSpPr>
            <p:nvPr userDrawn="1"/>
          </p:nvSpPr>
          <p:spPr bwMode="auto">
            <a:xfrm>
              <a:off x="4971" y="403"/>
              <a:ext cx="29" cy="25"/>
            </a:xfrm>
            <a:custGeom>
              <a:avLst/>
              <a:gdLst>
                <a:gd name="T0" fmla="*/ 0 w 85"/>
                <a:gd name="T1" fmla="*/ 1 h 75"/>
                <a:gd name="T2" fmla="*/ 1 w 85"/>
                <a:gd name="T3" fmla="*/ 1 h 75"/>
                <a:gd name="T4" fmla="*/ 1 w 85"/>
                <a:gd name="T5" fmla="*/ 1 h 75"/>
                <a:gd name="T6" fmla="*/ 1 w 85"/>
                <a:gd name="T7" fmla="*/ 1 h 75"/>
                <a:gd name="T8" fmla="*/ 1 w 85"/>
                <a:gd name="T9" fmla="*/ 0 h 75"/>
                <a:gd name="T10" fmla="*/ 1 w 85"/>
                <a:gd name="T11" fmla="*/ 0 h 75"/>
                <a:gd name="T12" fmla="*/ 1 w 85"/>
                <a:gd name="T13" fmla="*/ 0 h 75"/>
                <a:gd name="T14" fmla="*/ 0 w 85"/>
                <a:gd name="T15" fmla="*/ 0 h 75"/>
                <a:gd name="T16" fmla="*/ 0 w 85"/>
                <a:gd name="T17" fmla="*/ 0 h 75"/>
                <a:gd name="T18" fmla="*/ 0 w 85"/>
                <a:gd name="T19" fmla="*/ 1 h 75"/>
                <a:gd name="T20" fmla="*/ 0 w 85"/>
                <a:gd name="T21" fmla="*/ 1 h 75"/>
                <a:gd name="T22" fmla="*/ 0 w 85"/>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5">
                  <a:moveTo>
                    <a:pt x="12" y="75"/>
                  </a:moveTo>
                  <a:lnTo>
                    <a:pt x="43" y="55"/>
                  </a:lnTo>
                  <a:lnTo>
                    <a:pt x="75" y="75"/>
                  </a:lnTo>
                  <a:lnTo>
                    <a:pt x="63" y="43"/>
                  </a:lnTo>
                  <a:lnTo>
                    <a:pt x="85" y="29"/>
                  </a:lnTo>
                  <a:lnTo>
                    <a:pt x="56" y="29"/>
                  </a:lnTo>
                  <a:lnTo>
                    <a:pt x="43" y="0"/>
                  </a:lnTo>
                  <a:lnTo>
                    <a:pt x="29" y="29"/>
                  </a:lnTo>
                  <a:lnTo>
                    <a:pt x="0" y="29"/>
                  </a:lnTo>
                  <a:lnTo>
                    <a:pt x="25" y="45"/>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9" name="Freeform 75"/>
            <p:cNvSpPr>
              <a:spLocks/>
            </p:cNvSpPr>
            <p:nvPr userDrawn="1"/>
          </p:nvSpPr>
          <p:spPr bwMode="auto">
            <a:xfrm>
              <a:off x="5044" y="403"/>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4" y="75"/>
                  </a:moveTo>
                  <a:lnTo>
                    <a:pt x="44" y="55"/>
                  </a:lnTo>
                  <a:lnTo>
                    <a:pt x="76" y="75"/>
                  </a:lnTo>
                  <a:lnTo>
                    <a:pt x="63" y="43"/>
                  </a:lnTo>
                  <a:lnTo>
                    <a:pt x="86" y="29"/>
                  </a:lnTo>
                  <a:lnTo>
                    <a:pt x="58" y="29"/>
                  </a:lnTo>
                  <a:lnTo>
                    <a:pt x="43" y="0"/>
                  </a:lnTo>
                  <a:lnTo>
                    <a:pt x="30" y="29"/>
                  </a:lnTo>
                  <a:lnTo>
                    <a:pt x="0" y="29"/>
                  </a:lnTo>
                  <a:lnTo>
                    <a:pt x="26" y="45"/>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grpSp>
    </p:spTree>
    <p:extLst>
      <p:ext uri="{BB962C8B-B14F-4D97-AF65-F5344CB8AC3E}">
        <p14:creationId xmlns:p14="http://schemas.microsoft.com/office/powerpoint/2010/main" val="2238701259"/>
      </p:ext>
    </p:extLst>
  </p:cSld>
  <p:clrMap bg1="lt1" tx1="dk1" bg2="lt2" tx2="dk2" accent1="accent1" accent2="accent2" accent3="accent3" accent4="accent4" accent5="accent5" accent6="accent6" hlink="hlink" folHlink="folHlink"/>
  <p:sldLayoutIdLst>
    <p:sldLayoutId id="2147490619" r:id="rId1"/>
    <p:sldLayoutId id="2147490620" r:id="rId2"/>
    <p:sldLayoutId id="2147490621" r:id="rId3"/>
    <p:sldLayoutId id="2147490622" r:id="rId4"/>
    <p:sldLayoutId id="2147490623" r:id="rId5"/>
    <p:sldLayoutId id="2147490624" r:id="rId6"/>
    <p:sldLayoutId id="2147490625" r:id="rId7"/>
    <p:sldLayoutId id="2147490626" r:id="rId8"/>
    <p:sldLayoutId id="2147490627" r:id="rId9"/>
    <p:sldLayoutId id="2147490628" r:id="rId10"/>
    <p:sldLayoutId id="2147490629" r:id="rId11"/>
    <p:sldLayoutId id="2147490630" r:id="rId12"/>
    <p:sldLayoutId id="2147490631" r:id="rId13"/>
    <p:sldLayoutId id="2147490632"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Arial"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charset="0"/>
        </a:defRPr>
      </a:lvl5pPr>
      <a:lvl6pPr marL="2514600" indent="-228600" algn="l" rtl="0" fontAlgn="base">
        <a:spcBef>
          <a:spcPct val="20000"/>
        </a:spcBef>
        <a:spcAft>
          <a:spcPct val="0"/>
        </a:spcAft>
        <a:buClr>
          <a:schemeClr val="bg2"/>
        </a:buClr>
        <a:buChar char="•"/>
        <a:defRPr sz="2000">
          <a:solidFill>
            <a:schemeClr val="tx1"/>
          </a:solidFill>
          <a:latin typeface="Arial" charset="0"/>
        </a:defRPr>
      </a:lvl6pPr>
      <a:lvl7pPr marL="2971800" indent="-228600" algn="l" rtl="0" fontAlgn="base">
        <a:spcBef>
          <a:spcPct val="20000"/>
        </a:spcBef>
        <a:spcAft>
          <a:spcPct val="0"/>
        </a:spcAft>
        <a:buClr>
          <a:schemeClr val="bg2"/>
        </a:buClr>
        <a:buChar char="•"/>
        <a:defRPr sz="2000">
          <a:solidFill>
            <a:schemeClr val="tx1"/>
          </a:solidFill>
          <a:latin typeface="Arial" charset="0"/>
        </a:defRPr>
      </a:lvl7pPr>
      <a:lvl8pPr marL="3429000" indent="-228600" algn="l" rtl="0" fontAlgn="base">
        <a:spcBef>
          <a:spcPct val="20000"/>
        </a:spcBef>
        <a:spcAft>
          <a:spcPct val="0"/>
        </a:spcAft>
        <a:buClr>
          <a:schemeClr val="bg2"/>
        </a:buClr>
        <a:buChar char="•"/>
        <a:defRPr sz="2000">
          <a:solidFill>
            <a:schemeClr val="tx1"/>
          </a:solidFill>
          <a:latin typeface="Arial" charset="0"/>
        </a:defRPr>
      </a:lvl8pPr>
      <a:lvl9pPr marL="3886200" indent="-228600" algn="l" rtl="0" fontAlgn="base">
        <a:spcBef>
          <a:spcPct val="20000"/>
        </a:spcBef>
        <a:spcAft>
          <a:spcPct val="0"/>
        </a:spcAft>
        <a:buClr>
          <a:schemeClr val="bg2"/>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may4.org/?q=node/5" TargetMode="External"/><Relationship Id="rId2" Type="http://schemas.openxmlformats.org/officeDocument/2006/relationships/image" Target="../media/image14.jpeg"/><Relationship Id="rId1" Type="http://schemas.openxmlformats.org/officeDocument/2006/relationships/slideLayout" Target="../slideLayouts/slideLayout6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8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5.wav"/><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hyperlink" Target="http://www.4president.org/ocmi1968.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Tuesday May 12,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U.S. History</a:t>
            </a:r>
          </a:p>
        </p:txBody>
      </p:sp>
      <p:sp>
        <p:nvSpPr>
          <p:cNvPr id="20483" name="Content Placeholder 6"/>
          <p:cNvSpPr>
            <a:spLocks noGrp="1"/>
          </p:cNvSpPr>
          <p:nvPr>
            <p:ph idx="4294967295"/>
          </p:nvPr>
        </p:nvSpPr>
        <p:spPr>
          <a:xfrm>
            <a:off x="0" y="838200"/>
            <a:ext cx="9144000" cy="6019800"/>
          </a:xfrm>
        </p:spPr>
        <p:txBody>
          <a:bodyPr>
            <a:normAutofit fontScale="92500" lnSpcReduction="1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r>
              <a:rPr lang="en-US" sz="2800" dirty="0" smtClean="0">
                <a:solidFill>
                  <a:schemeClr val="tx2"/>
                </a:solidFill>
              </a:rPr>
              <a:t>:</a:t>
            </a:r>
            <a:endParaRPr lang="en-US" sz="2800" dirty="0" smtClean="0"/>
          </a:p>
          <a:p>
            <a:pPr>
              <a:spcBef>
                <a:spcPct val="0"/>
              </a:spcBef>
              <a:buFontTx/>
              <a:buChar char="-"/>
              <a:defRPr/>
            </a:pPr>
            <a:r>
              <a:rPr lang="en-US" sz="2400" dirty="0" smtClean="0"/>
              <a:t>Identify how President Nixon eventually brings an end to the Vietnam 	conflict.</a:t>
            </a:r>
            <a:endParaRPr lang="en-US" sz="2200" b="1" dirty="0" smtClean="0">
              <a:solidFill>
                <a:srgbClr val="FF0000"/>
              </a:solidFill>
            </a:endParaRPr>
          </a:p>
          <a:p>
            <a:pPr marL="0" indent="0">
              <a:spcBef>
                <a:spcPct val="0"/>
              </a:spcBef>
              <a:buFont typeface="Arial" charset="0"/>
              <a:buNone/>
              <a:defRPr/>
            </a:pPr>
            <a:endParaRPr lang="en-US" sz="22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800" dirty="0" smtClean="0"/>
          </a:p>
          <a:p>
            <a:pPr marL="609600" indent="-609600">
              <a:spcBef>
                <a:spcPct val="0"/>
              </a:spcBef>
              <a:buFontTx/>
              <a:buAutoNum type="arabicParenR"/>
              <a:defRPr/>
            </a:pPr>
            <a:r>
              <a:rPr lang="en-US" sz="2800" dirty="0" smtClean="0"/>
              <a:t>WARM-UP: War Ends Vocab</a:t>
            </a:r>
            <a:endParaRPr lang="en-US" sz="1400" dirty="0">
              <a:solidFill>
                <a:prstClr val="black"/>
              </a:solidFill>
            </a:endParaRPr>
          </a:p>
          <a:p>
            <a:pPr marL="609600" indent="-609600">
              <a:spcBef>
                <a:spcPct val="0"/>
              </a:spcBef>
              <a:buFontTx/>
              <a:buAutoNum type="arabicParenR"/>
              <a:defRPr/>
            </a:pPr>
            <a:r>
              <a:rPr lang="en-US" sz="2800" dirty="0" smtClean="0"/>
              <a:t>QUICK WRITE: The Draft</a:t>
            </a:r>
          </a:p>
          <a:p>
            <a:pPr marL="609600" indent="-609600">
              <a:spcBef>
                <a:spcPct val="0"/>
              </a:spcBef>
              <a:buFontTx/>
              <a:buAutoNum type="arabicParenR"/>
              <a:defRPr/>
            </a:pPr>
            <a:r>
              <a:rPr lang="en-US" sz="2800" dirty="0" smtClean="0"/>
              <a:t>CONCEPT: Vietnam under Nixon</a:t>
            </a:r>
            <a:endParaRPr lang="en-US" sz="2800" dirty="0" smtClean="0"/>
          </a:p>
          <a:p>
            <a:pPr marL="609600" indent="-609600">
              <a:spcBef>
                <a:spcPct val="0"/>
              </a:spcBef>
              <a:buFontTx/>
              <a:buAutoNum type="arabicParenR"/>
              <a:defRPr/>
            </a:pPr>
            <a:r>
              <a:rPr lang="en-US" sz="2800" dirty="0" smtClean="0"/>
              <a:t>VIDEO </a:t>
            </a:r>
            <a:r>
              <a:rPr lang="en-US" sz="2800" dirty="0" smtClean="0"/>
              <a:t>CLIP: The Vietnam War </a:t>
            </a:r>
            <a:r>
              <a:rPr lang="en-US" sz="1900" dirty="0" smtClean="0"/>
              <a:t>(start @ 49:56</a:t>
            </a:r>
            <a:r>
              <a:rPr lang="en-US" sz="1900" dirty="0" smtClean="0">
                <a:sym typeface="Wingdings" panose="05000000000000000000" pitchFamily="2" charset="2"/>
              </a:rPr>
              <a:t>)</a:t>
            </a:r>
            <a:endParaRPr lang="en-US" sz="1900" dirty="0" smtClean="0"/>
          </a:p>
          <a:p>
            <a:pPr marL="0" indent="0" algn="ctr">
              <a:spcBef>
                <a:spcPct val="0"/>
              </a:spcBef>
              <a:buNone/>
              <a:defRPr/>
            </a:pPr>
            <a:r>
              <a:rPr lang="en-US" sz="2600" b="1" dirty="0" smtClean="0">
                <a:effectLst>
                  <a:outerShdw blurRad="38100" dist="38100" dir="2700000" algn="tl">
                    <a:srgbClr val="000000">
                      <a:alpha val="43137"/>
                    </a:srgbClr>
                  </a:outerShdw>
                </a:effectLst>
              </a:rPr>
              <a:t>***</a:t>
            </a:r>
            <a:r>
              <a:rPr lang="en-US" sz="2600" b="1" dirty="0" smtClean="0">
                <a:effectLst>
                  <a:outerShdw blurRad="38100" dist="38100" dir="2700000" algn="tl">
                    <a:srgbClr val="000000">
                      <a:alpha val="43137"/>
                    </a:srgbClr>
                  </a:outerShdw>
                </a:effectLst>
              </a:rPr>
              <a:t>Vietnam Quiz THURSDAY***</a:t>
            </a:r>
            <a:endParaRPr lang="en-US" sz="1900" b="1" dirty="0" smtClean="0"/>
          </a:p>
          <a:p>
            <a:pPr marL="0" indent="0">
              <a:spcBef>
                <a:spcPct val="0"/>
              </a:spcBef>
              <a:buFont typeface="Arial" charset="0"/>
              <a:buNone/>
              <a:defRPr/>
            </a:pPr>
            <a:endParaRPr lang="en-US" sz="2200" b="1" dirty="0" smtClean="0"/>
          </a:p>
          <a:p>
            <a:pPr marL="609600" indent="-609600">
              <a:spcBef>
                <a:spcPct val="0"/>
              </a:spcBef>
              <a:buFontTx/>
              <a:buNone/>
              <a:defRPr/>
            </a:pPr>
            <a:r>
              <a:rPr lang="en-US" sz="2600" b="1" dirty="0" smtClean="0">
                <a:solidFill>
                  <a:schemeClr val="tx2"/>
                </a:solidFill>
              </a:rPr>
              <a:t>War Ends Vocab WARM-UP</a:t>
            </a:r>
            <a:r>
              <a:rPr lang="en-US" sz="2600" dirty="0" smtClean="0">
                <a:solidFill>
                  <a:schemeClr val="tx2"/>
                </a:solidFill>
              </a:rPr>
              <a:t>: </a:t>
            </a:r>
            <a:r>
              <a:rPr lang="en-US" sz="1050" dirty="0" smtClean="0">
                <a:solidFill>
                  <a:srgbClr val="000000"/>
                </a:solidFill>
              </a:rPr>
              <a:t>(Follow the directions below)</a:t>
            </a:r>
            <a:endParaRPr lang="en-US" sz="2400" dirty="0" smtClean="0">
              <a:solidFill>
                <a:prstClr val="black"/>
              </a:solidFill>
            </a:endParaRPr>
          </a:p>
          <a:p>
            <a:pPr marL="0" indent="0" algn="ctr">
              <a:spcBef>
                <a:spcPct val="0"/>
              </a:spcBef>
              <a:buFont typeface="Arial" charset="0"/>
              <a:buNone/>
              <a:defRPr/>
            </a:pPr>
            <a:r>
              <a:rPr lang="en-US" sz="2400" dirty="0" smtClean="0"/>
              <a:t>	***5 Minutes***</a:t>
            </a:r>
          </a:p>
          <a:p>
            <a:pPr marL="0" indent="0">
              <a:spcBef>
                <a:spcPct val="0"/>
              </a:spcBef>
              <a:buFont typeface="Arial" charset="0"/>
              <a:buNone/>
              <a:defRPr/>
            </a:pPr>
            <a:r>
              <a:rPr lang="en-US" sz="2400" dirty="0" smtClean="0">
                <a:solidFill>
                  <a:prstClr val="black"/>
                </a:solidFill>
              </a:rPr>
              <a:t>Define the terms below.</a:t>
            </a:r>
          </a:p>
          <a:p>
            <a:pPr marL="457200" indent="-457200">
              <a:spcBef>
                <a:spcPct val="0"/>
              </a:spcBef>
              <a:buFont typeface="+mj-lt"/>
              <a:buAutoNum type="arabicParenR"/>
              <a:defRPr/>
            </a:pPr>
            <a:r>
              <a:rPr lang="en-US" sz="2400" dirty="0" smtClean="0">
                <a:solidFill>
                  <a:prstClr val="black"/>
                </a:solidFill>
              </a:rPr>
              <a:t>Draft			4)   My Lai</a:t>
            </a:r>
          </a:p>
          <a:p>
            <a:pPr marL="457200" indent="-457200">
              <a:spcBef>
                <a:spcPct val="0"/>
              </a:spcBef>
              <a:buFont typeface="+mj-lt"/>
              <a:buAutoNum type="arabicParenR"/>
              <a:defRPr/>
            </a:pPr>
            <a:r>
              <a:rPr lang="en-US" sz="2400" dirty="0" err="1" smtClean="0">
                <a:solidFill>
                  <a:prstClr val="black"/>
                </a:solidFill>
              </a:rPr>
              <a:t>Vietnamization</a:t>
            </a:r>
            <a:r>
              <a:rPr lang="en-US" sz="2400" dirty="0" smtClean="0">
                <a:solidFill>
                  <a:prstClr val="black"/>
                </a:solidFill>
              </a:rPr>
              <a:t>		5)   Kent State University</a:t>
            </a:r>
          </a:p>
          <a:p>
            <a:pPr marL="457200" indent="-457200">
              <a:spcBef>
                <a:spcPct val="0"/>
              </a:spcBef>
              <a:buFont typeface="+mj-lt"/>
              <a:buAutoNum type="arabicParenR"/>
              <a:defRPr/>
            </a:pPr>
            <a:r>
              <a:rPr lang="en-US" sz="2400" dirty="0" smtClean="0">
                <a:solidFill>
                  <a:prstClr val="black"/>
                </a:solidFill>
              </a:rPr>
              <a:t>Silent majority		6)   Pentagon Papers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FF3300"/>
            </a:gs>
            <a:gs pos="50000">
              <a:schemeClr val="accent2"/>
            </a:gs>
            <a:gs pos="100000">
              <a:srgbClr val="FF3300"/>
            </a:gs>
          </a:gsLst>
          <a:lin ang="189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639762"/>
          </a:xfrm>
        </p:spPr>
        <p:txBody>
          <a:bodyPr/>
          <a:lstStyle/>
          <a:p>
            <a:pPr eaLnBrk="1" hangingPunct="1"/>
            <a:r>
              <a:rPr lang="en-US" altLang="en-US" sz="2800" smtClean="0">
                <a:solidFill>
                  <a:srgbClr val="FFFF00"/>
                </a:solidFill>
                <a:latin typeface="Comic Sans MS" pitchFamily="66" charset="0"/>
              </a:rPr>
              <a:t>May 4, 1970 - National Guard kills 4 at Kent State</a:t>
            </a:r>
          </a:p>
        </p:txBody>
      </p:sp>
      <p:pic>
        <p:nvPicPr>
          <p:cNvPr id="25603" name="Picture 7" descr="Alan Canfora waves a black flag as he faces the men who will shoot 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795713"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photo: John Fil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219200"/>
            <a:ext cx="45450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10"/>
          <p:cNvSpPr txBox="1">
            <a:spLocks noChangeArrowheads="1"/>
          </p:cNvSpPr>
          <p:nvPr/>
        </p:nvSpPr>
        <p:spPr bwMode="auto">
          <a:xfrm>
            <a:off x="-14288" y="6042025"/>
            <a:ext cx="914400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smtClean="0">
                <a:solidFill>
                  <a:srgbClr val="FFFF00"/>
                </a:solidFill>
                <a:latin typeface="Comic Sans MS" pitchFamily="66" charset="0"/>
                <a:cs typeface="+mn-cs"/>
              </a:rPr>
              <a:t>110 days later-</a:t>
            </a:r>
            <a:r>
              <a:rPr lang="en-US" altLang="en-US" sz="2800" smtClean="0">
                <a:solidFill>
                  <a:srgbClr val="FFFF00"/>
                </a:solidFill>
                <a:latin typeface="Comic Sans MS" pitchFamily="66" charset="0"/>
                <a:cs typeface="+mn-cs"/>
              </a:rPr>
              <a:t>National Guard kills 2 at Jackson State</a:t>
            </a:r>
          </a:p>
        </p:txBody>
      </p:sp>
    </p:spTree>
    <p:extLst>
      <p:ext uri="{BB962C8B-B14F-4D97-AF65-F5344CB8AC3E}">
        <p14:creationId xmlns:p14="http://schemas.microsoft.com/office/powerpoint/2010/main" val="1766294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62">
                                            <p:txEl>
                                              <p:pRg st="0" end="0"/>
                                            </p:txEl>
                                          </p:spTgt>
                                        </p:tgtEl>
                                        <p:attrNameLst>
                                          <p:attrName>style.visibility</p:attrName>
                                        </p:attrNameLst>
                                      </p:cBhvr>
                                      <p:to>
                                        <p:strVal val="visible"/>
                                      </p:to>
                                    </p:set>
                                    <p:animEffect transition="in" filter="blinds(horizontal)">
                                      <p:cBhvr>
                                        <p:cTn id="12" dur="500"/>
                                        <p:tgtEl>
                                          <p:spTgt spid="49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838200" y="228600"/>
            <a:ext cx="7467600" cy="1190625"/>
          </a:xfr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800" b="1" smtClean="0">
                <a:solidFill>
                  <a:schemeClr val="accent1"/>
                </a:solidFill>
              </a:rPr>
              <a:t>“Pentagon Papers,” </a:t>
            </a:r>
            <a:br>
              <a:rPr lang="en-US" altLang="en-US" sz="3800" b="1" smtClean="0">
                <a:solidFill>
                  <a:schemeClr val="accent1"/>
                </a:solidFill>
              </a:rPr>
            </a:br>
            <a:r>
              <a:rPr lang="en-US" altLang="en-US" sz="3800" b="1" smtClean="0">
                <a:solidFill>
                  <a:schemeClr val="accent1"/>
                </a:solidFill>
              </a:rPr>
              <a:t>1971</a:t>
            </a:r>
          </a:p>
        </p:txBody>
      </p:sp>
      <p:sp>
        <p:nvSpPr>
          <p:cNvPr id="44035" name="Rectangle 3"/>
          <p:cNvSpPr>
            <a:spLocks noGrp="1" noChangeArrowheads="1"/>
          </p:cNvSpPr>
          <p:nvPr>
            <p:ph type="body" sz="half" idx="1"/>
          </p:nvPr>
        </p:nvSpPr>
        <p:spPr bwMode="auto">
          <a:xfrm>
            <a:off x="304800" y="1752600"/>
            <a:ext cx="8077200" cy="4800600"/>
          </a:xfrm>
          <a:ln>
            <a:miter lim="800000"/>
            <a:headEnd/>
            <a:tailEnd/>
          </a:ln>
        </p:spPr>
        <p:txBody>
          <a:bodyPr vert="horz" wrap="square" lIns="91440" tIns="45720" rIns="91440" bIns="45720" numCol="1" anchor="t" anchorCtr="0" compatLnSpc="1">
            <a:prstTxWarp prst="textNoShape">
              <a:avLst/>
            </a:prstTxWarp>
          </a:bodyPr>
          <a:lstStyle/>
          <a:p>
            <a:pPr marL="515938" indent="-515938" eaLnBrk="1" hangingPunct="1">
              <a:buClr>
                <a:schemeClr val="accent1"/>
              </a:buClr>
              <a:buSzTx/>
              <a:buFont typeface="Transport MT" pitchFamily="2" charset="2"/>
              <a:buChar char="z"/>
              <a:defRPr/>
            </a:pPr>
            <a:r>
              <a:rPr lang="en-US" sz="2600" b="1" smtClean="0">
                <a:effectLst>
                  <a:outerShdw blurRad="38100" dist="38100" dir="2700000" algn="tl">
                    <a:srgbClr val="C0C0C0"/>
                  </a:outerShdw>
                </a:effectLst>
                <a:latin typeface="Comic Sans MS" pitchFamily="66" charset="0"/>
              </a:rPr>
              <a:t>Former defense analyst </a:t>
            </a:r>
            <a:r>
              <a:rPr lang="en-US" sz="2600" b="1" smtClean="0">
                <a:solidFill>
                  <a:schemeClr val="hlink"/>
                </a:solidFill>
                <a:effectLst>
                  <a:outerShdw blurRad="38100" dist="38100" dir="2700000" algn="tl">
                    <a:srgbClr val="C0C0C0"/>
                  </a:outerShdw>
                </a:effectLst>
                <a:latin typeface="Comic Sans MS" pitchFamily="66" charset="0"/>
              </a:rPr>
              <a:t>Daniel Ellsberg</a:t>
            </a:r>
            <a:r>
              <a:rPr lang="en-US" sz="2600" b="1" smtClean="0">
                <a:effectLst>
                  <a:outerShdw blurRad="38100" dist="38100" dir="2700000" algn="tl">
                    <a:srgbClr val="C0C0C0"/>
                  </a:outerShdw>
                </a:effectLst>
                <a:latin typeface="Comic Sans MS" pitchFamily="66" charset="0"/>
              </a:rPr>
              <a:t/>
            </a:r>
            <a:br>
              <a:rPr lang="en-US" sz="2600" b="1" smtClean="0">
                <a:effectLst>
                  <a:outerShdw blurRad="38100" dist="38100" dir="2700000" algn="tl">
                    <a:srgbClr val="C0C0C0"/>
                  </a:outerShdw>
                </a:effectLst>
                <a:latin typeface="Comic Sans MS" pitchFamily="66" charset="0"/>
              </a:rPr>
            </a:br>
            <a:r>
              <a:rPr lang="en-US" sz="2600" b="1" smtClean="0">
                <a:effectLst>
                  <a:outerShdw blurRad="38100" dist="38100" dir="2700000" algn="tl">
                    <a:srgbClr val="C0C0C0"/>
                  </a:outerShdw>
                </a:effectLst>
                <a:latin typeface="Comic Sans MS" pitchFamily="66" charset="0"/>
              </a:rPr>
              <a:t>leaked govt. docs. regarding war efforts during Johnson’s administration to the </a:t>
            </a:r>
            <a:br>
              <a:rPr lang="en-US" sz="2600" b="1" smtClean="0">
                <a:effectLst>
                  <a:outerShdw blurRad="38100" dist="38100" dir="2700000" algn="tl">
                    <a:srgbClr val="C0C0C0"/>
                  </a:outerShdw>
                </a:effectLst>
                <a:latin typeface="Comic Sans MS" pitchFamily="66" charset="0"/>
              </a:rPr>
            </a:br>
            <a:r>
              <a:rPr lang="en-US" sz="2600" b="1" i="1" smtClean="0">
                <a:effectLst>
                  <a:outerShdw blurRad="38100" dist="38100" dir="2700000" algn="tl">
                    <a:srgbClr val="C0C0C0"/>
                  </a:outerShdw>
                </a:effectLst>
                <a:latin typeface="Comic Sans MS" pitchFamily="66" charset="0"/>
              </a:rPr>
              <a:t>New York Times</a:t>
            </a:r>
            <a:r>
              <a:rPr lang="en-US" sz="2600" b="1" smtClean="0">
                <a:effectLst>
                  <a:outerShdw blurRad="38100" dist="38100" dir="2700000" algn="tl">
                    <a:srgbClr val="C0C0C0"/>
                  </a:outerShdw>
                </a:effectLst>
                <a:latin typeface="Comic Sans MS" pitchFamily="66" charset="0"/>
              </a:rPr>
              <a:t>.</a:t>
            </a:r>
          </a:p>
          <a:p>
            <a:pPr marL="515938" indent="-515938" eaLnBrk="1" hangingPunct="1">
              <a:buClr>
                <a:schemeClr val="accent1"/>
              </a:buClr>
              <a:buSzTx/>
              <a:buFont typeface="Transport MT" pitchFamily="2" charset="2"/>
              <a:buChar char="z"/>
              <a:defRPr/>
            </a:pPr>
            <a:r>
              <a:rPr lang="en-US" sz="2600" b="1" smtClean="0">
                <a:effectLst>
                  <a:outerShdw blurRad="38100" dist="38100" dir="2700000" algn="tl">
                    <a:srgbClr val="C0C0C0"/>
                  </a:outerShdw>
                </a:effectLst>
                <a:latin typeface="Comic Sans MS" pitchFamily="66" charset="0"/>
              </a:rPr>
              <a:t>Docs.</a:t>
            </a:r>
            <a:r>
              <a:rPr lang="en-US" sz="2600" b="1" smtClean="0">
                <a:effectLst>
                  <a:outerShdw blurRad="38100" dist="38100" dir="2700000" algn="tl">
                    <a:srgbClr val="C0C0C0"/>
                  </a:outerShdw>
                </a:effectLst>
                <a:latin typeface="Comic Sans MS" pitchFamily="66" charset="0"/>
                <a:sym typeface="Wingdings" pitchFamily="2" charset="2"/>
              </a:rPr>
              <a:t></a:t>
            </a:r>
            <a:r>
              <a:rPr lang="en-US" sz="2600" b="1" smtClean="0">
                <a:effectLst>
                  <a:outerShdw blurRad="38100" dist="38100" dir="2700000" algn="tl">
                    <a:srgbClr val="C0C0C0"/>
                  </a:outerShdw>
                </a:effectLst>
                <a:latin typeface="Comic Sans MS" pitchFamily="66" charset="0"/>
              </a:rPr>
              <a:t> Govt. misled Congress &amp; Amer. People regarding its intentions in Vietnam during mid-1960s.</a:t>
            </a:r>
          </a:p>
          <a:p>
            <a:pPr marL="915988" lvl="1" eaLnBrk="1" hangingPunct="1">
              <a:buClr>
                <a:srgbClr val="0033CC"/>
              </a:buClr>
              <a:buSzPct val="60000"/>
              <a:buFont typeface="PressWriter Symbols" pitchFamily="2" charset="2"/>
              <a:buChar char="P"/>
              <a:defRPr/>
            </a:pPr>
            <a:r>
              <a:rPr lang="en-US" sz="2600" b="1" smtClean="0">
                <a:effectLst>
                  <a:outerShdw blurRad="38100" dist="38100" dir="2700000" algn="tl">
                    <a:srgbClr val="C0C0C0"/>
                  </a:outerShdw>
                </a:effectLst>
                <a:latin typeface="Comic Sans MS" pitchFamily="66" charset="0"/>
              </a:rPr>
              <a:t>Primary reason for fighting not to </a:t>
            </a:r>
            <a:br>
              <a:rPr lang="en-US" sz="2600" b="1" smtClean="0">
                <a:effectLst>
                  <a:outerShdw blurRad="38100" dist="38100" dir="2700000" algn="tl">
                    <a:srgbClr val="C0C0C0"/>
                  </a:outerShdw>
                </a:effectLst>
                <a:latin typeface="Comic Sans MS" pitchFamily="66" charset="0"/>
              </a:rPr>
            </a:br>
            <a:r>
              <a:rPr lang="en-US" sz="2600" b="1" smtClean="0">
                <a:effectLst>
                  <a:outerShdw blurRad="38100" dist="38100" dir="2700000" algn="tl">
                    <a:srgbClr val="C0C0C0"/>
                  </a:outerShdw>
                </a:effectLst>
                <a:latin typeface="Comic Sans MS" pitchFamily="66" charset="0"/>
              </a:rPr>
              <a:t>eliminate communism, but </a:t>
            </a:r>
            <a:r>
              <a:rPr lang="en-US" sz="2600" b="1" i="1" smtClean="0">
                <a:effectLst>
                  <a:outerShdw blurRad="38100" dist="38100" dir="2700000" algn="tl">
                    <a:srgbClr val="C0C0C0"/>
                  </a:outerShdw>
                </a:effectLst>
                <a:latin typeface="Comic Sans MS" pitchFamily="66" charset="0"/>
              </a:rPr>
              <a:t>to avoid humiliating defeat</a:t>
            </a:r>
            <a:r>
              <a:rPr lang="en-US" sz="2600" b="1" smtClean="0">
                <a:effectLst>
                  <a:outerShdw blurRad="38100" dist="38100" dir="2700000" algn="tl">
                    <a:srgbClr val="C0C0C0"/>
                  </a:outerShdw>
                </a:effectLst>
                <a:latin typeface="Comic Sans MS" pitchFamily="66" charset="0"/>
              </a:rPr>
              <a:t>. </a:t>
            </a:r>
          </a:p>
          <a:p>
            <a:pPr marL="915988" lvl="1" eaLnBrk="1" hangingPunct="1">
              <a:buClr>
                <a:srgbClr val="0033CC"/>
              </a:buClr>
              <a:buSzPct val="60000"/>
              <a:buFont typeface="PressWriter Symbols" pitchFamily="2" charset="2"/>
              <a:buChar char="P"/>
              <a:defRPr/>
            </a:pPr>
            <a:r>
              <a:rPr lang="en-US" sz="2600" b="1" i="1" smtClean="0">
                <a:solidFill>
                  <a:schemeClr val="hlink"/>
                </a:solidFill>
                <a:effectLst>
                  <a:outerShdw blurRad="38100" dist="38100" dir="2700000" algn="tl">
                    <a:srgbClr val="C0C0C0"/>
                  </a:outerShdw>
                </a:effectLst>
                <a:latin typeface="Comic Sans MS" pitchFamily="66" charset="0"/>
              </a:rPr>
              <a:t>New York Times v. United States</a:t>
            </a:r>
            <a:r>
              <a:rPr lang="en-US" sz="2600" b="1" smtClean="0">
                <a:effectLst>
                  <a:outerShdw blurRad="38100" dist="38100" dir="2700000" algn="tl">
                    <a:srgbClr val="C0C0C0"/>
                  </a:outerShdw>
                </a:effectLst>
                <a:latin typeface="Comic Sans MS" pitchFamily="66" charset="0"/>
              </a:rPr>
              <a:t> (1971) </a:t>
            </a:r>
            <a:r>
              <a:rPr lang="en-US" sz="2600" b="1" smtClean="0">
                <a:solidFill>
                  <a:srgbClr val="6600FF"/>
                </a:solidFill>
                <a:effectLst>
                  <a:outerShdw blurRad="38100" dist="38100" dir="2700000" algn="tl">
                    <a:srgbClr val="C0C0C0"/>
                  </a:outerShdw>
                </a:effectLst>
                <a:latin typeface="Comic Sans MS" pitchFamily="66" charset="0"/>
              </a:rPr>
              <a:t>*</a:t>
            </a:r>
          </a:p>
        </p:txBody>
      </p:sp>
    </p:spTree>
    <p:extLst>
      <p:ext uri="{BB962C8B-B14F-4D97-AF65-F5344CB8AC3E}">
        <p14:creationId xmlns:p14="http://schemas.microsoft.com/office/powerpoint/2010/main" val="453814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152400" y="274638"/>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t>Structured Academic Discussion</a:t>
            </a:r>
          </a:p>
        </p:txBody>
      </p:sp>
      <p:sp>
        <p:nvSpPr>
          <p:cNvPr id="52227" name="Text Placeholder 2"/>
          <p:cNvSpPr>
            <a:spLocks noGrp="1"/>
          </p:cNvSpPr>
          <p:nvPr>
            <p:ph type="body" sz="half" idx="1"/>
          </p:nvPr>
        </p:nvSpPr>
        <p:spPr bwMode="auto">
          <a:xfrm>
            <a:off x="457200" y="1981200"/>
            <a:ext cx="75438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err="1" smtClean="0"/>
              <a:t>Vietnamization</a:t>
            </a:r>
            <a:r>
              <a:rPr lang="en-US" altLang="en-US" dirty="0" smtClean="0"/>
              <a:t> …</a:t>
            </a:r>
          </a:p>
          <a:p>
            <a:endParaRPr lang="en-US" altLang="en-US" dirty="0"/>
          </a:p>
          <a:p>
            <a:endParaRPr lang="en-US" altLang="en-US" dirty="0" smtClean="0"/>
          </a:p>
          <a:p>
            <a:r>
              <a:rPr lang="en-US" altLang="en-US" dirty="0" smtClean="0"/>
              <a:t>The Pentagon Papers …</a:t>
            </a:r>
            <a:endParaRPr lang="en-US" altLang="en-US" dirty="0" smtClean="0"/>
          </a:p>
        </p:txBody>
      </p:sp>
    </p:spTree>
    <p:extLst>
      <p:ext uri="{BB962C8B-B14F-4D97-AF65-F5344CB8AC3E}">
        <p14:creationId xmlns:p14="http://schemas.microsoft.com/office/powerpoint/2010/main" val="31794149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FF330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15962"/>
          </a:xfrm>
        </p:spPr>
        <p:txBody>
          <a:bodyPr/>
          <a:lstStyle/>
          <a:p>
            <a:pPr eaLnBrk="1" hangingPunct="1"/>
            <a:r>
              <a:rPr lang="en-US" altLang="en-US" sz="3600" smtClean="0">
                <a:solidFill>
                  <a:schemeClr val="bg1"/>
                </a:solidFill>
                <a:latin typeface="Comic Sans MS" pitchFamily="66" charset="0"/>
              </a:rPr>
              <a:t>III. Pentagon Papers</a:t>
            </a:r>
          </a:p>
        </p:txBody>
      </p:sp>
      <p:sp>
        <p:nvSpPr>
          <p:cNvPr id="51203" name="Rectangle 3"/>
          <p:cNvSpPr>
            <a:spLocks noGrp="1" noChangeArrowheads="1"/>
          </p:cNvSpPr>
          <p:nvPr>
            <p:ph type="body" idx="1"/>
          </p:nvPr>
        </p:nvSpPr>
        <p:spPr>
          <a:xfrm>
            <a:off x="0" y="1295400"/>
            <a:ext cx="8763000" cy="5257800"/>
          </a:xfrm>
        </p:spPr>
        <p:txBody>
          <a:bodyPr/>
          <a:lstStyle/>
          <a:p>
            <a:pPr eaLnBrk="1" hangingPunct="1">
              <a:buFontTx/>
              <a:buNone/>
            </a:pPr>
            <a:r>
              <a:rPr lang="en-US" altLang="en-US" smtClean="0">
                <a:latin typeface="Comic Sans MS" pitchFamily="66" charset="0"/>
              </a:rPr>
              <a:t>7,000 page document </a:t>
            </a:r>
          </a:p>
          <a:p>
            <a:pPr eaLnBrk="1" hangingPunct="1">
              <a:buFontTx/>
              <a:buNone/>
            </a:pPr>
            <a:r>
              <a:rPr lang="en-US" altLang="en-US" smtClean="0">
                <a:latin typeface="Comic Sans MS" pitchFamily="66" charset="0"/>
              </a:rPr>
              <a:t>Information for Defense Secretary leaked to public</a:t>
            </a:r>
          </a:p>
          <a:p>
            <a:pPr eaLnBrk="1" hangingPunct="1">
              <a:buFontTx/>
              <a:buNone/>
            </a:pPr>
            <a:r>
              <a:rPr lang="en-US" altLang="en-US" smtClean="0">
                <a:latin typeface="Comic Sans MS" pitchFamily="66" charset="0"/>
              </a:rPr>
              <a:t>Showed US planned to enter war no matter what</a:t>
            </a:r>
          </a:p>
          <a:p>
            <a:pPr eaLnBrk="1" hangingPunct="1">
              <a:buFontTx/>
              <a:buNone/>
            </a:pPr>
            <a:r>
              <a:rPr lang="en-US" altLang="en-US" smtClean="0">
                <a:latin typeface="Comic Sans MS" pitchFamily="66" charset="0"/>
              </a:rPr>
              <a:t>Showed never was a plan to end war as long as VC persisted</a:t>
            </a:r>
          </a:p>
          <a:p>
            <a:pPr eaLnBrk="1" hangingPunct="1">
              <a:buFontTx/>
              <a:buNone/>
            </a:pPr>
            <a:r>
              <a:rPr lang="en-US" altLang="en-US" smtClean="0">
                <a:solidFill>
                  <a:schemeClr val="bg1"/>
                </a:solidFill>
                <a:latin typeface="Comic Sans MS" pitchFamily="66" charset="0"/>
              </a:rPr>
              <a:t>A. Proved Govt Lied to Public about its War Intentions</a:t>
            </a:r>
          </a:p>
        </p:txBody>
      </p:sp>
    </p:spTree>
    <p:extLst>
      <p:ext uri="{BB962C8B-B14F-4D97-AF65-F5344CB8AC3E}">
        <p14:creationId xmlns:p14="http://schemas.microsoft.com/office/powerpoint/2010/main" val="34155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7" dur="500"/>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ox(in)">
                                      <p:cBhvr>
                                        <p:cTn id="22" dur="500"/>
                                        <p:tgtEl>
                                          <p:spTgt spid="51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7"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304800"/>
            <a:ext cx="7467600" cy="1311275"/>
          </a:xfr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smtClean="0">
                <a:solidFill>
                  <a:schemeClr val="accent1"/>
                </a:solidFill>
              </a:rPr>
              <a:t>The Ceasefire, </a:t>
            </a:r>
            <a:br>
              <a:rPr lang="en-US" altLang="en-US" sz="4000" b="1" smtClean="0">
                <a:solidFill>
                  <a:schemeClr val="accent1"/>
                </a:solidFill>
              </a:rPr>
            </a:br>
            <a:r>
              <a:rPr lang="en-US" altLang="en-US" sz="4000" b="1" smtClean="0">
                <a:solidFill>
                  <a:schemeClr val="accent1"/>
                </a:solidFill>
              </a:rPr>
              <a:t>1973</a:t>
            </a:r>
          </a:p>
        </p:txBody>
      </p:sp>
      <p:sp>
        <p:nvSpPr>
          <p:cNvPr id="179203" name="Rectangle 3"/>
          <p:cNvSpPr>
            <a:spLocks noGrp="1" noChangeArrowheads="1"/>
          </p:cNvSpPr>
          <p:nvPr>
            <p:ph type="body" sz="half" idx="1"/>
          </p:nvPr>
        </p:nvSpPr>
        <p:spPr bwMode="auto">
          <a:xfrm>
            <a:off x="381000" y="1981200"/>
            <a:ext cx="7620000" cy="4419600"/>
          </a:xfrm>
          <a:ln>
            <a:miter lim="800000"/>
            <a:headEnd/>
            <a:tailEnd/>
          </a:ln>
        </p:spPr>
        <p:txBody>
          <a:bodyPr vert="horz" wrap="square" lIns="91440" tIns="45720" rIns="91440" bIns="45720" numCol="1" anchor="t" anchorCtr="0" compatLnSpc="1">
            <a:prstTxWarp prst="textNoShape">
              <a:avLst/>
            </a:prstTxWarp>
          </a:bodyPr>
          <a:lstStyle/>
          <a:p>
            <a:pPr marL="515938" indent="-515938" eaLnBrk="1" hangingPunct="1">
              <a:buClr>
                <a:srgbClr val="398903"/>
              </a:buClr>
              <a:buSzTx/>
              <a:buFont typeface="Transport MT" pitchFamily="2" charset="2"/>
              <a:buChar char="z"/>
              <a:defRPr/>
            </a:pPr>
            <a:r>
              <a:rPr lang="en-US" sz="3000" b="1" i="1" smtClean="0">
                <a:solidFill>
                  <a:srgbClr val="0033CC"/>
                </a:solidFill>
                <a:effectLst>
                  <a:outerShdw blurRad="38100" dist="38100" dir="2700000" algn="tl">
                    <a:srgbClr val="C0C0C0"/>
                  </a:outerShdw>
                </a:effectLst>
                <a:latin typeface="Comic Sans MS" pitchFamily="66" charset="0"/>
              </a:rPr>
              <a:t>Peace is at hand</a:t>
            </a:r>
            <a:r>
              <a:rPr lang="en-US" sz="3000" b="1" smtClean="0">
                <a:effectLst>
                  <a:outerShdw blurRad="38100" dist="38100" dir="2700000" algn="tl">
                    <a:srgbClr val="C0C0C0"/>
                  </a:outerShdw>
                </a:effectLst>
                <a:latin typeface="Comic Sans MS" pitchFamily="66" charset="0"/>
              </a:rPr>
              <a:t> </a:t>
            </a:r>
            <a:r>
              <a:rPr lang="en-US" sz="3000" b="1" smtClean="0">
                <a:effectLst>
                  <a:outerShdw blurRad="38100" dist="38100" dir="2700000" algn="tl">
                    <a:srgbClr val="C0C0C0"/>
                  </a:outerShdw>
                </a:effectLst>
                <a:latin typeface="Comic Sans MS" pitchFamily="66" charset="0"/>
                <a:sym typeface="Wingdings" pitchFamily="2" charset="2"/>
              </a:rPr>
              <a:t></a:t>
            </a:r>
            <a:r>
              <a:rPr lang="en-US" sz="3000" b="1" smtClean="0">
                <a:effectLst>
                  <a:outerShdw blurRad="38100" dist="38100" dir="2700000" algn="tl">
                    <a:srgbClr val="C0C0C0"/>
                  </a:outerShdw>
                </a:effectLst>
                <a:latin typeface="Comic Sans MS" pitchFamily="66" charset="0"/>
              </a:rPr>
              <a:t> Kissinger, 1972</a:t>
            </a:r>
          </a:p>
          <a:p>
            <a:pPr marL="1031875" lvl="1" indent="-401638" eaLnBrk="1" hangingPunct="1">
              <a:buClr>
                <a:srgbClr val="0033CC"/>
              </a:buClr>
              <a:buSzPct val="60000"/>
              <a:buFont typeface="PressWriter Symbols" pitchFamily="2" charset="2"/>
              <a:buChar char="P"/>
              <a:defRPr/>
            </a:pPr>
            <a:r>
              <a:rPr lang="en-US" sz="2600" b="1" smtClean="0">
                <a:effectLst>
                  <a:outerShdw blurRad="38100" dist="38100" dir="2700000" algn="tl">
                    <a:srgbClr val="C0C0C0"/>
                  </a:outerShdw>
                </a:effectLst>
                <a:latin typeface="Comic Sans MS" pitchFamily="66" charset="0"/>
              </a:rPr>
              <a:t>North Vietnam attacks South</a:t>
            </a:r>
          </a:p>
          <a:p>
            <a:pPr marL="1031875" lvl="1" indent="-401638" eaLnBrk="1" hangingPunct="1">
              <a:buClr>
                <a:srgbClr val="0033CC"/>
              </a:buClr>
              <a:buSzPct val="60000"/>
              <a:buFont typeface="PressWriter Symbols" pitchFamily="2" charset="2"/>
              <a:buChar char="P"/>
              <a:defRPr/>
            </a:pPr>
            <a:r>
              <a:rPr lang="en-US" sz="2600" b="1" smtClean="0">
                <a:effectLst>
                  <a:outerShdw blurRad="38100" dist="38100" dir="2700000" algn="tl">
                    <a:srgbClr val="C0C0C0"/>
                  </a:outerShdw>
                </a:effectLst>
                <a:latin typeface="Comic Sans MS" pitchFamily="66" charset="0"/>
              </a:rPr>
              <a:t>Most Massive U.S. bombing commences</a:t>
            </a:r>
            <a:br>
              <a:rPr lang="en-US" sz="2600" b="1" smtClean="0">
                <a:effectLst>
                  <a:outerShdw blurRad="38100" dist="38100" dir="2700000" algn="tl">
                    <a:srgbClr val="C0C0C0"/>
                  </a:outerShdw>
                </a:effectLst>
                <a:latin typeface="Comic Sans MS" pitchFamily="66" charset="0"/>
              </a:rPr>
            </a:br>
            <a:endParaRPr lang="en-US" sz="2600" b="1" smtClean="0">
              <a:effectLst>
                <a:outerShdw blurRad="38100" dist="38100" dir="2700000" algn="tl">
                  <a:srgbClr val="C0C0C0"/>
                </a:outerShdw>
              </a:effectLst>
              <a:latin typeface="Comic Sans MS" pitchFamily="66" charset="0"/>
            </a:endParaRPr>
          </a:p>
          <a:p>
            <a:pPr marL="515938" indent="-515938" eaLnBrk="1" hangingPunct="1">
              <a:buClr>
                <a:srgbClr val="398903"/>
              </a:buClr>
              <a:buSzTx/>
              <a:buFont typeface="Transport MT" pitchFamily="2" charset="2"/>
              <a:buChar char="z"/>
              <a:defRPr/>
            </a:pPr>
            <a:r>
              <a:rPr lang="en-US" sz="3000" b="1" smtClean="0">
                <a:effectLst>
                  <a:outerShdw blurRad="38100" dist="38100" dir="2700000" algn="tl">
                    <a:srgbClr val="C0C0C0"/>
                  </a:outerShdw>
                </a:effectLst>
                <a:latin typeface="Comic Sans MS" pitchFamily="66" charset="0"/>
              </a:rPr>
              <a:t>1973: Ceasefire signed between</a:t>
            </a:r>
            <a:r>
              <a:rPr lang="en-US" sz="2600" b="1" smtClean="0">
                <a:effectLst>
                  <a:outerShdw blurRad="38100" dist="38100" dir="2700000" algn="tl">
                    <a:srgbClr val="C0C0C0"/>
                  </a:outerShdw>
                </a:effectLst>
                <a:latin typeface="Comic Sans MS" pitchFamily="66" charset="0"/>
              </a:rPr>
              <a:t> </a:t>
            </a:r>
          </a:p>
          <a:p>
            <a:pPr marL="1031875" lvl="1" indent="-401638" eaLnBrk="1" hangingPunct="1">
              <a:buClr>
                <a:srgbClr val="0033CC"/>
              </a:buClr>
              <a:buSzPct val="60000"/>
              <a:buFont typeface="PressWriter Symbols" pitchFamily="2" charset="2"/>
              <a:buChar char="P"/>
              <a:defRPr/>
            </a:pPr>
            <a:r>
              <a:rPr lang="en-US" sz="2600" b="1" smtClean="0">
                <a:effectLst>
                  <a:outerShdw blurRad="38100" dist="38100" dir="2700000" algn="tl">
                    <a:srgbClr val="C0C0C0"/>
                  </a:outerShdw>
                </a:effectLst>
                <a:latin typeface="Comic Sans MS" pitchFamily="66" charset="0"/>
              </a:rPr>
              <a:t>U.S., South Vietnam, &amp; North Vietnam</a:t>
            </a:r>
            <a:br>
              <a:rPr lang="en-US" sz="2600" b="1" smtClean="0">
                <a:effectLst>
                  <a:outerShdw blurRad="38100" dist="38100" dir="2700000" algn="tl">
                    <a:srgbClr val="C0C0C0"/>
                  </a:outerShdw>
                </a:effectLst>
                <a:latin typeface="Comic Sans MS" pitchFamily="66" charset="0"/>
              </a:rPr>
            </a:br>
            <a:endParaRPr lang="en-US" sz="2600" b="1" smtClean="0">
              <a:effectLst>
                <a:outerShdw blurRad="38100" dist="38100" dir="2700000" algn="tl">
                  <a:srgbClr val="C0C0C0"/>
                </a:outerShdw>
              </a:effectLst>
              <a:latin typeface="Comic Sans MS" pitchFamily="66" charset="0"/>
            </a:endParaRPr>
          </a:p>
          <a:p>
            <a:pPr marL="515938" indent="-515938" eaLnBrk="1" hangingPunct="1">
              <a:buClr>
                <a:srgbClr val="398903"/>
              </a:buClr>
              <a:buSzTx/>
              <a:buFont typeface="Transport MT" pitchFamily="2" charset="2"/>
              <a:buChar char="z"/>
              <a:defRPr/>
            </a:pPr>
            <a:r>
              <a:rPr lang="en-US" sz="3000" b="1" i="1" smtClean="0">
                <a:solidFill>
                  <a:srgbClr val="0033CC"/>
                </a:solidFill>
                <a:effectLst>
                  <a:outerShdw blurRad="38100" dist="38100" dir="2700000" algn="tl">
                    <a:srgbClr val="C0C0C0"/>
                  </a:outerShdw>
                </a:effectLst>
                <a:latin typeface="Comic Sans MS" pitchFamily="66" charset="0"/>
              </a:rPr>
              <a:t>Peace with honor</a:t>
            </a:r>
            <a:r>
              <a:rPr lang="en-US" sz="3000" b="1" smtClean="0">
                <a:effectLst>
                  <a:outerShdw blurRad="38100" dist="38100" dir="2700000" algn="tl">
                    <a:srgbClr val="C0C0C0"/>
                  </a:outerShdw>
                </a:effectLst>
                <a:latin typeface="Comic Sans MS" pitchFamily="66" charset="0"/>
              </a:rPr>
              <a:t> (President Nixon)</a:t>
            </a:r>
          </a:p>
        </p:txBody>
      </p:sp>
    </p:spTree>
    <p:extLst>
      <p:ext uri="{BB962C8B-B14F-4D97-AF65-F5344CB8AC3E}">
        <p14:creationId xmlns:p14="http://schemas.microsoft.com/office/powerpoint/2010/main" val="4248142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500"/>
                                        <p:tgtEl>
                                          <p:spTgt spid="1792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9203">
                                            <p:txEl>
                                              <p:pRg st="1" end="1"/>
                                            </p:txEl>
                                          </p:spTgt>
                                        </p:tgtEl>
                                        <p:attrNameLst>
                                          <p:attrName>style.visibility</p:attrName>
                                        </p:attrNameLst>
                                      </p:cBhvr>
                                      <p:to>
                                        <p:strVal val="visible"/>
                                      </p:to>
                                    </p:set>
                                    <p:animEffect transition="in" filter="fade">
                                      <p:cBhvr>
                                        <p:cTn id="10" dur="500"/>
                                        <p:tgtEl>
                                          <p:spTgt spid="1792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9203">
                                            <p:txEl>
                                              <p:pRg st="2" end="2"/>
                                            </p:txEl>
                                          </p:spTgt>
                                        </p:tgtEl>
                                        <p:attrNameLst>
                                          <p:attrName>style.visibility</p:attrName>
                                        </p:attrNameLst>
                                      </p:cBhvr>
                                      <p:to>
                                        <p:strVal val="visible"/>
                                      </p:to>
                                    </p:set>
                                    <p:animEffect transition="in" filter="fade">
                                      <p:cBhvr>
                                        <p:cTn id="13" dur="500"/>
                                        <p:tgtEl>
                                          <p:spTgt spid="17920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179203">
                                            <p:txEl>
                                              <p:pRg st="3" end="3"/>
                                            </p:txEl>
                                          </p:spTgt>
                                        </p:tgtEl>
                                        <p:attrNameLst>
                                          <p:attrName>style.visibility</p:attrName>
                                        </p:attrNameLst>
                                      </p:cBhvr>
                                      <p:to>
                                        <p:strVal val="visible"/>
                                      </p:to>
                                    </p:set>
                                    <p:anim calcmode="lin" valueType="num">
                                      <p:cBhvr>
                                        <p:cTn id="18" dur="500" fill="hold"/>
                                        <p:tgtEl>
                                          <p:spTgt spid="179203">
                                            <p:txEl>
                                              <p:pRg st="3" end="3"/>
                                            </p:txEl>
                                          </p:spTgt>
                                        </p:tgtEl>
                                        <p:attrNameLst>
                                          <p:attrName>ppt_w</p:attrName>
                                        </p:attrNameLst>
                                      </p:cBhvr>
                                      <p:tavLst>
                                        <p:tav tm="0">
                                          <p:val>
                                            <p:strVal val="#ppt_w*0.05"/>
                                          </p:val>
                                        </p:tav>
                                        <p:tav tm="100000">
                                          <p:val>
                                            <p:strVal val="#ppt_w"/>
                                          </p:val>
                                        </p:tav>
                                      </p:tavLst>
                                    </p:anim>
                                    <p:anim calcmode="lin" valueType="num">
                                      <p:cBhvr>
                                        <p:cTn id="19" dur="500" fill="hold"/>
                                        <p:tgtEl>
                                          <p:spTgt spid="179203">
                                            <p:txEl>
                                              <p:pRg st="3" end="3"/>
                                            </p:txEl>
                                          </p:spTgt>
                                        </p:tgtEl>
                                        <p:attrNameLst>
                                          <p:attrName>ppt_h</p:attrName>
                                        </p:attrNameLst>
                                      </p:cBhvr>
                                      <p:tavLst>
                                        <p:tav tm="0">
                                          <p:val>
                                            <p:strVal val="#ppt_h"/>
                                          </p:val>
                                        </p:tav>
                                        <p:tav tm="100000">
                                          <p:val>
                                            <p:strVal val="#ppt_h"/>
                                          </p:val>
                                        </p:tav>
                                      </p:tavLst>
                                    </p:anim>
                                    <p:anim calcmode="lin" valueType="num">
                                      <p:cBhvr>
                                        <p:cTn id="20" dur="500" fill="hold"/>
                                        <p:tgtEl>
                                          <p:spTgt spid="179203">
                                            <p:txEl>
                                              <p:pRg st="3" end="3"/>
                                            </p:txEl>
                                          </p:spTgt>
                                        </p:tgtEl>
                                        <p:attrNameLst>
                                          <p:attrName>ppt_x</p:attrName>
                                        </p:attrNameLst>
                                      </p:cBhvr>
                                      <p:tavLst>
                                        <p:tav tm="0">
                                          <p:val>
                                            <p:strVal val="#ppt_x-.2"/>
                                          </p:val>
                                        </p:tav>
                                        <p:tav tm="100000">
                                          <p:val>
                                            <p:strVal val="#ppt_x"/>
                                          </p:val>
                                        </p:tav>
                                      </p:tavLst>
                                    </p:anim>
                                    <p:anim calcmode="lin" valueType="num">
                                      <p:cBhvr>
                                        <p:cTn id="21" dur="500" fill="hold"/>
                                        <p:tgtEl>
                                          <p:spTgt spid="179203">
                                            <p:txEl>
                                              <p:pRg st="3" end="3"/>
                                            </p:txEl>
                                          </p:spTgt>
                                        </p:tgtEl>
                                        <p:attrNameLst>
                                          <p:attrName>ppt_y</p:attrName>
                                        </p:attrNameLst>
                                      </p:cBhvr>
                                      <p:tavLst>
                                        <p:tav tm="0">
                                          <p:val>
                                            <p:strVal val="#ppt_y"/>
                                          </p:val>
                                        </p:tav>
                                        <p:tav tm="100000">
                                          <p:val>
                                            <p:strVal val="#ppt_y"/>
                                          </p:val>
                                        </p:tav>
                                      </p:tavLst>
                                    </p:anim>
                                    <p:animEffect transition="in" filter="fade">
                                      <p:cBhvr>
                                        <p:cTn id="22" dur="500"/>
                                        <p:tgtEl>
                                          <p:spTgt spid="179203">
                                            <p:txEl>
                                              <p:pRg st="3" end="3"/>
                                            </p:txEl>
                                          </p:spTgt>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179203">
                                            <p:txEl>
                                              <p:pRg st="4" end="4"/>
                                            </p:txEl>
                                          </p:spTgt>
                                        </p:tgtEl>
                                        <p:attrNameLst>
                                          <p:attrName>style.visibility</p:attrName>
                                        </p:attrNameLst>
                                      </p:cBhvr>
                                      <p:to>
                                        <p:strVal val="visible"/>
                                      </p:to>
                                    </p:set>
                                    <p:anim calcmode="lin" valueType="num">
                                      <p:cBhvr>
                                        <p:cTn id="25" dur="500" fill="hold"/>
                                        <p:tgtEl>
                                          <p:spTgt spid="179203">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179203">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179203">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179203">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17920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79203">
                                            <p:txEl>
                                              <p:pRg st="5" end="5"/>
                                            </p:txEl>
                                          </p:spTgt>
                                        </p:tgtEl>
                                        <p:attrNameLst>
                                          <p:attrName>style.visibility</p:attrName>
                                        </p:attrNameLst>
                                      </p:cBhvr>
                                      <p:to>
                                        <p:strVal val="visible"/>
                                      </p:to>
                                    </p:set>
                                    <p:animEffect transition="in" filter="fade">
                                      <p:cBhvr>
                                        <p:cTn id="34" dur="2000"/>
                                        <p:tgtEl>
                                          <p:spTgt spid="179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FF330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pPr eaLnBrk="1" hangingPunct="1"/>
            <a:r>
              <a:rPr lang="en-US" altLang="en-US" sz="3200" smtClean="0">
                <a:solidFill>
                  <a:schemeClr val="bg1"/>
                </a:solidFill>
                <a:latin typeface="Comic Sans MS" pitchFamily="66" charset="0"/>
              </a:rPr>
              <a:t>IV. Longest War Ends</a:t>
            </a:r>
          </a:p>
        </p:txBody>
      </p:sp>
      <p:sp>
        <p:nvSpPr>
          <p:cNvPr id="52227" name="Rectangle 3"/>
          <p:cNvSpPr>
            <a:spLocks noGrp="1" noChangeArrowheads="1"/>
          </p:cNvSpPr>
          <p:nvPr>
            <p:ph type="body" idx="1"/>
          </p:nvPr>
        </p:nvSpPr>
        <p:spPr>
          <a:xfrm>
            <a:off x="0" y="762000"/>
            <a:ext cx="9144000" cy="4800600"/>
          </a:xfrm>
        </p:spPr>
        <p:txBody>
          <a:bodyPr/>
          <a:lstStyle/>
          <a:p>
            <a:pPr eaLnBrk="1" hangingPunct="1">
              <a:lnSpc>
                <a:spcPct val="90000"/>
              </a:lnSpc>
              <a:buFontTx/>
              <a:buNone/>
            </a:pPr>
            <a:r>
              <a:rPr lang="en-US" altLang="en-US" sz="2800" smtClean="0">
                <a:solidFill>
                  <a:schemeClr val="bg1"/>
                </a:solidFill>
                <a:latin typeface="Comic Sans MS" pitchFamily="66" charset="0"/>
              </a:rPr>
              <a:t>	1) 1973 Last US Combat Troops Leave Vietnam</a:t>
            </a:r>
          </a:p>
          <a:p>
            <a:pPr eaLnBrk="1" hangingPunct="1">
              <a:lnSpc>
                <a:spcPct val="90000"/>
              </a:lnSpc>
              <a:buFontTx/>
              <a:buNone/>
            </a:pPr>
            <a:endParaRPr lang="en-US" altLang="en-US" sz="2800" smtClean="0">
              <a:solidFill>
                <a:schemeClr val="bg1"/>
              </a:solidFill>
              <a:latin typeface="Comic Sans MS" pitchFamily="66" charset="0"/>
            </a:endParaRPr>
          </a:p>
          <a:p>
            <a:pPr eaLnBrk="1" hangingPunct="1">
              <a:lnSpc>
                <a:spcPct val="90000"/>
              </a:lnSpc>
              <a:buFontTx/>
              <a:buNone/>
            </a:pPr>
            <a:r>
              <a:rPr lang="en-US" altLang="en-US" sz="2800" smtClean="0">
                <a:latin typeface="Comic Sans MS" pitchFamily="66" charset="0"/>
              </a:rPr>
              <a:t>War continues in Vietnam</a:t>
            </a:r>
          </a:p>
          <a:p>
            <a:pPr eaLnBrk="1" hangingPunct="1">
              <a:lnSpc>
                <a:spcPct val="90000"/>
              </a:lnSpc>
              <a:buFontTx/>
              <a:buNone/>
            </a:pPr>
            <a:r>
              <a:rPr lang="en-US" altLang="en-US" sz="2800" smtClean="0">
                <a:latin typeface="Comic Sans MS" pitchFamily="66" charset="0"/>
              </a:rPr>
              <a:t>N invades S and captures Saigon</a:t>
            </a:r>
          </a:p>
          <a:p>
            <a:pPr eaLnBrk="1" hangingPunct="1">
              <a:lnSpc>
                <a:spcPct val="90000"/>
              </a:lnSpc>
              <a:buFontTx/>
              <a:buNone/>
            </a:pPr>
            <a:r>
              <a:rPr lang="en-US" altLang="en-US" sz="2800" smtClean="0">
                <a:latin typeface="Comic Sans MS" pitchFamily="66" charset="0"/>
              </a:rPr>
              <a:t>South surrenders 1975</a:t>
            </a:r>
          </a:p>
          <a:p>
            <a:pPr eaLnBrk="1" hangingPunct="1">
              <a:lnSpc>
                <a:spcPct val="90000"/>
              </a:lnSpc>
              <a:buFontTx/>
              <a:buNone/>
            </a:pPr>
            <a:endParaRPr lang="en-US" altLang="en-US" sz="2800" smtClean="0">
              <a:latin typeface="Comic Sans MS" pitchFamily="66" charset="0"/>
            </a:endParaRPr>
          </a:p>
          <a:p>
            <a:pPr eaLnBrk="1" hangingPunct="1">
              <a:lnSpc>
                <a:spcPct val="90000"/>
              </a:lnSpc>
              <a:buFontTx/>
              <a:buNone/>
            </a:pPr>
            <a:r>
              <a:rPr lang="en-US" altLang="en-US" sz="2800" smtClean="0">
                <a:solidFill>
                  <a:schemeClr val="bg1"/>
                </a:solidFill>
                <a:latin typeface="Comic Sans MS" pitchFamily="66" charset="0"/>
              </a:rPr>
              <a:t>	2) US failed to prevent the Spread of Communism</a:t>
            </a:r>
          </a:p>
          <a:p>
            <a:pPr eaLnBrk="1" hangingPunct="1">
              <a:lnSpc>
                <a:spcPct val="90000"/>
              </a:lnSpc>
              <a:buFontTx/>
              <a:buNone/>
            </a:pPr>
            <a:endParaRPr lang="en-US" altLang="en-US" smtClean="0">
              <a:solidFill>
                <a:schemeClr val="bg1"/>
              </a:solidFill>
              <a:latin typeface="Comic Sans MS" pitchFamily="66" charset="0"/>
            </a:endParaRPr>
          </a:p>
          <a:p>
            <a:pPr eaLnBrk="1" hangingPunct="1">
              <a:lnSpc>
                <a:spcPct val="90000"/>
              </a:lnSpc>
              <a:buFontTx/>
              <a:buNone/>
            </a:pPr>
            <a:r>
              <a:rPr lang="en-US" altLang="en-US" smtClean="0">
                <a:solidFill>
                  <a:schemeClr val="bg1"/>
                </a:solidFill>
                <a:latin typeface="Comic Sans MS" pitchFamily="66" charset="0"/>
              </a:rPr>
              <a:t>V. Legacy – Vietnam syndrome &amp; War Powers Act  </a:t>
            </a:r>
          </a:p>
        </p:txBody>
      </p:sp>
    </p:spTree>
    <p:extLst>
      <p:ext uri="{BB962C8B-B14F-4D97-AF65-F5344CB8AC3E}">
        <p14:creationId xmlns:p14="http://schemas.microsoft.com/office/powerpoint/2010/main" val="203698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914400" y="228600"/>
            <a:ext cx="7467600" cy="1311275"/>
          </a:xfr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smtClean="0">
                <a:solidFill>
                  <a:schemeClr val="accent1"/>
                </a:solidFill>
              </a:rPr>
              <a:t>The Ceasefire, </a:t>
            </a:r>
            <a:br>
              <a:rPr lang="en-US" altLang="en-US" b="1" smtClean="0">
                <a:solidFill>
                  <a:schemeClr val="accent1"/>
                </a:solidFill>
              </a:rPr>
            </a:br>
            <a:r>
              <a:rPr lang="en-US" altLang="en-US" b="1" smtClean="0">
                <a:solidFill>
                  <a:schemeClr val="accent1"/>
                </a:solidFill>
              </a:rPr>
              <a:t>1973</a:t>
            </a:r>
          </a:p>
        </p:txBody>
      </p:sp>
      <p:sp>
        <p:nvSpPr>
          <p:cNvPr id="46083" name="Rectangle 3"/>
          <p:cNvSpPr>
            <a:spLocks noGrp="1" noChangeArrowheads="1"/>
          </p:cNvSpPr>
          <p:nvPr>
            <p:ph type="body" sz="half" idx="1"/>
          </p:nvPr>
        </p:nvSpPr>
        <p:spPr bwMode="auto">
          <a:xfrm>
            <a:off x="457200" y="1676400"/>
            <a:ext cx="7848600" cy="4724400"/>
          </a:xfrm>
          <a:ln>
            <a:miter lim="800000"/>
            <a:headEnd/>
            <a:tailEnd/>
          </a:ln>
        </p:spPr>
        <p:txBody>
          <a:bodyPr vert="horz" wrap="square" lIns="91440" tIns="45720" rIns="91440" bIns="45720" numCol="1" anchor="t" anchorCtr="0" compatLnSpc="1">
            <a:prstTxWarp prst="textNoShape">
              <a:avLst/>
            </a:prstTxWarp>
          </a:bodyPr>
          <a:lstStyle/>
          <a:p>
            <a:pPr marL="515938" indent="-515938" eaLnBrk="1" hangingPunct="1">
              <a:lnSpc>
                <a:spcPct val="80000"/>
              </a:lnSpc>
              <a:buClr>
                <a:schemeClr val="accent1"/>
              </a:buClr>
              <a:buSzTx/>
              <a:buFont typeface="Transport MT" pitchFamily="2" charset="2"/>
              <a:buChar char="z"/>
              <a:defRPr/>
            </a:pPr>
            <a:r>
              <a:rPr lang="en-US" sz="2800" b="1" smtClean="0">
                <a:effectLst>
                  <a:outerShdw blurRad="38100" dist="38100" dir="2700000" algn="tl">
                    <a:srgbClr val="C0C0C0"/>
                  </a:outerShdw>
                </a:effectLst>
                <a:latin typeface="Comic Sans MS" pitchFamily="66" charset="0"/>
              </a:rPr>
              <a:t>Conditions:</a:t>
            </a:r>
          </a:p>
          <a:p>
            <a:pPr marL="1641475" lvl="2" indent="-381000" eaLnBrk="1" hangingPunct="1">
              <a:lnSpc>
                <a:spcPct val="80000"/>
              </a:lnSpc>
              <a:buClr>
                <a:srgbClr val="0033CC"/>
              </a:buClr>
              <a:buSzPct val="90000"/>
              <a:buFont typeface="PressWriter Symbols" pitchFamily="2" charset="2"/>
              <a:buAutoNum type="arabicPeriod"/>
              <a:defRPr/>
            </a:pPr>
            <a:r>
              <a:rPr lang="en-US" sz="2800" b="1" smtClean="0">
                <a:effectLst>
                  <a:outerShdw blurRad="38100" dist="38100" dir="2700000" algn="tl">
                    <a:srgbClr val="C0C0C0"/>
                  </a:outerShdw>
                </a:effectLst>
                <a:latin typeface="Comic Sans MS" pitchFamily="66" charset="0"/>
              </a:rPr>
              <a:t>U.S. to remove all troops</a:t>
            </a:r>
          </a:p>
          <a:p>
            <a:pPr marL="1641475" lvl="2" indent="-381000" eaLnBrk="1" hangingPunct="1">
              <a:lnSpc>
                <a:spcPct val="80000"/>
              </a:lnSpc>
              <a:buClr>
                <a:srgbClr val="0033CC"/>
              </a:buClr>
              <a:buSzPct val="90000"/>
              <a:buFont typeface="PressWriter Symbols" pitchFamily="2" charset="2"/>
              <a:buAutoNum type="arabicPeriod"/>
              <a:defRPr/>
            </a:pPr>
            <a:r>
              <a:rPr lang="en-US" sz="2800" b="1" smtClean="0">
                <a:effectLst>
                  <a:outerShdw blurRad="38100" dist="38100" dir="2700000" algn="tl">
                    <a:srgbClr val="C0C0C0"/>
                  </a:outerShdw>
                </a:effectLst>
                <a:latin typeface="Comic Sans MS" pitchFamily="66" charset="0"/>
              </a:rPr>
              <a:t>North Vietnam could leave troops already in S.V.</a:t>
            </a:r>
          </a:p>
          <a:p>
            <a:pPr marL="1641475" lvl="2" indent="-381000" eaLnBrk="1" hangingPunct="1">
              <a:lnSpc>
                <a:spcPct val="80000"/>
              </a:lnSpc>
              <a:buClr>
                <a:srgbClr val="0033CC"/>
              </a:buClr>
              <a:buSzPct val="90000"/>
              <a:buFont typeface="PressWriter Symbols" pitchFamily="2" charset="2"/>
              <a:buAutoNum type="arabicPeriod"/>
              <a:defRPr/>
            </a:pPr>
            <a:r>
              <a:rPr lang="en-US" sz="2800" b="1" smtClean="0">
                <a:effectLst>
                  <a:outerShdw blurRad="38100" dist="38100" dir="2700000" algn="tl">
                    <a:srgbClr val="C0C0C0"/>
                  </a:outerShdw>
                </a:effectLst>
                <a:latin typeface="Comic Sans MS" pitchFamily="66" charset="0"/>
              </a:rPr>
              <a:t>North Vietnam would resume war</a:t>
            </a:r>
          </a:p>
          <a:p>
            <a:pPr marL="1641475" lvl="2" indent="-381000" eaLnBrk="1" hangingPunct="1">
              <a:lnSpc>
                <a:spcPct val="80000"/>
              </a:lnSpc>
              <a:buClr>
                <a:srgbClr val="0033CC"/>
              </a:buClr>
              <a:buSzPct val="90000"/>
              <a:buFont typeface="PressWriter Symbols" pitchFamily="2" charset="2"/>
              <a:buAutoNum type="arabicPeriod"/>
              <a:defRPr/>
            </a:pPr>
            <a:r>
              <a:rPr lang="en-US" sz="2800" b="1" smtClean="0">
                <a:effectLst>
                  <a:outerShdw blurRad="38100" dist="38100" dir="2700000" algn="tl">
                    <a:srgbClr val="C0C0C0"/>
                  </a:outerShdw>
                </a:effectLst>
                <a:latin typeface="Comic Sans MS" pitchFamily="66" charset="0"/>
              </a:rPr>
              <a:t>No provision for POWs or MIAs</a:t>
            </a:r>
          </a:p>
          <a:p>
            <a:pPr marL="515938" indent="-515938" eaLnBrk="1" hangingPunct="1">
              <a:lnSpc>
                <a:spcPct val="80000"/>
              </a:lnSpc>
              <a:buClr>
                <a:schemeClr val="accent1"/>
              </a:buClr>
              <a:buSzTx/>
              <a:buFont typeface="Transport MT" pitchFamily="2" charset="2"/>
              <a:buChar char="z"/>
              <a:defRPr/>
            </a:pPr>
            <a:r>
              <a:rPr lang="en-US" sz="2800" b="1" smtClean="0">
                <a:effectLst>
                  <a:outerShdw blurRad="38100" dist="38100" dir="2700000" algn="tl">
                    <a:srgbClr val="C0C0C0"/>
                  </a:outerShdw>
                </a:effectLst>
                <a:latin typeface="Comic Sans MS" pitchFamily="66" charset="0"/>
              </a:rPr>
              <a:t>Last American troops left South </a:t>
            </a:r>
            <a:br>
              <a:rPr lang="en-US" sz="2800" b="1" smtClean="0">
                <a:effectLst>
                  <a:outerShdw blurRad="38100" dist="38100" dir="2700000" algn="tl">
                    <a:srgbClr val="C0C0C0"/>
                  </a:outerShdw>
                </a:effectLst>
                <a:latin typeface="Comic Sans MS" pitchFamily="66" charset="0"/>
              </a:rPr>
            </a:br>
            <a:r>
              <a:rPr lang="en-US" sz="2800" b="1" smtClean="0">
                <a:effectLst>
                  <a:outerShdw blurRad="38100" dist="38100" dir="2700000" algn="tl">
                    <a:srgbClr val="C0C0C0"/>
                  </a:outerShdw>
                </a:effectLst>
                <a:latin typeface="Comic Sans MS" pitchFamily="66" charset="0"/>
              </a:rPr>
              <a:t>Vietnam on March 29, 1973</a:t>
            </a:r>
          </a:p>
          <a:p>
            <a:pPr marL="515938" indent="-515938" eaLnBrk="1" hangingPunct="1">
              <a:lnSpc>
                <a:spcPct val="80000"/>
              </a:lnSpc>
              <a:buClr>
                <a:schemeClr val="accent1"/>
              </a:buClr>
              <a:buSzTx/>
              <a:buFont typeface="Transport MT" pitchFamily="2" charset="2"/>
              <a:buChar char="z"/>
              <a:defRPr/>
            </a:pPr>
            <a:r>
              <a:rPr lang="en-US" sz="2800" b="1" smtClean="0">
                <a:effectLst>
                  <a:outerShdw blurRad="38100" dist="38100" dir="2700000" algn="tl">
                    <a:srgbClr val="C0C0C0"/>
                  </a:outerShdw>
                </a:effectLst>
                <a:latin typeface="Comic Sans MS" pitchFamily="66" charset="0"/>
              </a:rPr>
              <a:t>1975: North Vietnam defeats South Vietnam</a:t>
            </a:r>
          </a:p>
          <a:p>
            <a:pPr marL="515938" indent="-515938" eaLnBrk="1" hangingPunct="1">
              <a:lnSpc>
                <a:spcPct val="80000"/>
              </a:lnSpc>
              <a:buClr>
                <a:schemeClr val="accent1"/>
              </a:buClr>
              <a:buSzTx/>
              <a:buFont typeface="Transport MT" pitchFamily="2" charset="2"/>
              <a:buChar char="z"/>
              <a:defRPr/>
            </a:pPr>
            <a:r>
              <a:rPr lang="en-US" sz="2800" b="1" smtClean="0">
                <a:effectLst>
                  <a:outerShdw blurRad="38100" dist="38100" dir="2700000" algn="tl">
                    <a:srgbClr val="C0C0C0"/>
                  </a:outerShdw>
                </a:effectLst>
                <a:latin typeface="Comic Sans MS" pitchFamily="66" charset="0"/>
              </a:rPr>
              <a:t>Saigon renamed </a:t>
            </a:r>
            <a:r>
              <a:rPr lang="en-US" sz="2800" b="1" smtClean="0">
                <a:solidFill>
                  <a:schemeClr val="hlink"/>
                </a:solidFill>
                <a:effectLst>
                  <a:outerShdw blurRad="38100" dist="38100" dir="2700000" algn="tl">
                    <a:srgbClr val="C0C0C0"/>
                  </a:outerShdw>
                </a:effectLst>
                <a:latin typeface="Comic Sans MS" pitchFamily="66" charset="0"/>
              </a:rPr>
              <a:t>Ho Chi Minh City</a:t>
            </a:r>
          </a:p>
        </p:txBody>
      </p:sp>
    </p:spTree>
    <p:extLst>
      <p:ext uri="{BB962C8B-B14F-4D97-AF65-F5344CB8AC3E}">
        <p14:creationId xmlns:p14="http://schemas.microsoft.com/office/powerpoint/2010/main" val="3342615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fade">
                                      <p:cBhvr>
                                        <p:cTn id="27" dur="500"/>
                                        <p:tgtEl>
                                          <p:spTgt spid="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fade">
                                      <p:cBhvr>
                                        <p:cTn id="32" dur="500"/>
                                        <p:tgtEl>
                                          <p:spTgt spid="460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fade">
                                      <p:cBhvr>
                                        <p:cTn id="37" dur="500"/>
                                        <p:tgtEl>
                                          <p:spTgt spid="460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fade">
                                      <p:cBhvr>
                                        <p:cTn id="42"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981200" y="304800"/>
            <a:ext cx="53340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algn="ctr">
              <a:spcBef>
                <a:spcPct val="50000"/>
              </a:spcBef>
            </a:pPr>
            <a:r>
              <a:rPr lang="en-US" altLang="en-US" sz="4000" smtClean="0">
                <a:solidFill>
                  <a:srgbClr val="009900"/>
                </a:solidFill>
                <a:latin typeface="Arial Black" pitchFamily="34" charset="0"/>
                <a:cs typeface="+mn-cs"/>
              </a:rPr>
              <a:t>The Fall of Saigon</a:t>
            </a:r>
          </a:p>
        </p:txBody>
      </p:sp>
      <p:sp>
        <p:nvSpPr>
          <p:cNvPr id="132102" name="Text Box 6"/>
          <p:cNvSpPr txBox="1">
            <a:spLocks noChangeArrowheads="1"/>
          </p:cNvSpPr>
          <p:nvPr/>
        </p:nvSpPr>
        <p:spPr bwMode="auto">
          <a:xfrm>
            <a:off x="381000" y="5791200"/>
            <a:ext cx="8077200" cy="885825"/>
          </a:xfrm>
          <a:prstGeom prst="rect">
            <a:avLst/>
          </a:prstGeom>
          <a:noFill/>
          <a:ln w="9525">
            <a:noFill/>
            <a:miter lim="800000"/>
            <a:headEnd/>
            <a:tailEnd/>
          </a:ln>
          <a:effectLst/>
        </p:spPr>
        <p:txBody>
          <a:bodyPr>
            <a:spAutoFit/>
          </a:bodyPr>
          <a:lstStyle/>
          <a:p>
            <a:pPr algn="ctr" eaLnBrk="0" hangingPunct="0">
              <a:spcBef>
                <a:spcPct val="50000"/>
              </a:spcBef>
              <a:defRPr/>
            </a:pPr>
            <a:r>
              <a:rPr lang="en-US" sz="2600" b="1">
                <a:solidFill>
                  <a:srgbClr val="000000"/>
                </a:solidFill>
                <a:effectLst>
                  <a:outerShdw blurRad="38100" dist="38100" dir="2700000" algn="tl">
                    <a:srgbClr val="C0C0C0"/>
                  </a:outerShdw>
                </a:effectLst>
                <a:latin typeface="Comic Sans MS" pitchFamily="66" charset="0"/>
                <a:cs typeface="+mn-cs"/>
              </a:rPr>
              <a:t>South Vietnamese </a:t>
            </a:r>
            <a:br>
              <a:rPr lang="en-US" sz="2600" b="1">
                <a:solidFill>
                  <a:srgbClr val="000000"/>
                </a:solidFill>
                <a:effectLst>
                  <a:outerShdw blurRad="38100" dist="38100" dir="2700000" algn="tl">
                    <a:srgbClr val="C0C0C0"/>
                  </a:outerShdw>
                </a:effectLst>
                <a:latin typeface="Comic Sans MS" pitchFamily="66" charset="0"/>
                <a:cs typeface="+mn-cs"/>
              </a:rPr>
            </a:br>
            <a:r>
              <a:rPr lang="en-US" sz="2600" b="1">
                <a:solidFill>
                  <a:srgbClr val="000000"/>
                </a:solidFill>
                <a:effectLst>
                  <a:outerShdw blurRad="38100" dist="38100" dir="2700000" algn="tl">
                    <a:srgbClr val="C0C0C0"/>
                  </a:outerShdw>
                </a:effectLst>
                <a:latin typeface="Comic Sans MS" pitchFamily="66" charset="0"/>
                <a:cs typeface="+mn-cs"/>
              </a:rPr>
              <a:t>Attempt to Flee the Country</a:t>
            </a:r>
          </a:p>
        </p:txBody>
      </p:sp>
      <p:pic>
        <p:nvPicPr>
          <p:cNvPr id="132107" name="Picture 11"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324600" cy="426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71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2107"/>
                                        </p:tgtEl>
                                        <p:attrNameLst>
                                          <p:attrName>style.visibility</p:attrName>
                                        </p:attrNameLst>
                                      </p:cBhvr>
                                      <p:to>
                                        <p:strVal val="visible"/>
                                      </p:to>
                                    </p:set>
                                    <p:animEffect transition="in" filter="fade">
                                      <p:cBhvr>
                                        <p:cTn id="7" dur="500"/>
                                        <p:tgtEl>
                                          <p:spTgt spid="13210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132107"/>
                                        </p:tgtEl>
                                      </p:cBhvr>
                                    </p:animEffect>
                                    <p:animScale>
                                      <p:cBhvr>
                                        <p:cTn id="10" dur="500" autoRev="1" fill="hold"/>
                                        <p:tgtEl>
                                          <p:spTgt spid="13210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32102"/>
                                        </p:tgtEl>
                                        <p:attrNameLst>
                                          <p:attrName>style.visibility</p:attrName>
                                        </p:attrNameLst>
                                      </p:cBhvr>
                                      <p:to>
                                        <p:strVal val="visible"/>
                                      </p:to>
                                    </p:set>
                                    <p:animEffect transition="in" filter="fade">
                                      <p:cBhvr>
                                        <p:cTn id="13" dur="500"/>
                                        <p:tgtEl>
                                          <p:spTgt spid="13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209800" y="304800"/>
            <a:ext cx="4876800" cy="1431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algn="ctr">
              <a:spcBef>
                <a:spcPct val="50000"/>
              </a:spcBef>
            </a:pPr>
            <a:r>
              <a:rPr lang="en-US" altLang="en-US" sz="4400" smtClean="0">
                <a:solidFill>
                  <a:srgbClr val="009900"/>
                </a:solidFill>
                <a:latin typeface="Arial Black" pitchFamily="34" charset="0"/>
                <a:cs typeface="+mn-cs"/>
              </a:rPr>
              <a:t>The Fall of Saigon</a:t>
            </a:r>
          </a:p>
        </p:txBody>
      </p:sp>
      <p:pic>
        <p:nvPicPr>
          <p:cNvPr id="50179" name="Picture 6" descr="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30480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1079" name="Text Box 7"/>
          <p:cNvSpPr txBox="1">
            <a:spLocks noChangeArrowheads="1"/>
          </p:cNvSpPr>
          <p:nvPr/>
        </p:nvSpPr>
        <p:spPr bwMode="auto">
          <a:xfrm>
            <a:off x="1295400" y="5911850"/>
            <a:ext cx="6477000" cy="549275"/>
          </a:xfrm>
          <a:prstGeom prst="rect">
            <a:avLst/>
          </a:prstGeom>
          <a:noFill/>
          <a:ln w="9525">
            <a:noFill/>
            <a:miter lim="800000"/>
            <a:headEnd/>
            <a:tailEnd/>
          </a:ln>
          <a:effectLst/>
        </p:spPr>
        <p:txBody>
          <a:bodyPr>
            <a:spAutoFit/>
          </a:bodyPr>
          <a:lstStyle/>
          <a:p>
            <a:pPr algn="ctr" eaLnBrk="0" hangingPunct="0">
              <a:spcBef>
                <a:spcPct val="50000"/>
              </a:spcBef>
              <a:defRPr/>
            </a:pPr>
            <a:r>
              <a:rPr lang="en-US" sz="3000" b="1">
                <a:solidFill>
                  <a:srgbClr val="000000"/>
                </a:solidFill>
                <a:effectLst>
                  <a:outerShdw blurRad="38100" dist="38100" dir="2700000" algn="tl">
                    <a:srgbClr val="C0C0C0"/>
                  </a:outerShdw>
                </a:effectLst>
                <a:latin typeface="Comic Sans MS" pitchFamily="66" charset="0"/>
                <a:cs typeface="+mn-cs"/>
              </a:rPr>
              <a:t>America Abandons Its Embassy</a:t>
            </a:r>
          </a:p>
        </p:txBody>
      </p:sp>
      <p:pic>
        <p:nvPicPr>
          <p:cNvPr id="50181" name="Picture 11" descr=" "/>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657600" y="1981200"/>
            <a:ext cx="5257800" cy="354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1084" name="Text Box 12"/>
          <p:cNvSpPr txBox="1">
            <a:spLocks noChangeArrowheads="1"/>
          </p:cNvSpPr>
          <p:nvPr/>
        </p:nvSpPr>
        <p:spPr bwMode="auto">
          <a:xfrm>
            <a:off x="5943600" y="2209800"/>
            <a:ext cx="2971800" cy="488950"/>
          </a:xfrm>
          <a:prstGeom prst="rect">
            <a:avLst/>
          </a:prstGeom>
          <a:noFill/>
          <a:ln w="9525">
            <a:noFill/>
            <a:miter lim="800000"/>
            <a:headEnd/>
            <a:tailEnd/>
          </a:ln>
          <a:effectLst/>
        </p:spPr>
        <p:txBody>
          <a:bodyPr>
            <a:spAutoFit/>
          </a:bodyPr>
          <a:lstStyle/>
          <a:p>
            <a:pPr algn="ctr" eaLnBrk="0" hangingPunct="0">
              <a:spcBef>
                <a:spcPct val="50000"/>
              </a:spcBef>
              <a:defRPr/>
            </a:pPr>
            <a:r>
              <a:rPr lang="en-US" sz="2600" b="1" i="1">
                <a:solidFill>
                  <a:srgbClr val="EC2D00"/>
                </a:solidFill>
                <a:effectLst>
                  <a:outerShdw blurRad="38100" dist="38100" dir="2700000" algn="tl">
                    <a:srgbClr val="C0C0C0"/>
                  </a:outerShdw>
                </a:effectLst>
                <a:latin typeface="Comic Sans MS" pitchFamily="66" charset="0"/>
                <a:cs typeface="+mn-cs"/>
              </a:rPr>
              <a:t>April 30, 1975</a:t>
            </a:r>
          </a:p>
        </p:txBody>
      </p:sp>
    </p:spTree>
    <p:extLst>
      <p:ext uri="{BB962C8B-B14F-4D97-AF65-F5344CB8AC3E}">
        <p14:creationId xmlns:p14="http://schemas.microsoft.com/office/powerpoint/2010/main" val="3358923581"/>
      </p:ext>
    </p:extLst>
  </p:cSld>
  <p:clrMapOvr>
    <a:masterClrMapping/>
  </p:clrMapOvr>
  <p:transition spd="slow">
    <p:wheel spokes="8"/>
    <p:sndAc>
      <p:stSnd>
        <p:snd r:embed="rId2" name="chopper1.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09800" y="152400"/>
            <a:ext cx="48768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algn="ctr">
              <a:spcBef>
                <a:spcPct val="50000"/>
              </a:spcBef>
            </a:pPr>
            <a:r>
              <a:rPr lang="en-US" altLang="en-US" sz="4000" smtClean="0">
                <a:solidFill>
                  <a:srgbClr val="009900"/>
                </a:solidFill>
                <a:latin typeface="Arial Black" pitchFamily="34" charset="0"/>
                <a:cs typeface="+mn-cs"/>
              </a:rPr>
              <a:t>The Fall of Saigon</a:t>
            </a:r>
          </a:p>
        </p:txBody>
      </p:sp>
      <p:sp>
        <p:nvSpPr>
          <p:cNvPr id="133125" name="Text Box 5"/>
          <p:cNvSpPr txBox="1">
            <a:spLocks noChangeArrowheads="1"/>
          </p:cNvSpPr>
          <p:nvPr/>
        </p:nvSpPr>
        <p:spPr bwMode="auto">
          <a:xfrm>
            <a:off x="533400" y="5715000"/>
            <a:ext cx="7620000" cy="1006475"/>
          </a:xfrm>
          <a:prstGeom prst="rect">
            <a:avLst/>
          </a:prstGeom>
          <a:noFill/>
          <a:ln w="9525">
            <a:noFill/>
            <a:miter lim="800000"/>
            <a:headEnd/>
            <a:tailEnd/>
          </a:ln>
          <a:effectLst/>
        </p:spPr>
        <p:txBody>
          <a:bodyPr>
            <a:spAutoFit/>
          </a:bodyPr>
          <a:lstStyle/>
          <a:p>
            <a:pPr algn="ctr" eaLnBrk="0" hangingPunct="0">
              <a:spcBef>
                <a:spcPct val="50000"/>
              </a:spcBef>
              <a:defRPr/>
            </a:pPr>
            <a:r>
              <a:rPr lang="en-US" sz="3000" b="1">
                <a:solidFill>
                  <a:srgbClr val="000000"/>
                </a:solidFill>
                <a:effectLst>
                  <a:outerShdw blurRad="38100" dist="38100" dir="2700000" algn="tl">
                    <a:srgbClr val="C0C0C0"/>
                  </a:outerShdw>
                </a:effectLst>
                <a:latin typeface="Comic Sans MS" pitchFamily="66" charset="0"/>
                <a:cs typeface="+mn-cs"/>
              </a:rPr>
              <a:t>North Vietnamese </a:t>
            </a:r>
            <a:br>
              <a:rPr lang="en-US" sz="3000" b="1">
                <a:solidFill>
                  <a:srgbClr val="000000"/>
                </a:solidFill>
                <a:effectLst>
                  <a:outerShdw blurRad="38100" dist="38100" dir="2700000" algn="tl">
                    <a:srgbClr val="C0C0C0"/>
                  </a:outerShdw>
                </a:effectLst>
                <a:latin typeface="Comic Sans MS" pitchFamily="66" charset="0"/>
                <a:cs typeface="+mn-cs"/>
              </a:rPr>
            </a:br>
            <a:r>
              <a:rPr lang="en-US" sz="3000" b="1">
                <a:solidFill>
                  <a:srgbClr val="000000"/>
                </a:solidFill>
                <a:effectLst>
                  <a:outerShdw blurRad="38100" dist="38100" dir="2700000" algn="tl">
                    <a:srgbClr val="C0C0C0"/>
                  </a:outerShdw>
                </a:effectLst>
                <a:latin typeface="Comic Sans MS" pitchFamily="66" charset="0"/>
                <a:cs typeface="+mn-cs"/>
              </a:rPr>
              <a:t>at the Presidential Palace</a:t>
            </a:r>
          </a:p>
        </p:txBody>
      </p:sp>
      <p:pic>
        <p:nvPicPr>
          <p:cNvPr id="133126"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27188"/>
            <a:ext cx="5943600" cy="401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476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animEffect transition="in" filter="fade">
                                      <p:cBhvr>
                                        <p:cTn id="7" dur="2000"/>
                                        <p:tgtEl>
                                          <p:spTgt spid="13312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33126"/>
                                        </p:tgtEl>
                                      </p:cBhvr>
                                    </p:animEffect>
                                    <p:animScale>
                                      <p:cBhvr>
                                        <p:cTn id="10" dur="250" autoRev="1" fill="hold"/>
                                        <p:tgtEl>
                                          <p:spTgt spid="133126"/>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explode.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33125"/>
                                        </p:tgtEl>
                                        <p:attrNameLst>
                                          <p:attrName>style.visibility</p:attrName>
                                        </p:attrNameLst>
                                      </p:cBhvr>
                                      <p:to>
                                        <p:strVal val="visible"/>
                                      </p:to>
                                    </p:set>
                                    <p:animEffect transition="in" filter="fade">
                                      <p:cBhvr>
                                        <p:cTn id="13" dur="20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03252"/>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Rectangle 5"/>
          <p:cNvSpPr>
            <a:spLocks noChangeArrowheads="1"/>
          </p:cNvSpPr>
          <p:nvPr/>
        </p:nvSpPr>
        <p:spPr bwMode="auto">
          <a:xfrm>
            <a:off x="381000" y="1189038"/>
            <a:ext cx="8458200" cy="26971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algn="ctr" eaLnBrk="1" hangingPunct="1"/>
            <a:r>
              <a:rPr lang="en-US" altLang="en-US" sz="5700" smtClean="0">
                <a:solidFill>
                  <a:srgbClr val="2A6402"/>
                </a:solidFill>
                <a:latin typeface="Orient"/>
                <a:ea typeface="Batang" pitchFamily="18" charset="-127"/>
                <a:cs typeface="+mn-cs"/>
              </a:rPr>
              <a:t>The Vietnam </a:t>
            </a:r>
            <a:br>
              <a:rPr lang="en-US" altLang="en-US" sz="5700" smtClean="0">
                <a:solidFill>
                  <a:srgbClr val="2A6402"/>
                </a:solidFill>
                <a:latin typeface="Orient"/>
                <a:ea typeface="Batang" pitchFamily="18" charset="-127"/>
                <a:cs typeface="+mn-cs"/>
              </a:rPr>
            </a:br>
            <a:r>
              <a:rPr lang="en-US" altLang="en-US" sz="5700" smtClean="0">
                <a:solidFill>
                  <a:srgbClr val="2A6402"/>
                </a:solidFill>
                <a:latin typeface="Orient"/>
                <a:ea typeface="Batang" pitchFamily="18" charset="-127"/>
                <a:cs typeface="+mn-cs"/>
              </a:rPr>
              <a:t>War </a:t>
            </a:r>
            <a:br>
              <a:rPr lang="en-US" altLang="en-US" sz="5700" smtClean="0">
                <a:solidFill>
                  <a:srgbClr val="2A6402"/>
                </a:solidFill>
                <a:latin typeface="Orient"/>
                <a:ea typeface="Batang" pitchFamily="18" charset="-127"/>
                <a:cs typeface="+mn-cs"/>
              </a:rPr>
            </a:br>
            <a:r>
              <a:rPr lang="en-US" altLang="en-US" sz="5700" smtClean="0">
                <a:solidFill>
                  <a:srgbClr val="2A6402"/>
                </a:solidFill>
                <a:latin typeface="Orient"/>
                <a:ea typeface="Batang" pitchFamily="18" charset="-127"/>
                <a:cs typeface="+mn-cs"/>
              </a:rPr>
              <a:t>1954 - 1975</a:t>
            </a:r>
          </a:p>
        </p:txBody>
      </p:sp>
    </p:spTree>
    <p:extLst>
      <p:ext uri="{BB962C8B-B14F-4D97-AF65-F5344CB8AC3E}">
        <p14:creationId xmlns:p14="http://schemas.microsoft.com/office/powerpoint/2010/main" val="3606318510"/>
      </p:ext>
    </p:extLst>
  </p:cSld>
  <p:clrMapOvr>
    <a:masterClrMapping/>
  </p:clrMapOvr>
  <p:transition spd="slow">
    <p:circle/>
    <p:sndAc>
      <p:stSnd>
        <p:snd r:embed="rId2" name="helo2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2500"/>
                                  </p:stCondLst>
                                  <p:childTnLst>
                                    <p:set>
                                      <p:cBhvr>
                                        <p:cTn id="6" dur="1" fill="hold">
                                          <p:stCondLst>
                                            <p:cond delay="0"/>
                                          </p:stCondLst>
                                        </p:cTn>
                                        <p:tgtEl>
                                          <p:spTgt spid="144389"/>
                                        </p:tgtEl>
                                        <p:attrNameLst>
                                          <p:attrName>style.visibility</p:attrName>
                                        </p:attrNameLst>
                                      </p:cBhvr>
                                      <p:to>
                                        <p:strVal val="visible"/>
                                      </p:to>
                                    </p:set>
                                    <p:animEffect transition="in" filter="wipe(left)">
                                      <p:cBhvr>
                                        <p:cTn id="7" dur="2000"/>
                                        <p:tgtEl>
                                          <p:spTgt spid="144389"/>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152400" y="274638"/>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t>Structured Academic Discussion</a:t>
            </a:r>
          </a:p>
        </p:txBody>
      </p:sp>
      <p:sp>
        <p:nvSpPr>
          <p:cNvPr id="52227" name="Text Placeholder 2"/>
          <p:cNvSpPr>
            <a:spLocks noGrp="1"/>
          </p:cNvSpPr>
          <p:nvPr>
            <p:ph type="body" sz="half" idx="1"/>
          </p:nvPr>
        </p:nvSpPr>
        <p:spPr bwMode="auto">
          <a:xfrm>
            <a:off x="457200" y="1981200"/>
            <a:ext cx="75438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condition of the ceasefire was …</a:t>
            </a:r>
          </a:p>
          <a:p>
            <a:endParaRPr lang="en-US" altLang="en-US" dirty="0"/>
          </a:p>
          <a:p>
            <a:r>
              <a:rPr lang="en-US" altLang="en-US" dirty="0" smtClean="0"/>
              <a:t>The </a:t>
            </a:r>
            <a:r>
              <a:rPr lang="en-US" altLang="en-US" dirty="0" smtClean="0"/>
              <a:t>Fall of </a:t>
            </a:r>
            <a:r>
              <a:rPr lang="en-US" altLang="en-US" dirty="0" smtClean="0"/>
              <a:t>Saigon …</a:t>
            </a:r>
            <a:endParaRPr lang="en-US" altLang="en-US" dirty="0" smtClean="0"/>
          </a:p>
          <a:p>
            <a:endParaRPr lang="en-US" altLang="en-US" dirty="0" smtClean="0"/>
          </a:p>
        </p:txBody>
      </p:sp>
    </p:spTree>
    <p:extLst>
      <p:ext uri="{BB962C8B-B14F-4D97-AF65-F5344CB8AC3E}">
        <p14:creationId xmlns:p14="http://schemas.microsoft.com/office/powerpoint/2010/main" val="16019860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33400" y="1066800"/>
            <a:ext cx="8229600" cy="4525963"/>
          </a:xfrm>
        </p:spPr>
        <p:txBody>
          <a:bodyPr/>
          <a:lstStyle/>
          <a:p>
            <a:pPr>
              <a:buFontTx/>
              <a:buNone/>
            </a:pPr>
            <a:r>
              <a:rPr lang="en-US" altLang="en-US" dirty="0">
                <a:solidFill>
                  <a:schemeClr val="bg1"/>
                </a:solidFill>
                <a:latin typeface="Comic Sans MS" pitchFamily="66" charset="0"/>
              </a:rPr>
              <a:t>US is  a Nation Divided</a:t>
            </a:r>
          </a:p>
          <a:p>
            <a:pPr>
              <a:buFontTx/>
              <a:buNone/>
            </a:pPr>
            <a:r>
              <a:rPr lang="en-US" altLang="en-US" dirty="0">
                <a:solidFill>
                  <a:schemeClr val="bg1"/>
                </a:solidFill>
                <a:latin typeface="Comic Sans MS" pitchFamily="66" charset="0"/>
              </a:rPr>
              <a:t> </a:t>
            </a:r>
            <a:r>
              <a:rPr lang="en-US" altLang="en-US" dirty="0" smtClean="0">
                <a:solidFill>
                  <a:schemeClr val="bg1"/>
                </a:solidFill>
                <a:latin typeface="Comic Sans MS" pitchFamily="66" charset="0"/>
              </a:rPr>
              <a:t>- Doves </a:t>
            </a:r>
            <a:r>
              <a:rPr lang="en-US" altLang="en-US" dirty="0">
                <a:solidFill>
                  <a:schemeClr val="bg1"/>
                </a:solidFill>
                <a:latin typeface="Comic Sans MS" pitchFamily="66" charset="0"/>
              </a:rPr>
              <a:t>oppose the war</a:t>
            </a:r>
          </a:p>
          <a:p>
            <a:pPr>
              <a:buFontTx/>
              <a:buNone/>
            </a:pPr>
            <a:r>
              <a:rPr lang="en-US" altLang="en-US" dirty="0">
                <a:solidFill>
                  <a:schemeClr val="bg1"/>
                </a:solidFill>
                <a:latin typeface="Comic Sans MS" pitchFamily="66" charset="0"/>
              </a:rPr>
              <a:t> </a:t>
            </a:r>
            <a:r>
              <a:rPr lang="en-US" altLang="en-US" dirty="0" smtClean="0">
                <a:solidFill>
                  <a:schemeClr val="bg1"/>
                </a:solidFill>
                <a:latin typeface="Comic Sans MS" pitchFamily="66" charset="0"/>
              </a:rPr>
              <a:t>- </a:t>
            </a:r>
            <a:r>
              <a:rPr lang="en-US" altLang="en-US" dirty="0" smtClean="0">
                <a:solidFill>
                  <a:schemeClr val="bg1"/>
                </a:solidFill>
                <a:latin typeface="Comic Sans MS" pitchFamily="66" charset="0"/>
              </a:rPr>
              <a:t>Hawks </a:t>
            </a:r>
            <a:r>
              <a:rPr lang="en-US" altLang="en-US" dirty="0">
                <a:solidFill>
                  <a:schemeClr val="bg1"/>
                </a:solidFill>
                <a:latin typeface="Comic Sans MS" pitchFamily="66" charset="0"/>
              </a:rPr>
              <a:t>want to win the war</a:t>
            </a:r>
          </a:p>
          <a:p>
            <a:pPr>
              <a:buFontTx/>
              <a:buNone/>
            </a:pPr>
            <a:r>
              <a:rPr lang="en-US" altLang="en-US" dirty="0">
                <a:solidFill>
                  <a:schemeClr val="bg1"/>
                </a:solidFill>
                <a:latin typeface="Comic Sans MS" pitchFamily="66" charset="0"/>
              </a:rPr>
              <a:t> </a:t>
            </a:r>
            <a:r>
              <a:rPr lang="en-US" altLang="en-US" dirty="0" smtClean="0">
                <a:solidFill>
                  <a:schemeClr val="bg1"/>
                </a:solidFill>
                <a:latin typeface="Comic Sans MS" pitchFamily="66" charset="0"/>
              </a:rPr>
              <a:t>		Silent </a:t>
            </a:r>
            <a:r>
              <a:rPr lang="en-US" altLang="en-US" dirty="0">
                <a:solidFill>
                  <a:schemeClr val="bg1"/>
                </a:solidFill>
                <a:latin typeface="Comic Sans MS" pitchFamily="66" charset="0"/>
              </a:rPr>
              <a:t>Majority supports the</a:t>
            </a:r>
            <a:r>
              <a:rPr lang="en-US" altLang="en-US" dirty="0">
                <a:latin typeface="Comic Sans MS" pitchFamily="66" charset="0"/>
              </a:rPr>
              <a:t> </a:t>
            </a:r>
            <a:r>
              <a:rPr lang="en-US" altLang="en-US" dirty="0">
                <a:solidFill>
                  <a:schemeClr val="bg1"/>
                </a:solidFill>
                <a:latin typeface="Comic Sans MS" pitchFamily="66" charset="0"/>
              </a:rPr>
              <a:t>war</a:t>
            </a:r>
          </a:p>
          <a:p>
            <a:pPr>
              <a:buFontTx/>
              <a:buNone/>
            </a:pPr>
            <a:r>
              <a:rPr lang="en-US" altLang="en-US" dirty="0" smtClean="0">
                <a:latin typeface="Comic Sans MS" pitchFamily="66" charset="0"/>
              </a:rPr>
              <a:t>			 </a:t>
            </a:r>
            <a:r>
              <a:rPr lang="en-US" altLang="en-US" dirty="0">
                <a:latin typeface="Comic Sans MS" pitchFamily="66" charset="0"/>
              </a:rPr>
              <a:t>Protesters are Disloyal</a:t>
            </a:r>
          </a:p>
          <a:p>
            <a:pPr>
              <a:buFontTx/>
              <a:buNone/>
            </a:pPr>
            <a:r>
              <a:rPr lang="en-US" altLang="en-US" dirty="0" smtClean="0">
                <a:latin typeface="Comic Sans MS" pitchFamily="66" charset="0"/>
              </a:rPr>
              <a:t>			(</a:t>
            </a:r>
            <a:r>
              <a:rPr lang="en-US" altLang="en-US" dirty="0">
                <a:latin typeface="Comic Sans MS" pitchFamily="66" charset="0"/>
              </a:rPr>
              <a:t>America Love It or Leave It)</a:t>
            </a:r>
          </a:p>
          <a:p>
            <a:pPr>
              <a:buFontTx/>
              <a:buNone/>
            </a:pPr>
            <a:r>
              <a:rPr lang="en-US" altLang="en-US" dirty="0">
                <a:solidFill>
                  <a:schemeClr val="bg1"/>
                </a:solidFill>
                <a:latin typeface="Comic Sans MS" pitchFamily="66" charset="0"/>
              </a:rPr>
              <a:t>LBJ continues to slowly escalate the war</a:t>
            </a:r>
          </a:p>
        </p:txBody>
      </p:sp>
    </p:spTree>
    <p:extLst>
      <p:ext uri="{BB962C8B-B14F-4D97-AF65-F5344CB8AC3E}">
        <p14:creationId xmlns:p14="http://schemas.microsoft.com/office/powerpoint/2010/main" val="19711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r>
              <a:rPr lang="en-US" altLang="en-US" sz="3600">
                <a:solidFill>
                  <a:schemeClr val="bg1"/>
                </a:solidFill>
                <a:latin typeface="Comic Sans MS" pitchFamily="66" charset="0"/>
              </a:rPr>
              <a:t>Unpopular War</a:t>
            </a:r>
          </a:p>
        </p:txBody>
      </p:sp>
      <p:sp>
        <p:nvSpPr>
          <p:cNvPr id="27651" name="Rectangle 3"/>
          <p:cNvSpPr>
            <a:spLocks noGrp="1" noChangeArrowheads="1"/>
          </p:cNvSpPr>
          <p:nvPr>
            <p:ph type="body" idx="1"/>
          </p:nvPr>
        </p:nvSpPr>
        <p:spPr>
          <a:xfrm>
            <a:off x="228600" y="990600"/>
            <a:ext cx="8915400" cy="5562600"/>
          </a:xfrm>
        </p:spPr>
        <p:txBody>
          <a:bodyPr/>
          <a:lstStyle/>
          <a:p>
            <a:pPr>
              <a:buFontTx/>
              <a:buNone/>
            </a:pPr>
            <a:r>
              <a:rPr lang="en-US" altLang="en-US" sz="2800" dirty="0">
                <a:solidFill>
                  <a:schemeClr val="bg1"/>
                </a:solidFill>
                <a:latin typeface="Comic Sans MS" pitchFamily="66" charset="0"/>
              </a:rPr>
              <a:t>Draft--men 18-26 must serve in the military</a:t>
            </a:r>
          </a:p>
          <a:p>
            <a:pPr>
              <a:buFontTx/>
              <a:buNone/>
            </a:pPr>
            <a:r>
              <a:rPr lang="en-US" altLang="en-US" sz="2800" dirty="0" smtClean="0">
                <a:latin typeface="Comic Sans MS" pitchFamily="66" charset="0"/>
              </a:rPr>
              <a:t>	Most </a:t>
            </a:r>
            <a:r>
              <a:rPr lang="en-US" altLang="en-US" sz="2800" dirty="0">
                <a:latin typeface="Comic Sans MS" pitchFamily="66" charset="0"/>
              </a:rPr>
              <a:t>soldiers fighting in Vietnam were drafted</a:t>
            </a:r>
          </a:p>
          <a:p>
            <a:pPr>
              <a:buFontTx/>
              <a:buNone/>
            </a:pPr>
            <a:endParaRPr lang="en-US" altLang="en-US" sz="2800" dirty="0">
              <a:latin typeface="Comic Sans MS" pitchFamily="66" charset="0"/>
            </a:endParaRPr>
          </a:p>
          <a:p>
            <a:pPr>
              <a:buFontTx/>
              <a:buNone/>
            </a:pPr>
            <a:r>
              <a:rPr lang="en-US" altLang="en-US" sz="2800" dirty="0">
                <a:solidFill>
                  <a:schemeClr val="bg1"/>
                </a:solidFill>
                <a:latin typeface="Comic Sans MS" pitchFamily="66" charset="0"/>
              </a:rPr>
              <a:t>Men looked for ways to avoid the Draft</a:t>
            </a:r>
          </a:p>
          <a:p>
            <a:pPr>
              <a:buFontTx/>
              <a:buNone/>
            </a:pPr>
            <a:r>
              <a:rPr lang="en-US" altLang="en-US" sz="2800" dirty="0">
                <a:solidFill>
                  <a:schemeClr val="bg1"/>
                </a:solidFill>
                <a:latin typeface="Comic Sans MS" pitchFamily="66" charset="0"/>
              </a:rPr>
              <a:t>Most Deferments given to Whites with money</a:t>
            </a:r>
          </a:p>
          <a:p>
            <a:pPr>
              <a:buFontTx/>
              <a:buNone/>
            </a:pPr>
            <a:r>
              <a:rPr lang="en-US" altLang="en-US" sz="2800" dirty="0">
                <a:solidFill>
                  <a:schemeClr val="bg1"/>
                </a:solidFill>
                <a:latin typeface="Comic Sans MS" pitchFamily="66" charset="0"/>
              </a:rPr>
              <a:t>College Deferments  &amp; Medical Exceptions</a:t>
            </a:r>
          </a:p>
          <a:p>
            <a:pPr>
              <a:buFontTx/>
              <a:buNone/>
            </a:pPr>
            <a:r>
              <a:rPr lang="en-US" altLang="en-US" sz="2800" dirty="0">
                <a:solidFill>
                  <a:schemeClr val="bg1"/>
                </a:solidFill>
                <a:latin typeface="Comic Sans MS" pitchFamily="66" charset="0"/>
              </a:rPr>
              <a:t>Join National Guard or Coast Guard</a:t>
            </a:r>
          </a:p>
          <a:p>
            <a:pPr>
              <a:buFontTx/>
              <a:buNone/>
            </a:pPr>
            <a:endParaRPr lang="en-US" altLang="en-US" sz="2800" dirty="0">
              <a:solidFill>
                <a:schemeClr val="bg1"/>
              </a:solidFill>
              <a:latin typeface="Comic Sans MS" pitchFamily="66" charset="0"/>
            </a:endParaRPr>
          </a:p>
          <a:p>
            <a:pPr>
              <a:buFontTx/>
              <a:buNone/>
            </a:pPr>
            <a:r>
              <a:rPr lang="en-US" altLang="en-US" sz="2800" dirty="0">
                <a:solidFill>
                  <a:schemeClr val="bg1"/>
                </a:solidFill>
                <a:latin typeface="Comic Sans MS" pitchFamily="66" charset="0"/>
              </a:rPr>
              <a:t>80% of the Soldiers (lower economic &amp; social levels)</a:t>
            </a:r>
          </a:p>
          <a:p>
            <a:pPr>
              <a:buFontTx/>
              <a:buNone/>
            </a:pPr>
            <a:r>
              <a:rPr lang="en-US" altLang="en-US" sz="2800" dirty="0" smtClean="0">
                <a:solidFill>
                  <a:schemeClr val="bg1"/>
                </a:solidFill>
                <a:latin typeface="Comic Sans MS" pitchFamily="66" charset="0"/>
              </a:rPr>
              <a:t>	Vietnam </a:t>
            </a:r>
            <a:r>
              <a:rPr lang="en-US" altLang="en-US" sz="2800" dirty="0">
                <a:solidFill>
                  <a:schemeClr val="bg1"/>
                </a:solidFill>
                <a:latin typeface="Comic Sans MS" pitchFamily="66" charset="0"/>
              </a:rPr>
              <a:t>was a working class war</a:t>
            </a:r>
          </a:p>
          <a:p>
            <a:pPr>
              <a:buFontTx/>
              <a:buNone/>
            </a:pPr>
            <a:endParaRPr lang="en-US" altLang="en-US" sz="2800" dirty="0">
              <a:solidFill>
                <a:schemeClr val="bg1"/>
              </a:solidFill>
              <a:latin typeface="Comic Sans MS" pitchFamily="66" charset="0"/>
            </a:endParaRPr>
          </a:p>
          <a:p>
            <a:pPr>
              <a:buFontTx/>
              <a:buNone/>
            </a:pPr>
            <a:endParaRPr lang="en-US" altLang="en-US" sz="2800" dirty="0">
              <a:latin typeface="Comic Sans MS" pitchFamily="66" charset="0"/>
            </a:endParaRPr>
          </a:p>
          <a:p>
            <a:pPr>
              <a:buFontTx/>
              <a:buNone/>
            </a:pPr>
            <a:endParaRPr lang="en-US" altLang="en-US" sz="2800" dirty="0">
              <a:latin typeface="Comic Sans MS" pitchFamily="66" charset="0"/>
            </a:endParaRPr>
          </a:p>
        </p:txBody>
      </p:sp>
    </p:spTree>
    <p:extLst>
      <p:ext uri="{BB962C8B-B14F-4D97-AF65-F5344CB8AC3E}">
        <p14:creationId xmlns:p14="http://schemas.microsoft.com/office/powerpoint/2010/main" val="369751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762000"/>
          </a:xfrm>
        </p:spPr>
        <p:txBody>
          <a:bodyPr/>
          <a:lstStyle/>
          <a:p>
            <a:r>
              <a:rPr lang="en-US" altLang="en-US" b="1" smtClean="0">
                <a:latin typeface="Arial" pitchFamily="34" charset="0"/>
              </a:rPr>
              <a:t>Vietnam Quick Write – The Draft</a:t>
            </a: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pPr marL="0" indent="0" algn="ctr">
              <a:buFont typeface="Arial" charset="0"/>
              <a:buNone/>
              <a:defRPr/>
            </a:pPr>
            <a:r>
              <a:rPr lang="en-US" sz="3600" b="1" u="sng" dirty="0" smtClean="0"/>
              <a:t>Resist The Draft or Serve Your Country?</a:t>
            </a:r>
          </a:p>
          <a:p>
            <a:pPr marL="0" indent="0" algn="ctr">
              <a:buFont typeface="Arial" charset="0"/>
              <a:buNone/>
              <a:defRPr/>
            </a:pPr>
            <a:endParaRPr lang="en-US" sz="1300" b="1" u="sng" dirty="0" smtClean="0"/>
          </a:p>
          <a:p>
            <a:pPr marL="0" indent="0">
              <a:buFont typeface="Arial" charset="0"/>
              <a:buNone/>
              <a:defRPr/>
            </a:pPr>
            <a:r>
              <a:rPr lang="en-US" sz="3100" dirty="0" smtClean="0"/>
              <a:t>As the fighting in Vietnam intensified, young men of draft age who opposed the war found themselves considering one of two options: register with the draft board and risk heading off to war, or find a way to avoid military service.  Ways to avoid service included medical &amp; educational deferments.  But a great many men did not qualify for these.  The choices that remained, such as fleeing the country, going to jail, or giving in and joining the ranks, came with a high price.  Once a decision was made, there was no turning back.</a:t>
            </a:r>
          </a:p>
          <a:p>
            <a:pPr marL="0" indent="0">
              <a:buFont typeface="Arial" charset="0"/>
              <a:buNone/>
              <a:defRPr/>
            </a:pPr>
            <a:endParaRPr lang="en-US" sz="1300" dirty="0" smtClean="0"/>
          </a:p>
          <a:p>
            <a:pPr marL="514350" indent="-514350">
              <a:buFont typeface="Arial" charset="0"/>
              <a:buAutoNum type="arabicParenR"/>
              <a:defRPr/>
            </a:pPr>
            <a:r>
              <a:rPr lang="en-US" dirty="0" smtClean="0"/>
              <a:t>Imagine you oppose the war and are called to serve in Vietnam.  What decision would you make?  Would you feel guilty if you avoided the draft?  If you chose to serve, how would you view those who did not serve your country?</a:t>
            </a:r>
          </a:p>
          <a:p>
            <a:pPr marL="514350" indent="-514350">
              <a:buFont typeface="Arial" charset="0"/>
              <a:buAutoNum type="arabicParenR"/>
              <a:defRPr/>
            </a:pPr>
            <a:endParaRPr lang="en-US" sz="1300" dirty="0" smtClean="0"/>
          </a:p>
          <a:p>
            <a:pPr marL="514350" indent="-514350">
              <a:buFont typeface="Arial" charset="0"/>
              <a:buAutoNum type="arabicParenR"/>
              <a:defRPr/>
            </a:pPr>
            <a:r>
              <a:rPr lang="en-US" dirty="0" smtClean="0"/>
              <a:t>Do you think more men would have been willing to serve had this been a different war?  Explain.</a:t>
            </a:r>
            <a:endParaRPr lang="en-US" dirty="0"/>
          </a:p>
        </p:txBody>
      </p:sp>
    </p:spTree>
    <p:extLst>
      <p:ext uri="{BB962C8B-B14F-4D97-AF65-F5344CB8AC3E}">
        <p14:creationId xmlns:p14="http://schemas.microsoft.com/office/powerpoint/2010/main" val="46224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rgbClr val="FF3300"/>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229600" cy="685800"/>
          </a:xfrm>
        </p:spPr>
        <p:txBody>
          <a:bodyPr/>
          <a:lstStyle/>
          <a:p>
            <a:pPr eaLnBrk="1" hangingPunct="1"/>
            <a:r>
              <a:rPr lang="en-US" altLang="en-US" sz="3600" smtClean="0">
                <a:solidFill>
                  <a:schemeClr val="bg1"/>
                </a:solidFill>
                <a:latin typeface="Comic Sans MS" pitchFamily="66" charset="0"/>
              </a:rPr>
              <a:t>I. Richard Nixon</a:t>
            </a:r>
          </a:p>
        </p:txBody>
      </p:sp>
      <p:sp>
        <p:nvSpPr>
          <p:cNvPr id="44035" name="Rectangle 3"/>
          <p:cNvSpPr>
            <a:spLocks noGrp="1" noChangeArrowheads="1"/>
          </p:cNvSpPr>
          <p:nvPr>
            <p:ph type="body" idx="1"/>
          </p:nvPr>
        </p:nvSpPr>
        <p:spPr>
          <a:xfrm>
            <a:off x="152400" y="1219200"/>
            <a:ext cx="8763000" cy="5334000"/>
          </a:xfrm>
        </p:spPr>
        <p:txBody>
          <a:bodyPr/>
          <a:lstStyle/>
          <a:p>
            <a:pPr eaLnBrk="1" hangingPunct="1">
              <a:buFontTx/>
              <a:buNone/>
            </a:pPr>
            <a:r>
              <a:rPr lang="en-US" altLang="en-US" smtClean="0">
                <a:latin typeface="Comic Sans MS" pitchFamily="66" charset="0"/>
              </a:rPr>
              <a:t>Promises to Restore Law and Order</a:t>
            </a:r>
          </a:p>
          <a:p>
            <a:pPr eaLnBrk="1" hangingPunct="1">
              <a:buFontTx/>
              <a:buNone/>
            </a:pPr>
            <a:r>
              <a:rPr lang="en-US" altLang="en-US" smtClean="0">
                <a:latin typeface="Comic Sans MS" pitchFamily="66" charset="0"/>
              </a:rPr>
              <a:t>Promised to End the War in Vietnam</a:t>
            </a:r>
          </a:p>
          <a:p>
            <a:pPr eaLnBrk="1" hangingPunct="1">
              <a:buFontTx/>
              <a:buNone/>
            </a:pPr>
            <a:r>
              <a:rPr lang="en-US" altLang="en-US" smtClean="0">
                <a:latin typeface="Comic Sans MS" pitchFamily="66" charset="0"/>
              </a:rPr>
              <a:t>(won the voters tired of riots &amp; protests)</a:t>
            </a:r>
          </a:p>
          <a:p>
            <a:pPr eaLnBrk="1" hangingPunct="1">
              <a:buFontTx/>
              <a:buNone/>
            </a:pPr>
            <a:r>
              <a:rPr lang="en-US" altLang="en-US" smtClean="0">
                <a:solidFill>
                  <a:schemeClr val="bg1"/>
                </a:solidFill>
                <a:latin typeface="Comic Sans MS" pitchFamily="66" charset="0"/>
              </a:rPr>
              <a:t>A. Elected in 1968</a:t>
            </a:r>
          </a:p>
          <a:p>
            <a:pPr eaLnBrk="1" hangingPunct="1">
              <a:buFontTx/>
              <a:buNone/>
            </a:pPr>
            <a:endParaRPr lang="en-US" altLang="en-US" smtClean="0">
              <a:solidFill>
                <a:schemeClr val="bg1"/>
              </a:solidFill>
              <a:latin typeface="Comic Sans MS" pitchFamily="66" charset="0"/>
            </a:endParaRPr>
          </a:p>
        </p:txBody>
      </p:sp>
      <p:pic>
        <p:nvPicPr>
          <p:cNvPr id="21508" name="Picture 7" descr="LislSteiner-Richard-Nixon1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40386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nix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7637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descr="Nixon Agnew 1968 (Click to Return to 1968 P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95800"/>
            <a:ext cx="2362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75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box(in)">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905000" y="381000"/>
            <a:ext cx="5562600" cy="762000"/>
          </a:xfr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smtClean="0">
                <a:solidFill>
                  <a:schemeClr val="accent1"/>
                </a:solidFill>
              </a:rPr>
              <a:t>Nixon on Vietnam</a:t>
            </a:r>
          </a:p>
        </p:txBody>
      </p:sp>
      <p:sp>
        <p:nvSpPr>
          <p:cNvPr id="37891" name="Rectangle 3"/>
          <p:cNvSpPr>
            <a:spLocks noGrp="1" noChangeArrowheads="1"/>
          </p:cNvSpPr>
          <p:nvPr>
            <p:ph type="body" sz="half" idx="1"/>
          </p:nvPr>
        </p:nvSpPr>
        <p:spPr bwMode="auto">
          <a:xfrm>
            <a:off x="381000" y="1524000"/>
            <a:ext cx="7543800" cy="4800600"/>
          </a:xfrm>
          <a:ln>
            <a:miter lim="800000"/>
            <a:headEnd/>
            <a:tailEnd/>
          </a:ln>
        </p:spPr>
        <p:txBody>
          <a:bodyPr vert="horz" wrap="square" lIns="91440" tIns="45720" rIns="91440" bIns="45720" numCol="1" anchor="t" anchorCtr="0" compatLnSpc="1">
            <a:prstTxWarp prst="textNoShape">
              <a:avLst/>
            </a:prstTxWarp>
          </a:bodyPr>
          <a:lstStyle/>
          <a:p>
            <a:pPr marL="515938" indent="-515938" eaLnBrk="1" hangingPunct="1">
              <a:lnSpc>
                <a:spcPct val="80000"/>
              </a:lnSpc>
              <a:buClr>
                <a:schemeClr val="accent1"/>
              </a:buClr>
              <a:buSzTx/>
              <a:buFont typeface="Transport MT" pitchFamily="2" charset="2"/>
              <a:buChar char="z"/>
              <a:defRPr/>
            </a:pPr>
            <a:r>
              <a:rPr lang="en-US" sz="3000" b="1" smtClean="0">
                <a:effectLst>
                  <a:outerShdw blurRad="38100" dist="38100" dir="2700000" algn="tl">
                    <a:srgbClr val="C0C0C0"/>
                  </a:outerShdw>
                </a:effectLst>
                <a:latin typeface="Comic Sans MS" pitchFamily="66" charset="0"/>
              </a:rPr>
              <a:t>Nixon’s 1968 Campaign promised an end to the war: </a:t>
            </a:r>
            <a:r>
              <a:rPr lang="en-US" sz="3000" b="1" i="1" smtClean="0">
                <a:solidFill>
                  <a:srgbClr val="0033CC"/>
                </a:solidFill>
                <a:effectLst>
                  <a:outerShdw blurRad="38100" dist="38100" dir="2700000" algn="tl">
                    <a:srgbClr val="C0C0C0"/>
                  </a:outerShdw>
                </a:effectLst>
                <a:latin typeface="Comic Sans MS" pitchFamily="66" charset="0"/>
              </a:rPr>
              <a:t>Peace with Honor</a:t>
            </a:r>
            <a:endParaRPr lang="en-US" sz="3000" b="1" smtClean="0">
              <a:solidFill>
                <a:srgbClr val="0033CC"/>
              </a:solidFill>
              <a:effectLst>
                <a:outerShdw blurRad="38100" dist="38100" dir="2700000" algn="tl">
                  <a:srgbClr val="C0C0C0"/>
                </a:outerShdw>
              </a:effectLst>
              <a:latin typeface="Comic Sans MS" pitchFamily="66" charset="0"/>
            </a:endParaRPr>
          </a:p>
          <a:p>
            <a:pPr marL="1090613" lvl="1" indent="-460375" eaLnBrk="1" hangingPunct="1">
              <a:lnSpc>
                <a:spcPct val="80000"/>
              </a:lnSpc>
              <a:buClr>
                <a:srgbClr val="0033CC"/>
              </a:buClr>
              <a:buSzPct val="60000"/>
              <a:buFont typeface="PressWriter Symbols" pitchFamily="2" charset="2"/>
              <a:buChar char="P"/>
              <a:defRPr/>
            </a:pPr>
            <a:r>
              <a:rPr lang="en-US" sz="3000" b="1" smtClean="0">
                <a:effectLst>
                  <a:outerShdw blurRad="38100" dist="38100" dir="2700000" algn="tl">
                    <a:srgbClr val="C0C0C0"/>
                  </a:outerShdw>
                </a:effectLst>
                <a:latin typeface="Comic Sans MS" pitchFamily="66" charset="0"/>
              </a:rPr>
              <a:t>Appealed to the great </a:t>
            </a:r>
            <a:br>
              <a:rPr lang="en-US" sz="3000" b="1" smtClean="0">
                <a:effectLst>
                  <a:outerShdw blurRad="38100" dist="38100" dir="2700000" algn="tl">
                    <a:srgbClr val="C0C0C0"/>
                  </a:outerShdw>
                </a:effectLst>
                <a:latin typeface="Comic Sans MS" pitchFamily="66" charset="0"/>
              </a:rPr>
            </a:br>
            <a:r>
              <a:rPr lang="en-US" sz="3000" b="1" smtClean="0">
                <a:solidFill>
                  <a:srgbClr val="0033CC"/>
                </a:solidFill>
                <a:effectLst>
                  <a:outerShdw blurRad="38100" dist="38100" dir="2700000" algn="tl">
                    <a:srgbClr val="C0C0C0"/>
                  </a:outerShdw>
                </a:effectLst>
                <a:latin typeface="Comic Sans MS" pitchFamily="66" charset="0"/>
              </a:rPr>
              <a:t>“Silent Majority”</a:t>
            </a:r>
          </a:p>
          <a:p>
            <a:pPr marL="515938" indent="-515938" eaLnBrk="1" hangingPunct="1">
              <a:lnSpc>
                <a:spcPct val="80000"/>
              </a:lnSpc>
              <a:buClr>
                <a:schemeClr val="accent1"/>
              </a:buClr>
              <a:buSzTx/>
              <a:buFont typeface="Transport MT" pitchFamily="2" charset="2"/>
              <a:buChar char="z"/>
              <a:defRPr/>
            </a:pPr>
            <a:r>
              <a:rPr lang="en-US" sz="3000" b="1" smtClean="0">
                <a:solidFill>
                  <a:schemeClr val="hlink"/>
                </a:solidFill>
                <a:effectLst>
                  <a:outerShdw blurRad="38100" dist="38100" dir="2700000" algn="tl">
                    <a:srgbClr val="C0C0C0"/>
                  </a:outerShdw>
                </a:effectLst>
                <a:latin typeface="Comic Sans MS" pitchFamily="66" charset="0"/>
              </a:rPr>
              <a:t>Vietnamization</a:t>
            </a:r>
          </a:p>
          <a:p>
            <a:pPr marL="515938" indent="-515938" eaLnBrk="1" hangingPunct="1">
              <a:lnSpc>
                <a:spcPct val="80000"/>
              </a:lnSpc>
              <a:buClr>
                <a:schemeClr val="accent1"/>
              </a:buClr>
              <a:buSzTx/>
              <a:buFont typeface="Transport MT" pitchFamily="2" charset="2"/>
              <a:buChar char="z"/>
              <a:defRPr/>
            </a:pPr>
            <a:r>
              <a:rPr lang="en-US" sz="3000" b="1" smtClean="0">
                <a:effectLst>
                  <a:outerShdw blurRad="38100" dist="38100" dir="2700000" algn="tl">
                    <a:srgbClr val="C0C0C0"/>
                  </a:outerShdw>
                </a:effectLst>
                <a:latin typeface="Comic Sans MS" pitchFamily="66" charset="0"/>
              </a:rPr>
              <a:t>Expansion of the </a:t>
            </a:r>
            <a:br>
              <a:rPr lang="en-US" sz="3000" b="1" smtClean="0">
                <a:effectLst>
                  <a:outerShdw blurRad="38100" dist="38100" dir="2700000" algn="tl">
                    <a:srgbClr val="C0C0C0"/>
                  </a:outerShdw>
                </a:effectLst>
                <a:latin typeface="Comic Sans MS" pitchFamily="66" charset="0"/>
              </a:rPr>
            </a:br>
            <a:r>
              <a:rPr lang="en-US" sz="3000" b="1" smtClean="0">
                <a:effectLst>
                  <a:outerShdw blurRad="38100" dist="38100" dir="2700000" algn="tl">
                    <a:srgbClr val="C0C0C0"/>
                  </a:outerShdw>
                </a:effectLst>
                <a:latin typeface="Comic Sans MS" pitchFamily="66" charset="0"/>
              </a:rPr>
              <a:t>conflict </a:t>
            </a:r>
            <a:r>
              <a:rPr lang="en-US" sz="3000" b="1" smtClean="0">
                <a:effectLst>
                  <a:outerShdw blurRad="38100" dist="38100" dir="2700000" algn="tl">
                    <a:srgbClr val="C0C0C0"/>
                  </a:outerShdw>
                </a:effectLst>
                <a:latin typeface="Comic Sans MS" pitchFamily="66" charset="0"/>
                <a:sym typeface="Wingdings" pitchFamily="2" charset="2"/>
              </a:rPr>
              <a:t></a:t>
            </a:r>
            <a:r>
              <a:rPr lang="en-US" sz="3000" b="1" smtClean="0">
                <a:effectLst>
                  <a:outerShdw blurRad="38100" dist="38100" dir="2700000" algn="tl">
                    <a:srgbClr val="C0C0C0"/>
                  </a:outerShdw>
                </a:effectLst>
                <a:latin typeface="Comic Sans MS" pitchFamily="66" charset="0"/>
              </a:rPr>
              <a:t> The “Secret War”</a:t>
            </a:r>
          </a:p>
          <a:p>
            <a:pPr marL="1090613" lvl="1" indent="-460375" eaLnBrk="1" hangingPunct="1">
              <a:lnSpc>
                <a:spcPct val="80000"/>
              </a:lnSpc>
              <a:buClr>
                <a:srgbClr val="0033CC"/>
              </a:buClr>
              <a:buSzPct val="60000"/>
              <a:buFont typeface="PressWriter Symbols" pitchFamily="2" charset="2"/>
              <a:buChar char="P"/>
              <a:defRPr/>
            </a:pPr>
            <a:r>
              <a:rPr lang="en-US" sz="3000" b="1" smtClean="0">
                <a:effectLst>
                  <a:outerShdw blurRad="38100" dist="38100" dir="2700000" algn="tl">
                    <a:srgbClr val="C0C0C0"/>
                  </a:outerShdw>
                </a:effectLst>
                <a:latin typeface="Comic Sans MS" pitchFamily="66" charset="0"/>
              </a:rPr>
              <a:t>Cambodia</a:t>
            </a:r>
          </a:p>
          <a:p>
            <a:pPr marL="1090613" lvl="1" indent="-460375" eaLnBrk="1" hangingPunct="1">
              <a:lnSpc>
                <a:spcPct val="80000"/>
              </a:lnSpc>
              <a:buClr>
                <a:srgbClr val="0033CC"/>
              </a:buClr>
              <a:buSzPct val="60000"/>
              <a:buFont typeface="PressWriter Symbols" pitchFamily="2" charset="2"/>
              <a:buChar char="P"/>
              <a:defRPr/>
            </a:pPr>
            <a:r>
              <a:rPr lang="en-US" sz="3000" b="1" smtClean="0">
                <a:effectLst>
                  <a:outerShdw blurRad="38100" dist="38100" dir="2700000" algn="tl">
                    <a:srgbClr val="C0C0C0"/>
                  </a:outerShdw>
                </a:effectLst>
                <a:latin typeface="Comic Sans MS" pitchFamily="66" charset="0"/>
              </a:rPr>
              <a:t>Laos</a:t>
            </a:r>
            <a:endParaRPr lang="en-US" sz="3000" b="1" smtClean="0">
              <a:solidFill>
                <a:schemeClr val="hlink"/>
              </a:solidFill>
              <a:effectLst>
                <a:outerShdw blurRad="38100" dist="38100" dir="2700000" algn="tl">
                  <a:srgbClr val="C0C0C0"/>
                </a:outerShdw>
              </a:effectLst>
              <a:latin typeface="Comic Sans MS" pitchFamily="66" charset="0"/>
            </a:endParaRPr>
          </a:p>
          <a:p>
            <a:pPr marL="515938" indent="-515938" eaLnBrk="1" hangingPunct="1">
              <a:lnSpc>
                <a:spcPct val="80000"/>
              </a:lnSpc>
              <a:buClr>
                <a:schemeClr val="accent1"/>
              </a:buClr>
              <a:buSzTx/>
              <a:buFont typeface="Transport MT" pitchFamily="2" charset="2"/>
              <a:buChar char="z"/>
              <a:defRPr/>
            </a:pPr>
            <a:r>
              <a:rPr lang="en-US" sz="3000" b="1" smtClean="0">
                <a:solidFill>
                  <a:schemeClr val="hlink"/>
                </a:solidFill>
                <a:effectLst>
                  <a:outerShdw blurRad="38100" dist="38100" dir="2700000" algn="tl">
                    <a:srgbClr val="C0C0C0"/>
                  </a:outerShdw>
                </a:effectLst>
                <a:latin typeface="Comic Sans MS" pitchFamily="66" charset="0"/>
              </a:rPr>
              <a:t>Agent Orange</a:t>
            </a:r>
            <a:br>
              <a:rPr lang="en-US" sz="3000" b="1" smtClean="0">
                <a:solidFill>
                  <a:schemeClr val="hlink"/>
                </a:solidFill>
                <a:effectLst>
                  <a:outerShdw blurRad="38100" dist="38100" dir="2700000" algn="tl">
                    <a:srgbClr val="C0C0C0"/>
                  </a:outerShdw>
                </a:effectLst>
                <a:latin typeface="Comic Sans MS" pitchFamily="66" charset="0"/>
              </a:rPr>
            </a:br>
            <a:r>
              <a:rPr lang="en-US" sz="3000" b="1" smtClean="0">
                <a:effectLst>
                  <a:outerShdw blurRad="38100" dist="38100" dir="2700000" algn="tl">
                    <a:srgbClr val="C0C0C0"/>
                  </a:outerShdw>
                </a:effectLst>
                <a:latin typeface="Comic Sans MS" pitchFamily="66" charset="0"/>
              </a:rPr>
              <a:t>(chemical defoliant)</a:t>
            </a:r>
            <a:endParaRPr lang="en-US" sz="3000" b="1" smtClean="0">
              <a:solidFill>
                <a:schemeClr val="hlink"/>
              </a:solidFill>
              <a:effectLst>
                <a:outerShdw blurRad="38100" dist="38100" dir="2700000" algn="tl">
                  <a:srgbClr val="C0C0C0"/>
                </a:outerShdw>
              </a:effectLst>
              <a:latin typeface="Comic Sans MS" pitchFamily="66" charset="0"/>
            </a:endParaRPr>
          </a:p>
        </p:txBody>
      </p:sp>
      <p:pic>
        <p:nvPicPr>
          <p:cNvPr id="37897" name="Picture 9" descr="1968_nixon_pin_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553200" y="2438400"/>
            <a:ext cx="1363663" cy="15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9" name="Picture 11" descr="Defoilant"/>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257800" y="4648200"/>
            <a:ext cx="2209800" cy="1768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69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fade">
                                      <p:cBhvr>
                                        <p:cTn id="11" dur="500"/>
                                        <p:tgtEl>
                                          <p:spTgt spid="378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7891">
                                            <p:txEl>
                                              <p:pRg st="1" end="1"/>
                                            </p:txEl>
                                          </p:spTgt>
                                        </p:tgtEl>
                                        <p:attrNameLst>
                                          <p:attrName>style.visibility</p:attrName>
                                        </p:attrNameLst>
                                      </p:cBhvr>
                                      <p:to>
                                        <p:strVal val="visible"/>
                                      </p:to>
                                    </p:set>
                                    <p:animEffect transition="in" filter="fade">
                                      <p:cBhvr>
                                        <p:cTn id="16" dur="500"/>
                                        <p:tgtEl>
                                          <p:spTgt spid="37891">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fade">
                                      <p:cBhvr>
                                        <p:cTn id="19" dur="2000"/>
                                        <p:tgtEl>
                                          <p:spTgt spid="378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Effect transition="in" filter="fade">
                                      <p:cBhvr>
                                        <p:cTn id="24" dur="500"/>
                                        <p:tgtEl>
                                          <p:spTgt spid="378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7891">
                                            <p:txEl>
                                              <p:pRg st="3" end="3"/>
                                            </p:txEl>
                                          </p:spTgt>
                                        </p:tgtEl>
                                        <p:attrNameLst>
                                          <p:attrName>style.visibility</p:attrName>
                                        </p:attrNameLst>
                                      </p:cBhvr>
                                      <p:to>
                                        <p:strVal val="visible"/>
                                      </p:to>
                                    </p:set>
                                    <p:animEffect transition="in" filter="fade">
                                      <p:cBhvr>
                                        <p:cTn id="29" dur="500"/>
                                        <p:tgtEl>
                                          <p:spTgt spid="3789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7891">
                                            <p:txEl>
                                              <p:pRg st="4" end="4"/>
                                            </p:txEl>
                                          </p:spTgt>
                                        </p:tgtEl>
                                        <p:attrNameLst>
                                          <p:attrName>style.visibility</p:attrName>
                                        </p:attrNameLst>
                                      </p:cBhvr>
                                      <p:to>
                                        <p:strVal val="visible"/>
                                      </p:to>
                                    </p:set>
                                    <p:animEffect transition="in" filter="fade">
                                      <p:cBhvr>
                                        <p:cTn id="34" dur="500"/>
                                        <p:tgtEl>
                                          <p:spTgt spid="3789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7891">
                                            <p:txEl>
                                              <p:pRg st="5" end="5"/>
                                            </p:txEl>
                                          </p:spTgt>
                                        </p:tgtEl>
                                        <p:attrNameLst>
                                          <p:attrName>style.visibility</p:attrName>
                                        </p:attrNameLst>
                                      </p:cBhvr>
                                      <p:to>
                                        <p:strVal val="visible"/>
                                      </p:to>
                                    </p:set>
                                    <p:animEffect transition="in" filter="fade">
                                      <p:cBhvr>
                                        <p:cTn id="39" dur="500"/>
                                        <p:tgtEl>
                                          <p:spTgt spid="3789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7891">
                                            <p:txEl>
                                              <p:pRg st="6" end="6"/>
                                            </p:txEl>
                                          </p:spTgt>
                                        </p:tgtEl>
                                        <p:attrNameLst>
                                          <p:attrName>style.visibility</p:attrName>
                                        </p:attrNameLst>
                                      </p:cBhvr>
                                      <p:to>
                                        <p:strVal val="visible"/>
                                      </p:to>
                                    </p:set>
                                    <p:animEffect transition="in" filter="fade">
                                      <p:cBhvr>
                                        <p:cTn id="44" dur="500"/>
                                        <p:tgtEl>
                                          <p:spTgt spid="37891">
                                            <p:txEl>
                                              <p:pRg st="6" end="6"/>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0" y="914400"/>
            <a:ext cx="9144000" cy="5211763"/>
          </a:xfrm>
        </p:spPr>
        <p:txBody>
          <a:bodyPr/>
          <a:lstStyle/>
          <a:p>
            <a:pPr eaLnBrk="1" hangingPunct="1">
              <a:buFontTx/>
              <a:buNone/>
              <a:defRPr/>
            </a:pPr>
            <a:endParaRPr lang="en-US" dirty="0" smtClean="0">
              <a:solidFill>
                <a:schemeClr val="accent2"/>
              </a:solidFill>
              <a:latin typeface="Comic Sans MS" pitchFamily="66" charset="0"/>
            </a:endParaRPr>
          </a:p>
          <a:p>
            <a:pPr eaLnBrk="1" hangingPunct="1">
              <a:buFontTx/>
              <a:buNone/>
              <a:defRPr/>
            </a:pPr>
            <a:endParaRPr lang="en-US" dirty="0" smtClean="0">
              <a:latin typeface="Comic Sans MS" pitchFamily="66" charset="0"/>
            </a:endParaRPr>
          </a:p>
        </p:txBody>
      </p:sp>
      <p:pic>
        <p:nvPicPr>
          <p:cNvPr id="22532" name="Picture 5" descr="vietna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09"/>
            <a:ext cx="8174871" cy="685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839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FF3300"/>
        </a:solidFill>
        <a:effectLst/>
      </p:bgPr>
    </p:bg>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228600"/>
            <a:ext cx="9144000" cy="5486400"/>
          </a:xfrm>
        </p:spPr>
        <p:txBody>
          <a:bodyPr/>
          <a:lstStyle/>
          <a:p>
            <a:pPr eaLnBrk="1" hangingPunct="1">
              <a:lnSpc>
                <a:spcPct val="90000"/>
              </a:lnSpc>
              <a:buFontTx/>
              <a:buNone/>
            </a:pPr>
            <a:endParaRPr lang="en-US" altLang="en-US" smtClean="0">
              <a:latin typeface="Comic Sans MS" pitchFamily="66" charset="0"/>
            </a:endParaRPr>
          </a:p>
          <a:p>
            <a:pPr eaLnBrk="1" hangingPunct="1">
              <a:lnSpc>
                <a:spcPct val="90000"/>
              </a:lnSpc>
              <a:buFontTx/>
              <a:buNone/>
            </a:pPr>
            <a:r>
              <a:rPr lang="en-US" altLang="en-US" smtClean="0">
                <a:solidFill>
                  <a:schemeClr val="bg1"/>
                </a:solidFill>
                <a:latin typeface="Comic Sans MS" pitchFamily="66" charset="0"/>
              </a:rPr>
              <a:t>C. Nixon orders invasion of Cambodia – April 1970</a:t>
            </a:r>
          </a:p>
          <a:p>
            <a:pPr eaLnBrk="1" hangingPunct="1">
              <a:lnSpc>
                <a:spcPct val="90000"/>
              </a:lnSpc>
              <a:buFontTx/>
              <a:buNone/>
            </a:pPr>
            <a:r>
              <a:rPr lang="en-US" altLang="en-US" smtClean="0">
                <a:latin typeface="Comic Sans MS" pitchFamily="66" charset="0"/>
              </a:rPr>
              <a:t>Congress is not notified of his actions</a:t>
            </a:r>
          </a:p>
          <a:p>
            <a:pPr eaLnBrk="1" hangingPunct="1">
              <a:lnSpc>
                <a:spcPct val="90000"/>
              </a:lnSpc>
              <a:buFontTx/>
              <a:buNone/>
            </a:pPr>
            <a:r>
              <a:rPr lang="en-US" altLang="en-US" smtClean="0">
                <a:latin typeface="Comic Sans MS" pitchFamily="66" charset="0"/>
              </a:rPr>
              <a:t>Losses political support</a:t>
            </a:r>
          </a:p>
          <a:p>
            <a:pPr eaLnBrk="1" hangingPunct="1">
              <a:lnSpc>
                <a:spcPct val="90000"/>
              </a:lnSpc>
              <a:buFontTx/>
              <a:buNone/>
            </a:pPr>
            <a:endParaRPr lang="en-US" altLang="en-US" smtClean="0">
              <a:solidFill>
                <a:schemeClr val="accent2"/>
              </a:solidFill>
              <a:latin typeface="Comic Sans MS" pitchFamily="66" charset="0"/>
            </a:endParaRPr>
          </a:p>
          <a:p>
            <a:pPr eaLnBrk="1" hangingPunct="1">
              <a:lnSpc>
                <a:spcPct val="90000"/>
              </a:lnSpc>
              <a:buFontTx/>
              <a:buNone/>
            </a:pPr>
            <a:endParaRPr lang="en-US" altLang="en-US" smtClean="0">
              <a:solidFill>
                <a:schemeClr val="bg1"/>
              </a:solidFill>
              <a:latin typeface="Comic Sans MS" pitchFamily="66" charset="0"/>
            </a:endParaRPr>
          </a:p>
          <a:p>
            <a:pPr eaLnBrk="1" hangingPunct="1">
              <a:lnSpc>
                <a:spcPct val="90000"/>
              </a:lnSpc>
              <a:buFontTx/>
              <a:buNone/>
            </a:pPr>
            <a:r>
              <a:rPr lang="en-US" altLang="en-US" smtClean="0">
                <a:solidFill>
                  <a:schemeClr val="bg1"/>
                </a:solidFill>
                <a:latin typeface="Comic Sans MS" pitchFamily="66" charset="0"/>
              </a:rPr>
              <a:t>	1. 1.5 million college students protest</a:t>
            </a:r>
          </a:p>
          <a:p>
            <a:pPr eaLnBrk="1" hangingPunct="1">
              <a:lnSpc>
                <a:spcPct val="90000"/>
              </a:lnSpc>
              <a:buFontTx/>
              <a:buNone/>
            </a:pPr>
            <a:r>
              <a:rPr lang="en-US" altLang="en-US" smtClean="0">
                <a:solidFill>
                  <a:schemeClr val="bg1"/>
                </a:solidFill>
                <a:latin typeface="Comic Sans MS" pitchFamily="66" charset="0"/>
              </a:rPr>
              <a:t>	2. 1200 College Campuses closed</a:t>
            </a:r>
          </a:p>
          <a:p>
            <a:pPr eaLnBrk="1" hangingPunct="1">
              <a:lnSpc>
                <a:spcPct val="90000"/>
              </a:lnSpc>
              <a:buFontTx/>
              <a:buNone/>
            </a:pPr>
            <a:r>
              <a:rPr lang="en-US" altLang="en-US" smtClean="0">
                <a:latin typeface="Comic Sans MS" pitchFamily="66" charset="0"/>
              </a:rPr>
              <a:t>Violence erupts</a:t>
            </a:r>
          </a:p>
          <a:p>
            <a:pPr eaLnBrk="1" hangingPunct="1">
              <a:lnSpc>
                <a:spcPct val="90000"/>
              </a:lnSpc>
              <a:buFontTx/>
              <a:buNone/>
            </a:pPr>
            <a:r>
              <a:rPr lang="en-US" altLang="en-US" smtClean="0">
                <a:latin typeface="Comic Sans MS" pitchFamily="66" charset="0"/>
              </a:rPr>
              <a:t>				</a:t>
            </a:r>
          </a:p>
        </p:txBody>
      </p:sp>
    </p:spTree>
    <p:extLst>
      <p:ext uri="{BB962C8B-B14F-4D97-AF65-F5344CB8AC3E}">
        <p14:creationId xmlns:p14="http://schemas.microsoft.com/office/powerpoint/2010/main" val="1131068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7" dur="500"/>
                                        <p:tgtEl>
                                          <p:spTgt spid="48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2" dur="500"/>
                                        <p:tgtEl>
                                          <p:spTgt spid="48131">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animEffect transition="in" filter="blinds(horizontal)">
                                      <p:cBhvr>
                                        <p:cTn id="15" dur="500"/>
                                        <p:tgtEl>
                                          <p:spTgt spid="4813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8131">
                                            <p:txEl>
                                              <p:pRg st="6" end="6"/>
                                            </p:txEl>
                                          </p:spTgt>
                                        </p:tgtEl>
                                        <p:attrNameLst>
                                          <p:attrName>style.visibility</p:attrName>
                                        </p:attrNameLst>
                                      </p:cBhvr>
                                      <p:to>
                                        <p:strVal val="visible"/>
                                      </p:to>
                                    </p:set>
                                    <p:animEffect transition="in" filter="box(in)">
                                      <p:cBhvr>
                                        <p:cTn id="20" dur="500"/>
                                        <p:tgtEl>
                                          <p:spTgt spid="48131">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8131">
                                            <p:txEl>
                                              <p:pRg st="7" end="7"/>
                                            </p:txEl>
                                          </p:spTgt>
                                        </p:tgtEl>
                                        <p:attrNameLst>
                                          <p:attrName>style.visibility</p:attrName>
                                        </p:attrNameLst>
                                      </p:cBhvr>
                                      <p:to>
                                        <p:strVal val="visible"/>
                                      </p:to>
                                    </p:set>
                                    <p:animEffect transition="in" filter="blinds(horizontal)">
                                      <p:cBhvr>
                                        <p:cTn id="25" dur="500"/>
                                        <p:tgtEl>
                                          <p:spTgt spid="48131">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8131">
                                            <p:txEl>
                                              <p:pRg st="8" end="8"/>
                                            </p:txEl>
                                          </p:spTgt>
                                        </p:tgtEl>
                                        <p:attrNameLst>
                                          <p:attrName>style.visibility</p:attrName>
                                        </p:attrNameLst>
                                      </p:cBhvr>
                                      <p:to>
                                        <p:strVal val="visible"/>
                                      </p:to>
                                    </p:set>
                                    <p:animEffect transition="in" filter="blinds(horizontal)">
                                      <p:cBhvr>
                                        <p:cTn id="30" dur="500"/>
                                        <p:tgtEl>
                                          <p:spTgt spid="48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5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Britann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hlink"/>
            </a:solidFill>
            <a:effectLst/>
            <a:latin typeface="Britannic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hlink"/>
            </a:solidFill>
            <a:effectLst/>
            <a:latin typeface="Britannic Bold" pitchFamily="34"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Britann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hlink"/>
            </a:solidFill>
            <a:effectLst/>
            <a:latin typeface="Britannic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hlink"/>
            </a:solidFill>
            <a:effectLst/>
            <a:latin typeface="Britannic Bold" pitchFamily="34"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8867</TotalTime>
  <Words>598</Words>
  <Application>Microsoft Office PowerPoint</Application>
  <PresentationFormat>On-screen Show (4:3)</PresentationFormat>
  <Paragraphs>140</Paragraphs>
  <Slides>20</Slides>
  <Notes>4</Notes>
  <HiddenSlides>5</HiddenSlides>
  <MMClips>0</MMClips>
  <ScaleCrop>false</ScaleCrop>
  <HeadingPairs>
    <vt:vector size="4" baseType="variant">
      <vt:variant>
        <vt:lpstr>Theme</vt:lpstr>
      </vt:variant>
      <vt:variant>
        <vt:i4>12</vt:i4>
      </vt:variant>
      <vt:variant>
        <vt:lpstr>Slide Titles</vt:lpstr>
      </vt:variant>
      <vt:variant>
        <vt:i4>20</vt:i4>
      </vt:variant>
    </vt:vector>
  </HeadingPairs>
  <TitlesOfParts>
    <vt:vector size="32" baseType="lpstr">
      <vt:lpstr>15_TP030004031</vt:lpstr>
      <vt:lpstr>Title Slide</vt:lpstr>
      <vt:lpstr>Basic Slide</vt:lpstr>
      <vt:lpstr>Transition Slide</vt:lpstr>
      <vt:lpstr>1_Basic Slide</vt:lpstr>
      <vt:lpstr>2_Basic Slide</vt:lpstr>
      <vt:lpstr>12_TP030004031</vt:lpstr>
      <vt:lpstr>1_Default Design</vt:lpstr>
      <vt:lpstr>BAMBOO</vt:lpstr>
      <vt:lpstr>18_Default Design</vt:lpstr>
      <vt:lpstr>2_Default Design</vt:lpstr>
      <vt:lpstr>2_BAMBOO</vt:lpstr>
      <vt:lpstr>Tuesday May 12, 2015 Mr. Goblirsch – U.S. History</vt:lpstr>
      <vt:lpstr>PowerPoint Presentation</vt:lpstr>
      <vt:lpstr>PowerPoint Presentation</vt:lpstr>
      <vt:lpstr>Unpopular War</vt:lpstr>
      <vt:lpstr>Vietnam Quick Write – The Draft</vt:lpstr>
      <vt:lpstr>I. Richard Nixon</vt:lpstr>
      <vt:lpstr>Nixon on Vietnam</vt:lpstr>
      <vt:lpstr>PowerPoint Presentation</vt:lpstr>
      <vt:lpstr>PowerPoint Presentation</vt:lpstr>
      <vt:lpstr>May 4, 1970 - National Guard kills 4 at Kent State</vt:lpstr>
      <vt:lpstr>“Pentagon Papers,”  1971</vt:lpstr>
      <vt:lpstr>Structured Academic Discussion</vt:lpstr>
      <vt:lpstr>III. Pentagon Papers</vt:lpstr>
      <vt:lpstr>The Ceasefire,  1973</vt:lpstr>
      <vt:lpstr>IV. Longest War Ends</vt:lpstr>
      <vt:lpstr>The Ceasefire,  1973</vt:lpstr>
      <vt:lpstr>PowerPoint Presentation</vt:lpstr>
      <vt:lpstr>PowerPoint Presentation</vt:lpstr>
      <vt:lpstr>PowerPoint Presentation</vt:lpstr>
      <vt:lpstr>Structured Academic Discussion</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October 23, 2013 U.S. History – Mr. Goblirsch</dc:title>
  <dc:creator>Windows User</dc:creator>
  <cp:lastModifiedBy>cgoblirsch</cp:lastModifiedBy>
  <cp:revision>323</cp:revision>
  <cp:lastPrinted>2015-05-11T13:32:39Z</cp:lastPrinted>
  <dcterms:created xsi:type="dcterms:W3CDTF">2013-10-22T21:15:14Z</dcterms:created>
  <dcterms:modified xsi:type="dcterms:W3CDTF">2015-05-12T16:45:59Z</dcterms:modified>
</cp:coreProperties>
</file>