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52" r:id="rId6"/>
    <p:sldMasterId id="2147490618" r:id="rId7"/>
    <p:sldMasterId id="2147490645" r:id="rId8"/>
    <p:sldMasterId id="2147490657" r:id="rId9"/>
    <p:sldMasterId id="2147490672" r:id="rId10"/>
  </p:sldMasterIdLst>
  <p:notesMasterIdLst>
    <p:notesMasterId r:id="rId33"/>
  </p:notesMasterIdLst>
  <p:handoutMasterIdLst>
    <p:handoutMasterId r:id="rId34"/>
  </p:handoutMasterIdLst>
  <p:sldIdLst>
    <p:sldId id="321" r:id="rId11"/>
    <p:sldId id="345" r:id="rId12"/>
    <p:sldId id="350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2" r:id="rId27"/>
    <p:sldId id="375" r:id="rId28"/>
    <p:sldId id="373" r:id="rId29"/>
    <p:sldId id="374" r:id="rId30"/>
    <p:sldId id="376" r:id="rId31"/>
    <p:sldId id="371" r:id="rId32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A68DC3-2F86-46D9-9226-030569D7478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Nixon resigns over the Watergate Scandal in 1974.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Ford takes the helm.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3F1586-246F-44BA-BF1A-B825E2C792DF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Many U.S.-loyal South Vietnamese attempt to flee for fear of execution by the North.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88174-7773-4122-8301-D31155E014A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Diversion of capital to the war indirectly caused economic recession: 11% inflation and 12% unemployment!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E581CA-FFAE-4B9B-9CE8-9A3D018A5D5B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 dirty="0" smtClean="0">
                <a:latin typeface="Arial" pitchFamily="34" charset="0"/>
              </a:rPr>
              <a:t>War Powers Act</a:t>
            </a:r>
            <a:r>
              <a:rPr lang="en-US" altLang="en-US" dirty="0" smtClean="0">
                <a:latin typeface="Arial" pitchFamily="34" charset="0"/>
              </a:rPr>
              <a:t>., 1973, passed over Nixon's veto, requires the President to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notify Congress within 48 hours of his use of military force in a foreign country or enlarging an ongoing conflict.  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The President must secure Congressional approval if he intends to keep these troops overseas for more than 60 days.  If he doesn't, he must withdraw the forces.</a:t>
            </a: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Congress can pass a joint resolution to withdraw the troops before the 60 day deadline.  (Each President since has denied its validity, though the issue has never been tested.)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  <a:p>
            <a:pPr eaLnBrk="1" hangingPunct="1"/>
            <a:r>
              <a:rPr lang="en-US" altLang="en-US" dirty="0" smtClean="0">
                <a:latin typeface="Arial" pitchFamily="34" charset="0"/>
              </a:rPr>
              <a:t>No welcome home (shamed and ashamed), high unemployment, alcohol &amp; drug abuse; poor care of disabled vets: underfunded vets hospitals, Post-Traumatic Stress Disorder; Agent Orange health problems, birth defects in vets’ children. </a:t>
            </a: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2B312A-007B-4B24-8964-07060F5E841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A68DC3-2F86-46D9-9226-030569D7478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Nixon resigns over the Watergate Scandal in 1974.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Ford takes the helm.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9084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954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3689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1242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4785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67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6794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95540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20943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028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190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2777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4629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6307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4EB6D-B930-4A36-9660-0B3E5E671B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21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7DA8-5E7B-4838-8A63-04EF716B9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82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082E-B31D-4EEB-8D83-E70E90DB15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82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AB74-21A3-47D6-987E-E227C4816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40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8DAF7-CCED-40AC-BF0F-BF8941B2C3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28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4B38F-249C-4B4F-840A-7B0339F38E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2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728F-66E3-4D48-9403-E9D9322BB7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14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C1821-FC4A-4F85-8A3C-3B92A0AF7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56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C8D2-0C61-43B0-9040-480C58B69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01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76E3-AC8D-43AE-98A7-DD1EC56EB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01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9402-D28D-46E6-9B16-924D5DEBC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12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0794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7461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59814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4557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16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182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98152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31224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90209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7547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259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2201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921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260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465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481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17731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925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347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631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82561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99956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13203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7170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51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191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7727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9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1"/>
          <p:cNvGrpSpPr>
            <a:grpSpLocks noChangeAspect="1"/>
          </p:cNvGrpSpPr>
          <p:nvPr userDrawn="1"/>
        </p:nvGrpSpPr>
        <p:grpSpPr bwMode="auto">
          <a:xfrm>
            <a:off x="76200" y="76200"/>
            <a:ext cx="1828800" cy="1189038"/>
            <a:chOff x="48" y="48"/>
            <a:chExt cx="1152" cy="749"/>
          </a:xfrm>
        </p:grpSpPr>
        <p:sp>
          <p:nvSpPr>
            <p:cNvPr id="109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91" name="Rectangle 12"/>
            <p:cNvSpPr>
              <a:spLocks noChangeArrowheads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FF3300"/>
                </a:solidFill>
                <a:cs typeface="+mn-cs"/>
              </a:endParaRPr>
            </a:p>
          </p:txBody>
        </p:sp>
        <p:sp>
          <p:nvSpPr>
            <p:cNvPr id="1092" name="Freeform 13"/>
            <p:cNvSpPr>
              <a:spLocks/>
            </p:cNvSpPr>
            <p:nvPr userDrawn="1"/>
          </p:nvSpPr>
          <p:spPr bwMode="auto">
            <a:xfrm>
              <a:off x="426" y="232"/>
              <a:ext cx="396" cy="377"/>
            </a:xfrm>
            <a:custGeom>
              <a:avLst/>
              <a:gdLst>
                <a:gd name="T0" fmla="*/ 25 w 790"/>
                <a:gd name="T1" fmla="*/ 0 h 752"/>
                <a:gd name="T2" fmla="*/ 32 w 790"/>
                <a:gd name="T3" fmla="*/ 19 h 752"/>
                <a:gd name="T4" fmla="*/ 50 w 790"/>
                <a:gd name="T5" fmla="*/ 18 h 752"/>
                <a:gd name="T6" fmla="*/ 35 w 790"/>
                <a:gd name="T7" fmla="*/ 28 h 752"/>
                <a:gd name="T8" fmla="*/ 40 w 790"/>
                <a:gd name="T9" fmla="*/ 48 h 752"/>
                <a:gd name="T10" fmla="*/ 26 w 790"/>
                <a:gd name="T11" fmla="*/ 35 h 752"/>
                <a:gd name="T12" fmla="*/ 10 w 790"/>
                <a:gd name="T13" fmla="*/ 48 h 752"/>
                <a:gd name="T14" fmla="*/ 17 w 790"/>
                <a:gd name="T15" fmla="*/ 28 h 752"/>
                <a:gd name="T16" fmla="*/ 0 w 790"/>
                <a:gd name="T17" fmla="*/ 18 h 752"/>
                <a:gd name="T18" fmla="*/ 19 w 790"/>
                <a:gd name="T19" fmla="*/ 19 h 752"/>
                <a:gd name="T20" fmla="*/ 25 w 790"/>
                <a:gd name="T21" fmla="*/ 0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0" h="752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 noChangeAspect="1"/>
          </p:cNvGrpSpPr>
          <p:nvPr userDrawn="1"/>
        </p:nvGrpSpPr>
        <p:grpSpPr bwMode="auto">
          <a:xfrm>
            <a:off x="7391400" y="96838"/>
            <a:ext cx="1752600" cy="1198562"/>
            <a:chOff x="4656" y="61"/>
            <a:chExt cx="1104" cy="755"/>
          </a:xfrm>
        </p:grpSpPr>
        <p:sp>
          <p:nvSpPr>
            <p:cNvPr id="1029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656" y="61"/>
              <a:ext cx="110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auto">
            <a:xfrm>
              <a:off x="4680" y="95"/>
              <a:ext cx="1073" cy="714"/>
            </a:xfrm>
            <a:custGeom>
              <a:avLst/>
              <a:gdLst>
                <a:gd name="T0" fmla="*/ 0 w 3218"/>
                <a:gd name="T1" fmla="*/ 0 h 2141"/>
                <a:gd name="T2" fmla="*/ 40 w 3218"/>
                <a:gd name="T3" fmla="*/ 0 h 2141"/>
                <a:gd name="T4" fmla="*/ 40 w 3218"/>
                <a:gd name="T5" fmla="*/ 26 h 2141"/>
                <a:gd name="T6" fmla="*/ 0 w 3218"/>
                <a:gd name="T7" fmla="*/ 26 h 2141"/>
                <a:gd name="T8" fmla="*/ 0 w 3218"/>
                <a:gd name="T9" fmla="*/ 0 h 2141"/>
                <a:gd name="T10" fmla="*/ 0 w 3218"/>
                <a:gd name="T11" fmla="*/ 0 h 2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8" h="2141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1" name="Freeform 17"/>
            <p:cNvSpPr>
              <a:spLocks/>
            </p:cNvSpPr>
            <p:nvPr userDrawn="1"/>
          </p:nvSpPr>
          <p:spPr bwMode="auto">
            <a:xfrm>
              <a:off x="4656" y="68"/>
              <a:ext cx="1072" cy="708"/>
            </a:xfrm>
            <a:custGeom>
              <a:avLst/>
              <a:gdLst>
                <a:gd name="T0" fmla="*/ 0 w 3215"/>
                <a:gd name="T1" fmla="*/ 0 h 2124"/>
                <a:gd name="T2" fmla="*/ 40 w 3215"/>
                <a:gd name="T3" fmla="*/ 0 h 2124"/>
                <a:gd name="T4" fmla="*/ 40 w 3215"/>
                <a:gd name="T5" fmla="*/ 26 h 2124"/>
                <a:gd name="T6" fmla="*/ 0 w 3215"/>
                <a:gd name="T7" fmla="*/ 26 h 2124"/>
                <a:gd name="T8" fmla="*/ 0 w 3215"/>
                <a:gd name="T9" fmla="*/ 0 h 2124"/>
                <a:gd name="T10" fmla="*/ 0 w 3215"/>
                <a:gd name="T11" fmla="*/ 0 h 2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2124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auto">
            <a:xfrm>
              <a:off x="4656" y="68"/>
              <a:ext cx="439" cy="380"/>
            </a:xfrm>
            <a:custGeom>
              <a:avLst/>
              <a:gdLst>
                <a:gd name="T0" fmla="*/ 0 w 1318"/>
                <a:gd name="T1" fmla="*/ 0 h 1138"/>
                <a:gd name="T2" fmla="*/ 16 w 1318"/>
                <a:gd name="T3" fmla="*/ 0 h 1138"/>
                <a:gd name="T4" fmla="*/ 16 w 1318"/>
                <a:gd name="T5" fmla="*/ 14 h 1138"/>
                <a:gd name="T6" fmla="*/ 0 w 1318"/>
                <a:gd name="T7" fmla="*/ 14 h 1138"/>
                <a:gd name="T8" fmla="*/ 0 w 1318"/>
                <a:gd name="T9" fmla="*/ 0 h 1138"/>
                <a:gd name="T10" fmla="*/ 0 w 1318"/>
                <a:gd name="T11" fmla="*/ 0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8" h="1138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auto">
            <a:xfrm>
              <a:off x="5095" y="68"/>
              <a:ext cx="633" cy="55"/>
            </a:xfrm>
            <a:custGeom>
              <a:avLst/>
              <a:gdLst>
                <a:gd name="T0" fmla="*/ 0 w 1899"/>
                <a:gd name="T1" fmla="*/ 0 h 163"/>
                <a:gd name="T2" fmla="*/ 0 w 1899"/>
                <a:gd name="T3" fmla="*/ 2 h 163"/>
                <a:gd name="T4" fmla="*/ 23 w 1899"/>
                <a:gd name="T5" fmla="*/ 2 h 163"/>
                <a:gd name="T6" fmla="*/ 23 w 1899"/>
                <a:gd name="T7" fmla="*/ 0 h 163"/>
                <a:gd name="T8" fmla="*/ 0 w 1899"/>
                <a:gd name="T9" fmla="*/ 0 h 163"/>
                <a:gd name="T10" fmla="*/ 0 w 189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3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auto">
            <a:xfrm>
              <a:off x="5095" y="177"/>
              <a:ext cx="633" cy="55"/>
            </a:xfrm>
            <a:custGeom>
              <a:avLst/>
              <a:gdLst>
                <a:gd name="T0" fmla="*/ 0 w 1899"/>
                <a:gd name="T1" fmla="*/ 0 h 166"/>
                <a:gd name="T2" fmla="*/ 0 w 1899"/>
                <a:gd name="T3" fmla="*/ 2 h 166"/>
                <a:gd name="T4" fmla="*/ 23 w 1899"/>
                <a:gd name="T5" fmla="*/ 2 h 166"/>
                <a:gd name="T6" fmla="*/ 23 w 1899"/>
                <a:gd name="T7" fmla="*/ 0 h 166"/>
                <a:gd name="T8" fmla="*/ 0 w 1899"/>
                <a:gd name="T9" fmla="*/ 0 h 166"/>
                <a:gd name="T10" fmla="*/ 0 w 1899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6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5" name="Freeform 21"/>
            <p:cNvSpPr>
              <a:spLocks/>
            </p:cNvSpPr>
            <p:nvPr userDrawn="1"/>
          </p:nvSpPr>
          <p:spPr bwMode="auto">
            <a:xfrm>
              <a:off x="5095" y="285"/>
              <a:ext cx="633" cy="53"/>
            </a:xfrm>
            <a:custGeom>
              <a:avLst/>
              <a:gdLst>
                <a:gd name="T0" fmla="*/ 0 w 1899"/>
                <a:gd name="T1" fmla="*/ 0 h 161"/>
                <a:gd name="T2" fmla="*/ 0 w 1899"/>
                <a:gd name="T3" fmla="*/ 2 h 161"/>
                <a:gd name="T4" fmla="*/ 23 w 1899"/>
                <a:gd name="T5" fmla="*/ 2 h 161"/>
                <a:gd name="T6" fmla="*/ 23 w 1899"/>
                <a:gd name="T7" fmla="*/ 0 h 161"/>
                <a:gd name="T8" fmla="*/ 0 w 1899"/>
                <a:gd name="T9" fmla="*/ 0 h 161"/>
                <a:gd name="T10" fmla="*/ 0 w 1899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1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5096" y="394"/>
              <a:ext cx="632" cy="52"/>
            </a:xfrm>
            <a:custGeom>
              <a:avLst/>
              <a:gdLst>
                <a:gd name="T0" fmla="*/ 0 w 1895"/>
                <a:gd name="T1" fmla="*/ 0 h 158"/>
                <a:gd name="T2" fmla="*/ 0 w 1895"/>
                <a:gd name="T3" fmla="*/ 2 h 158"/>
                <a:gd name="T4" fmla="*/ 23 w 1895"/>
                <a:gd name="T5" fmla="*/ 2 h 158"/>
                <a:gd name="T6" fmla="*/ 23 w 1895"/>
                <a:gd name="T7" fmla="*/ 0 h 158"/>
                <a:gd name="T8" fmla="*/ 0 w 1895"/>
                <a:gd name="T9" fmla="*/ 0 h 158"/>
                <a:gd name="T10" fmla="*/ 0 w 189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5" h="158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 userDrawn="1"/>
          </p:nvSpPr>
          <p:spPr bwMode="auto">
            <a:xfrm>
              <a:off x="4656" y="498"/>
              <a:ext cx="1072" cy="63"/>
            </a:xfrm>
            <a:custGeom>
              <a:avLst/>
              <a:gdLst>
                <a:gd name="T0" fmla="*/ 0 w 3215"/>
                <a:gd name="T1" fmla="*/ 0 h 190"/>
                <a:gd name="T2" fmla="*/ 0 w 3215"/>
                <a:gd name="T3" fmla="*/ 2 h 190"/>
                <a:gd name="T4" fmla="*/ 40 w 3215"/>
                <a:gd name="T5" fmla="*/ 2 h 190"/>
                <a:gd name="T6" fmla="*/ 40 w 3215"/>
                <a:gd name="T7" fmla="*/ 0 h 190"/>
                <a:gd name="T8" fmla="*/ 0 w 3215"/>
                <a:gd name="T9" fmla="*/ 0 h 190"/>
                <a:gd name="T10" fmla="*/ 0 w 3215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9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8" name="Freeform 24"/>
            <p:cNvSpPr>
              <a:spLocks/>
            </p:cNvSpPr>
            <p:nvPr userDrawn="1"/>
          </p:nvSpPr>
          <p:spPr bwMode="auto">
            <a:xfrm>
              <a:off x="4656" y="608"/>
              <a:ext cx="1072" cy="58"/>
            </a:xfrm>
            <a:custGeom>
              <a:avLst/>
              <a:gdLst>
                <a:gd name="T0" fmla="*/ 0 w 3215"/>
                <a:gd name="T1" fmla="*/ 0 h 174"/>
                <a:gd name="T2" fmla="*/ 0 w 3215"/>
                <a:gd name="T3" fmla="*/ 2 h 174"/>
                <a:gd name="T4" fmla="*/ 40 w 3215"/>
                <a:gd name="T5" fmla="*/ 2 h 174"/>
                <a:gd name="T6" fmla="*/ 40 w 3215"/>
                <a:gd name="T7" fmla="*/ 0 h 174"/>
                <a:gd name="T8" fmla="*/ 0 w 3215"/>
                <a:gd name="T9" fmla="*/ 0 h 174"/>
                <a:gd name="T10" fmla="*/ 0 w 3215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4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9" name="Freeform 25"/>
            <p:cNvSpPr>
              <a:spLocks/>
            </p:cNvSpPr>
            <p:nvPr userDrawn="1"/>
          </p:nvSpPr>
          <p:spPr bwMode="auto">
            <a:xfrm>
              <a:off x="4656" y="723"/>
              <a:ext cx="1072" cy="58"/>
            </a:xfrm>
            <a:custGeom>
              <a:avLst/>
              <a:gdLst>
                <a:gd name="T0" fmla="*/ 0 w 3215"/>
                <a:gd name="T1" fmla="*/ 0 h 176"/>
                <a:gd name="T2" fmla="*/ 0 w 3215"/>
                <a:gd name="T3" fmla="*/ 2 h 176"/>
                <a:gd name="T4" fmla="*/ 40 w 3215"/>
                <a:gd name="T5" fmla="*/ 2 h 176"/>
                <a:gd name="T6" fmla="*/ 40 w 3215"/>
                <a:gd name="T7" fmla="*/ 0 h 176"/>
                <a:gd name="T8" fmla="*/ 0 w 3215"/>
                <a:gd name="T9" fmla="*/ 0 h 176"/>
                <a:gd name="T10" fmla="*/ 0 w 321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6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 userDrawn="1"/>
          </p:nvSpPr>
          <p:spPr bwMode="auto">
            <a:xfrm>
              <a:off x="4678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1" name="Freeform 27"/>
            <p:cNvSpPr>
              <a:spLocks/>
            </p:cNvSpPr>
            <p:nvPr userDrawn="1"/>
          </p:nvSpPr>
          <p:spPr bwMode="auto">
            <a:xfrm>
              <a:off x="4751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2" name="Freeform 28"/>
            <p:cNvSpPr>
              <a:spLocks/>
            </p:cNvSpPr>
            <p:nvPr userDrawn="1"/>
          </p:nvSpPr>
          <p:spPr bwMode="auto">
            <a:xfrm>
              <a:off x="4825" y="86"/>
              <a:ext cx="27" cy="26"/>
            </a:xfrm>
            <a:custGeom>
              <a:avLst/>
              <a:gdLst>
                <a:gd name="T0" fmla="*/ 0 w 83"/>
                <a:gd name="T1" fmla="*/ 1 h 78"/>
                <a:gd name="T2" fmla="*/ 1 w 83"/>
                <a:gd name="T3" fmla="*/ 1 h 78"/>
                <a:gd name="T4" fmla="*/ 1 w 83"/>
                <a:gd name="T5" fmla="*/ 1 h 78"/>
                <a:gd name="T6" fmla="*/ 1 w 83"/>
                <a:gd name="T7" fmla="*/ 1 h 78"/>
                <a:gd name="T8" fmla="*/ 1 w 83"/>
                <a:gd name="T9" fmla="*/ 0 h 78"/>
                <a:gd name="T10" fmla="*/ 1 w 83"/>
                <a:gd name="T11" fmla="*/ 0 h 78"/>
                <a:gd name="T12" fmla="*/ 1 w 83"/>
                <a:gd name="T13" fmla="*/ 0 h 78"/>
                <a:gd name="T14" fmla="*/ 0 w 83"/>
                <a:gd name="T15" fmla="*/ 0 h 78"/>
                <a:gd name="T16" fmla="*/ 0 w 83"/>
                <a:gd name="T17" fmla="*/ 0 h 78"/>
                <a:gd name="T18" fmla="*/ 0 w 83"/>
                <a:gd name="T19" fmla="*/ 1 h 78"/>
                <a:gd name="T20" fmla="*/ 0 w 83"/>
                <a:gd name="T21" fmla="*/ 1 h 78"/>
                <a:gd name="T22" fmla="*/ 0 w 83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8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3" name="Freeform 29"/>
            <p:cNvSpPr>
              <a:spLocks/>
            </p:cNvSpPr>
            <p:nvPr userDrawn="1"/>
          </p:nvSpPr>
          <p:spPr bwMode="auto">
            <a:xfrm>
              <a:off x="4897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4" name="Freeform 30"/>
            <p:cNvSpPr>
              <a:spLocks/>
            </p:cNvSpPr>
            <p:nvPr userDrawn="1"/>
          </p:nvSpPr>
          <p:spPr bwMode="auto">
            <a:xfrm>
              <a:off x="4971" y="86"/>
              <a:ext cx="29" cy="26"/>
            </a:xfrm>
            <a:custGeom>
              <a:avLst/>
              <a:gdLst>
                <a:gd name="T0" fmla="*/ 0 w 85"/>
                <a:gd name="T1" fmla="*/ 1 h 78"/>
                <a:gd name="T2" fmla="*/ 1 w 85"/>
                <a:gd name="T3" fmla="*/ 1 h 78"/>
                <a:gd name="T4" fmla="*/ 1 w 85"/>
                <a:gd name="T5" fmla="*/ 1 h 78"/>
                <a:gd name="T6" fmla="*/ 1 w 85"/>
                <a:gd name="T7" fmla="*/ 1 h 78"/>
                <a:gd name="T8" fmla="*/ 1 w 85"/>
                <a:gd name="T9" fmla="*/ 0 h 78"/>
                <a:gd name="T10" fmla="*/ 1 w 85"/>
                <a:gd name="T11" fmla="*/ 0 h 78"/>
                <a:gd name="T12" fmla="*/ 1 w 85"/>
                <a:gd name="T13" fmla="*/ 0 h 78"/>
                <a:gd name="T14" fmla="*/ 0 w 85"/>
                <a:gd name="T15" fmla="*/ 0 h 78"/>
                <a:gd name="T16" fmla="*/ 0 w 85"/>
                <a:gd name="T17" fmla="*/ 0 h 78"/>
                <a:gd name="T18" fmla="*/ 0 w 85"/>
                <a:gd name="T19" fmla="*/ 1 h 78"/>
                <a:gd name="T20" fmla="*/ 0 w 85"/>
                <a:gd name="T21" fmla="*/ 1 h 78"/>
                <a:gd name="T22" fmla="*/ 0 w 85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8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5" name="Freeform 31"/>
            <p:cNvSpPr>
              <a:spLocks/>
            </p:cNvSpPr>
            <p:nvPr userDrawn="1"/>
          </p:nvSpPr>
          <p:spPr bwMode="auto">
            <a:xfrm>
              <a:off x="5044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6" name="Freeform 32"/>
            <p:cNvSpPr>
              <a:spLocks/>
            </p:cNvSpPr>
            <p:nvPr userDrawn="1"/>
          </p:nvSpPr>
          <p:spPr bwMode="auto">
            <a:xfrm>
              <a:off x="4715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7" name="Freeform 33"/>
            <p:cNvSpPr>
              <a:spLocks/>
            </p:cNvSpPr>
            <p:nvPr userDrawn="1"/>
          </p:nvSpPr>
          <p:spPr bwMode="auto">
            <a:xfrm>
              <a:off x="4788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8" name="Freeform 34"/>
            <p:cNvSpPr>
              <a:spLocks/>
            </p:cNvSpPr>
            <p:nvPr userDrawn="1"/>
          </p:nvSpPr>
          <p:spPr bwMode="auto">
            <a:xfrm>
              <a:off x="4861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9" name="Freeform 35"/>
            <p:cNvSpPr>
              <a:spLocks/>
            </p:cNvSpPr>
            <p:nvPr userDrawn="1"/>
          </p:nvSpPr>
          <p:spPr bwMode="auto">
            <a:xfrm>
              <a:off x="4935" y="126"/>
              <a:ext cx="28" cy="24"/>
            </a:xfrm>
            <a:custGeom>
              <a:avLst/>
              <a:gdLst>
                <a:gd name="T0" fmla="*/ 0 w 86"/>
                <a:gd name="T1" fmla="*/ 1 h 74"/>
                <a:gd name="T2" fmla="*/ 1 w 86"/>
                <a:gd name="T3" fmla="*/ 1 h 74"/>
                <a:gd name="T4" fmla="*/ 1 w 86"/>
                <a:gd name="T5" fmla="*/ 1 h 74"/>
                <a:gd name="T6" fmla="*/ 1 w 86"/>
                <a:gd name="T7" fmla="*/ 1 h 74"/>
                <a:gd name="T8" fmla="*/ 1 w 86"/>
                <a:gd name="T9" fmla="*/ 0 h 74"/>
                <a:gd name="T10" fmla="*/ 1 w 86"/>
                <a:gd name="T11" fmla="*/ 0 h 74"/>
                <a:gd name="T12" fmla="*/ 1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1 h 74"/>
                <a:gd name="T20" fmla="*/ 0 w 86"/>
                <a:gd name="T21" fmla="*/ 1 h 74"/>
                <a:gd name="T22" fmla="*/ 0 w 86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4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0" name="Freeform 36"/>
            <p:cNvSpPr>
              <a:spLocks/>
            </p:cNvSpPr>
            <p:nvPr userDrawn="1"/>
          </p:nvSpPr>
          <p:spPr bwMode="auto">
            <a:xfrm>
              <a:off x="5008" y="126"/>
              <a:ext cx="28" cy="24"/>
            </a:xfrm>
            <a:custGeom>
              <a:avLst/>
              <a:gdLst>
                <a:gd name="T0" fmla="*/ 0 w 84"/>
                <a:gd name="T1" fmla="*/ 1 h 74"/>
                <a:gd name="T2" fmla="*/ 1 w 84"/>
                <a:gd name="T3" fmla="*/ 1 h 74"/>
                <a:gd name="T4" fmla="*/ 1 w 84"/>
                <a:gd name="T5" fmla="*/ 1 h 74"/>
                <a:gd name="T6" fmla="*/ 1 w 84"/>
                <a:gd name="T7" fmla="*/ 1 h 74"/>
                <a:gd name="T8" fmla="*/ 1 w 84"/>
                <a:gd name="T9" fmla="*/ 0 h 74"/>
                <a:gd name="T10" fmla="*/ 1 w 84"/>
                <a:gd name="T11" fmla="*/ 0 h 74"/>
                <a:gd name="T12" fmla="*/ 1 w 84"/>
                <a:gd name="T13" fmla="*/ 0 h 74"/>
                <a:gd name="T14" fmla="*/ 0 w 84"/>
                <a:gd name="T15" fmla="*/ 0 h 74"/>
                <a:gd name="T16" fmla="*/ 0 w 84"/>
                <a:gd name="T17" fmla="*/ 0 h 74"/>
                <a:gd name="T18" fmla="*/ 0 w 84"/>
                <a:gd name="T19" fmla="*/ 1 h 74"/>
                <a:gd name="T20" fmla="*/ 0 w 84"/>
                <a:gd name="T21" fmla="*/ 1 h 74"/>
                <a:gd name="T22" fmla="*/ 0 w 84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4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1" name="Freeform 37"/>
            <p:cNvSpPr>
              <a:spLocks/>
            </p:cNvSpPr>
            <p:nvPr userDrawn="1"/>
          </p:nvSpPr>
          <p:spPr bwMode="auto">
            <a:xfrm>
              <a:off x="4678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2" name="Freeform 38"/>
            <p:cNvSpPr>
              <a:spLocks/>
            </p:cNvSpPr>
            <p:nvPr userDrawn="1"/>
          </p:nvSpPr>
          <p:spPr bwMode="auto">
            <a:xfrm>
              <a:off x="4751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3" name="Freeform 39"/>
            <p:cNvSpPr>
              <a:spLocks/>
            </p:cNvSpPr>
            <p:nvPr userDrawn="1"/>
          </p:nvSpPr>
          <p:spPr bwMode="auto">
            <a:xfrm>
              <a:off x="4825" y="165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4" name="Freeform 40"/>
            <p:cNvSpPr>
              <a:spLocks/>
            </p:cNvSpPr>
            <p:nvPr userDrawn="1"/>
          </p:nvSpPr>
          <p:spPr bwMode="auto">
            <a:xfrm>
              <a:off x="4897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5" name="Freeform 41"/>
            <p:cNvSpPr>
              <a:spLocks/>
            </p:cNvSpPr>
            <p:nvPr userDrawn="1"/>
          </p:nvSpPr>
          <p:spPr bwMode="auto">
            <a:xfrm>
              <a:off x="4971" y="165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6" name="Freeform 42"/>
            <p:cNvSpPr>
              <a:spLocks/>
            </p:cNvSpPr>
            <p:nvPr userDrawn="1"/>
          </p:nvSpPr>
          <p:spPr bwMode="auto">
            <a:xfrm>
              <a:off x="5044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7" name="Freeform 43"/>
            <p:cNvSpPr>
              <a:spLocks/>
            </p:cNvSpPr>
            <p:nvPr userDrawn="1"/>
          </p:nvSpPr>
          <p:spPr bwMode="auto">
            <a:xfrm>
              <a:off x="4715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8" name="Freeform 44"/>
            <p:cNvSpPr>
              <a:spLocks/>
            </p:cNvSpPr>
            <p:nvPr userDrawn="1"/>
          </p:nvSpPr>
          <p:spPr bwMode="auto">
            <a:xfrm>
              <a:off x="4788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9" name="Freeform 45"/>
            <p:cNvSpPr>
              <a:spLocks/>
            </p:cNvSpPr>
            <p:nvPr userDrawn="1"/>
          </p:nvSpPr>
          <p:spPr bwMode="auto">
            <a:xfrm>
              <a:off x="4861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0" name="Freeform 46"/>
            <p:cNvSpPr>
              <a:spLocks/>
            </p:cNvSpPr>
            <p:nvPr userDrawn="1"/>
          </p:nvSpPr>
          <p:spPr bwMode="auto">
            <a:xfrm>
              <a:off x="4935" y="204"/>
              <a:ext cx="28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1" name="Freeform 47"/>
            <p:cNvSpPr>
              <a:spLocks/>
            </p:cNvSpPr>
            <p:nvPr userDrawn="1"/>
          </p:nvSpPr>
          <p:spPr bwMode="auto">
            <a:xfrm>
              <a:off x="5008" y="204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2" name="Freeform 48"/>
            <p:cNvSpPr>
              <a:spLocks/>
            </p:cNvSpPr>
            <p:nvPr userDrawn="1"/>
          </p:nvSpPr>
          <p:spPr bwMode="auto">
            <a:xfrm>
              <a:off x="4678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751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4" name="Freeform 50"/>
            <p:cNvSpPr>
              <a:spLocks/>
            </p:cNvSpPr>
            <p:nvPr userDrawn="1"/>
          </p:nvSpPr>
          <p:spPr bwMode="auto">
            <a:xfrm>
              <a:off x="4825" y="244"/>
              <a:ext cx="27" cy="25"/>
            </a:xfrm>
            <a:custGeom>
              <a:avLst/>
              <a:gdLst>
                <a:gd name="T0" fmla="*/ 0 w 83"/>
                <a:gd name="T1" fmla="*/ 1 h 76"/>
                <a:gd name="T2" fmla="*/ 1 w 83"/>
                <a:gd name="T3" fmla="*/ 1 h 76"/>
                <a:gd name="T4" fmla="*/ 1 w 83"/>
                <a:gd name="T5" fmla="*/ 1 h 76"/>
                <a:gd name="T6" fmla="*/ 1 w 83"/>
                <a:gd name="T7" fmla="*/ 1 h 76"/>
                <a:gd name="T8" fmla="*/ 1 w 83"/>
                <a:gd name="T9" fmla="*/ 0 h 76"/>
                <a:gd name="T10" fmla="*/ 1 w 83"/>
                <a:gd name="T11" fmla="*/ 0 h 76"/>
                <a:gd name="T12" fmla="*/ 1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1 h 76"/>
                <a:gd name="T20" fmla="*/ 0 w 83"/>
                <a:gd name="T21" fmla="*/ 1 h 76"/>
                <a:gd name="T22" fmla="*/ 0 w 83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6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5" name="Freeform 51"/>
            <p:cNvSpPr>
              <a:spLocks/>
            </p:cNvSpPr>
            <p:nvPr userDrawn="1"/>
          </p:nvSpPr>
          <p:spPr bwMode="auto">
            <a:xfrm>
              <a:off x="4897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4971" y="244"/>
              <a:ext cx="29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5044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4715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9" name="Freeform 55"/>
            <p:cNvSpPr>
              <a:spLocks/>
            </p:cNvSpPr>
            <p:nvPr userDrawn="1"/>
          </p:nvSpPr>
          <p:spPr bwMode="auto">
            <a:xfrm>
              <a:off x="4788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4861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1" name="Freeform 57"/>
            <p:cNvSpPr>
              <a:spLocks/>
            </p:cNvSpPr>
            <p:nvPr userDrawn="1"/>
          </p:nvSpPr>
          <p:spPr bwMode="auto">
            <a:xfrm>
              <a:off x="4935" y="283"/>
              <a:ext cx="28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2" name="Freeform 58"/>
            <p:cNvSpPr>
              <a:spLocks/>
            </p:cNvSpPr>
            <p:nvPr userDrawn="1"/>
          </p:nvSpPr>
          <p:spPr bwMode="auto">
            <a:xfrm>
              <a:off x="5008" y="283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3" name="Freeform 59"/>
            <p:cNvSpPr>
              <a:spLocks/>
            </p:cNvSpPr>
            <p:nvPr userDrawn="1"/>
          </p:nvSpPr>
          <p:spPr bwMode="auto">
            <a:xfrm>
              <a:off x="4678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4" name="Freeform 60"/>
            <p:cNvSpPr>
              <a:spLocks/>
            </p:cNvSpPr>
            <p:nvPr userDrawn="1"/>
          </p:nvSpPr>
          <p:spPr bwMode="auto">
            <a:xfrm>
              <a:off x="4751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5" name="Freeform 61"/>
            <p:cNvSpPr>
              <a:spLocks/>
            </p:cNvSpPr>
            <p:nvPr userDrawn="1"/>
          </p:nvSpPr>
          <p:spPr bwMode="auto">
            <a:xfrm>
              <a:off x="4825" y="323"/>
              <a:ext cx="27" cy="26"/>
            </a:xfrm>
            <a:custGeom>
              <a:avLst/>
              <a:gdLst>
                <a:gd name="T0" fmla="*/ 0 w 83"/>
                <a:gd name="T1" fmla="*/ 1 h 77"/>
                <a:gd name="T2" fmla="*/ 1 w 83"/>
                <a:gd name="T3" fmla="*/ 1 h 77"/>
                <a:gd name="T4" fmla="*/ 1 w 83"/>
                <a:gd name="T5" fmla="*/ 1 h 77"/>
                <a:gd name="T6" fmla="*/ 1 w 83"/>
                <a:gd name="T7" fmla="*/ 1 h 77"/>
                <a:gd name="T8" fmla="*/ 1 w 83"/>
                <a:gd name="T9" fmla="*/ 0 h 77"/>
                <a:gd name="T10" fmla="*/ 1 w 83"/>
                <a:gd name="T11" fmla="*/ 0 h 77"/>
                <a:gd name="T12" fmla="*/ 1 w 83"/>
                <a:gd name="T13" fmla="*/ 0 h 77"/>
                <a:gd name="T14" fmla="*/ 0 w 83"/>
                <a:gd name="T15" fmla="*/ 0 h 77"/>
                <a:gd name="T16" fmla="*/ 0 w 83"/>
                <a:gd name="T17" fmla="*/ 0 h 77"/>
                <a:gd name="T18" fmla="*/ 0 w 83"/>
                <a:gd name="T19" fmla="*/ 1 h 77"/>
                <a:gd name="T20" fmla="*/ 0 w 83"/>
                <a:gd name="T21" fmla="*/ 1 h 77"/>
                <a:gd name="T22" fmla="*/ 0 w 83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7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6" name="Freeform 62"/>
            <p:cNvSpPr>
              <a:spLocks/>
            </p:cNvSpPr>
            <p:nvPr userDrawn="1"/>
          </p:nvSpPr>
          <p:spPr bwMode="auto">
            <a:xfrm>
              <a:off x="4897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7" name="Freeform 63"/>
            <p:cNvSpPr>
              <a:spLocks/>
            </p:cNvSpPr>
            <p:nvPr userDrawn="1"/>
          </p:nvSpPr>
          <p:spPr bwMode="auto">
            <a:xfrm>
              <a:off x="4971" y="323"/>
              <a:ext cx="29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8" name="Freeform 64"/>
            <p:cNvSpPr>
              <a:spLocks/>
            </p:cNvSpPr>
            <p:nvPr userDrawn="1"/>
          </p:nvSpPr>
          <p:spPr bwMode="auto">
            <a:xfrm>
              <a:off x="5044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9" name="Freeform 65"/>
            <p:cNvSpPr>
              <a:spLocks/>
            </p:cNvSpPr>
            <p:nvPr userDrawn="1"/>
          </p:nvSpPr>
          <p:spPr bwMode="auto">
            <a:xfrm>
              <a:off x="4715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0" name="Freeform 66"/>
            <p:cNvSpPr>
              <a:spLocks/>
            </p:cNvSpPr>
            <p:nvPr userDrawn="1"/>
          </p:nvSpPr>
          <p:spPr bwMode="auto">
            <a:xfrm>
              <a:off x="4788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1" name="Freeform 67"/>
            <p:cNvSpPr>
              <a:spLocks/>
            </p:cNvSpPr>
            <p:nvPr userDrawn="1"/>
          </p:nvSpPr>
          <p:spPr bwMode="auto">
            <a:xfrm>
              <a:off x="4861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2" name="Freeform 68"/>
            <p:cNvSpPr>
              <a:spLocks/>
            </p:cNvSpPr>
            <p:nvPr userDrawn="1"/>
          </p:nvSpPr>
          <p:spPr bwMode="auto">
            <a:xfrm>
              <a:off x="4935" y="362"/>
              <a:ext cx="28" cy="26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3" name="Freeform 69"/>
            <p:cNvSpPr>
              <a:spLocks/>
            </p:cNvSpPr>
            <p:nvPr userDrawn="1"/>
          </p:nvSpPr>
          <p:spPr bwMode="auto">
            <a:xfrm>
              <a:off x="5008" y="362"/>
              <a:ext cx="28" cy="26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4" name="Freeform 70"/>
            <p:cNvSpPr>
              <a:spLocks/>
            </p:cNvSpPr>
            <p:nvPr userDrawn="1"/>
          </p:nvSpPr>
          <p:spPr bwMode="auto">
            <a:xfrm>
              <a:off x="4678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5" name="Freeform 71"/>
            <p:cNvSpPr>
              <a:spLocks/>
            </p:cNvSpPr>
            <p:nvPr userDrawn="1"/>
          </p:nvSpPr>
          <p:spPr bwMode="auto">
            <a:xfrm>
              <a:off x="4751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6" name="Freeform 72"/>
            <p:cNvSpPr>
              <a:spLocks/>
            </p:cNvSpPr>
            <p:nvPr userDrawn="1"/>
          </p:nvSpPr>
          <p:spPr bwMode="auto">
            <a:xfrm>
              <a:off x="4825" y="403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7" name="Freeform 73"/>
            <p:cNvSpPr>
              <a:spLocks/>
            </p:cNvSpPr>
            <p:nvPr userDrawn="1"/>
          </p:nvSpPr>
          <p:spPr bwMode="auto">
            <a:xfrm>
              <a:off x="4897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8" name="Freeform 74"/>
            <p:cNvSpPr>
              <a:spLocks/>
            </p:cNvSpPr>
            <p:nvPr userDrawn="1"/>
          </p:nvSpPr>
          <p:spPr bwMode="auto">
            <a:xfrm>
              <a:off x="4971" y="403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9" name="Freeform 75"/>
            <p:cNvSpPr>
              <a:spLocks/>
            </p:cNvSpPr>
            <p:nvPr userDrawn="1"/>
          </p:nvSpPr>
          <p:spPr bwMode="auto">
            <a:xfrm>
              <a:off x="5044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5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73" r:id="rId1"/>
    <p:sldLayoutId id="2147490674" r:id="rId2"/>
    <p:sldLayoutId id="2147490675" r:id="rId3"/>
    <p:sldLayoutId id="2147490676" r:id="rId4"/>
    <p:sldLayoutId id="2147490677" r:id="rId5"/>
    <p:sldLayoutId id="2147490678" r:id="rId6"/>
    <p:sldLayoutId id="2147490679" r:id="rId7"/>
    <p:sldLayoutId id="2147490680" r:id="rId8"/>
    <p:sldLayoutId id="2147490681" r:id="rId9"/>
    <p:sldLayoutId id="2147490682" r:id="rId10"/>
    <p:sldLayoutId id="2147490683" r:id="rId11"/>
    <p:sldLayoutId id="2147490684" r:id="rId12"/>
    <p:sldLayoutId id="2147490685" r:id="rId13"/>
    <p:sldLayoutId id="2147490686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1"/>
          <p:cNvGrpSpPr>
            <a:grpSpLocks noChangeAspect="1"/>
          </p:cNvGrpSpPr>
          <p:nvPr userDrawn="1"/>
        </p:nvGrpSpPr>
        <p:grpSpPr bwMode="auto">
          <a:xfrm>
            <a:off x="76200" y="76200"/>
            <a:ext cx="1828800" cy="1189038"/>
            <a:chOff x="48" y="48"/>
            <a:chExt cx="1152" cy="749"/>
          </a:xfrm>
        </p:grpSpPr>
        <p:sp>
          <p:nvSpPr>
            <p:cNvPr id="109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91" name="Rectangle 12"/>
            <p:cNvSpPr>
              <a:spLocks noChangeArrowheads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FF3300"/>
                </a:solidFill>
                <a:cs typeface="+mn-cs"/>
              </a:endParaRPr>
            </a:p>
          </p:txBody>
        </p:sp>
        <p:sp>
          <p:nvSpPr>
            <p:cNvPr id="1092" name="Freeform 13"/>
            <p:cNvSpPr>
              <a:spLocks/>
            </p:cNvSpPr>
            <p:nvPr userDrawn="1"/>
          </p:nvSpPr>
          <p:spPr bwMode="auto">
            <a:xfrm>
              <a:off x="426" y="232"/>
              <a:ext cx="396" cy="377"/>
            </a:xfrm>
            <a:custGeom>
              <a:avLst/>
              <a:gdLst>
                <a:gd name="T0" fmla="*/ 25 w 790"/>
                <a:gd name="T1" fmla="*/ 0 h 752"/>
                <a:gd name="T2" fmla="*/ 32 w 790"/>
                <a:gd name="T3" fmla="*/ 19 h 752"/>
                <a:gd name="T4" fmla="*/ 50 w 790"/>
                <a:gd name="T5" fmla="*/ 18 h 752"/>
                <a:gd name="T6" fmla="*/ 35 w 790"/>
                <a:gd name="T7" fmla="*/ 28 h 752"/>
                <a:gd name="T8" fmla="*/ 40 w 790"/>
                <a:gd name="T9" fmla="*/ 48 h 752"/>
                <a:gd name="T10" fmla="*/ 26 w 790"/>
                <a:gd name="T11" fmla="*/ 35 h 752"/>
                <a:gd name="T12" fmla="*/ 10 w 790"/>
                <a:gd name="T13" fmla="*/ 48 h 752"/>
                <a:gd name="T14" fmla="*/ 17 w 790"/>
                <a:gd name="T15" fmla="*/ 28 h 752"/>
                <a:gd name="T16" fmla="*/ 0 w 790"/>
                <a:gd name="T17" fmla="*/ 18 h 752"/>
                <a:gd name="T18" fmla="*/ 19 w 790"/>
                <a:gd name="T19" fmla="*/ 19 h 752"/>
                <a:gd name="T20" fmla="*/ 25 w 790"/>
                <a:gd name="T21" fmla="*/ 0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0" h="752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 noChangeAspect="1"/>
          </p:cNvGrpSpPr>
          <p:nvPr userDrawn="1"/>
        </p:nvGrpSpPr>
        <p:grpSpPr bwMode="auto">
          <a:xfrm>
            <a:off x="7391400" y="96838"/>
            <a:ext cx="1752600" cy="1198562"/>
            <a:chOff x="4656" y="61"/>
            <a:chExt cx="1104" cy="755"/>
          </a:xfrm>
        </p:grpSpPr>
        <p:sp>
          <p:nvSpPr>
            <p:cNvPr id="1029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656" y="61"/>
              <a:ext cx="110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auto">
            <a:xfrm>
              <a:off x="4680" y="95"/>
              <a:ext cx="1073" cy="714"/>
            </a:xfrm>
            <a:custGeom>
              <a:avLst/>
              <a:gdLst>
                <a:gd name="T0" fmla="*/ 0 w 3218"/>
                <a:gd name="T1" fmla="*/ 0 h 2141"/>
                <a:gd name="T2" fmla="*/ 40 w 3218"/>
                <a:gd name="T3" fmla="*/ 0 h 2141"/>
                <a:gd name="T4" fmla="*/ 40 w 3218"/>
                <a:gd name="T5" fmla="*/ 26 h 2141"/>
                <a:gd name="T6" fmla="*/ 0 w 3218"/>
                <a:gd name="T7" fmla="*/ 26 h 2141"/>
                <a:gd name="T8" fmla="*/ 0 w 3218"/>
                <a:gd name="T9" fmla="*/ 0 h 2141"/>
                <a:gd name="T10" fmla="*/ 0 w 3218"/>
                <a:gd name="T11" fmla="*/ 0 h 2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8" h="2141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1" name="Freeform 17"/>
            <p:cNvSpPr>
              <a:spLocks/>
            </p:cNvSpPr>
            <p:nvPr userDrawn="1"/>
          </p:nvSpPr>
          <p:spPr bwMode="auto">
            <a:xfrm>
              <a:off x="4656" y="68"/>
              <a:ext cx="1072" cy="708"/>
            </a:xfrm>
            <a:custGeom>
              <a:avLst/>
              <a:gdLst>
                <a:gd name="T0" fmla="*/ 0 w 3215"/>
                <a:gd name="T1" fmla="*/ 0 h 2124"/>
                <a:gd name="T2" fmla="*/ 40 w 3215"/>
                <a:gd name="T3" fmla="*/ 0 h 2124"/>
                <a:gd name="T4" fmla="*/ 40 w 3215"/>
                <a:gd name="T5" fmla="*/ 26 h 2124"/>
                <a:gd name="T6" fmla="*/ 0 w 3215"/>
                <a:gd name="T7" fmla="*/ 26 h 2124"/>
                <a:gd name="T8" fmla="*/ 0 w 3215"/>
                <a:gd name="T9" fmla="*/ 0 h 2124"/>
                <a:gd name="T10" fmla="*/ 0 w 3215"/>
                <a:gd name="T11" fmla="*/ 0 h 2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2124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auto">
            <a:xfrm>
              <a:off x="4656" y="68"/>
              <a:ext cx="439" cy="380"/>
            </a:xfrm>
            <a:custGeom>
              <a:avLst/>
              <a:gdLst>
                <a:gd name="T0" fmla="*/ 0 w 1318"/>
                <a:gd name="T1" fmla="*/ 0 h 1138"/>
                <a:gd name="T2" fmla="*/ 16 w 1318"/>
                <a:gd name="T3" fmla="*/ 0 h 1138"/>
                <a:gd name="T4" fmla="*/ 16 w 1318"/>
                <a:gd name="T5" fmla="*/ 14 h 1138"/>
                <a:gd name="T6" fmla="*/ 0 w 1318"/>
                <a:gd name="T7" fmla="*/ 14 h 1138"/>
                <a:gd name="T8" fmla="*/ 0 w 1318"/>
                <a:gd name="T9" fmla="*/ 0 h 1138"/>
                <a:gd name="T10" fmla="*/ 0 w 1318"/>
                <a:gd name="T11" fmla="*/ 0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8" h="1138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auto">
            <a:xfrm>
              <a:off x="5095" y="68"/>
              <a:ext cx="633" cy="55"/>
            </a:xfrm>
            <a:custGeom>
              <a:avLst/>
              <a:gdLst>
                <a:gd name="T0" fmla="*/ 0 w 1899"/>
                <a:gd name="T1" fmla="*/ 0 h 163"/>
                <a:gd name="T2" fmla="*/ 0 w 1899"/>
                <a:gd name="T3" fmla="*/ 2 h 163"/>
                <a:gd name="T4" fmla="*/ 23 w 1899"/>
                <a:gd name="T5" fmla="*/ 2 h 163"/>
                <a:gd name="T6" fmla="*/ 23 w 1899"/>
                <a:gd name="T7" fmla="*/ 0 h 163"/>
                <a:gd name="T8" fmla="*/ 0 w 1899"/>
                <a:gd name="T9" fmla="*/ 0 h 163"/>
                <a:gd name="T10" fmla="*/ 0 w 189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3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auto">
            <a:xfrm>
              <a:off x="5095" y="177"/>
              <a:ext cx="633" cy="55"/>
            </a:xfrm>
            <a:custGeom>
              <a:avLst/>
              <a:gdLst>
                <a:gd name="T0" fmla="*/ 0 w 1899"/>
                <a:gd name="T1" fmla="*/ 0 h 166"/>
                <a:gd name="T2" fmla="*/ 0 w 1899"/>
                <a:gd name="T3" fmla="*/ 2 h 166"/>
                <a:gd name="T4" fmla="*/ 23 w 1899"/>
                <a:gd name="T5" fmla="*/ 2 h 166"/>
                <a:gd name="T6" fmla="*/ 23 w 1899"/>
                <a:gd name="T7" fmla="*/ 0 h 166"/>
                <a:gd name="T8" fmla="*/ 0 w 1899"/>
                <a:gd name="T9" fmla="*/ 0 h 166"/>
                <a:gd name="T10" fmla="*/ 0 w 1899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6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5" name="Freeform 21"/>
            <p:cNvSpPr>
              <a:spLocks/>
            </p:cNvSpPr>
            <p:nvPr userDrawn="1"/>
          </p:nvSpPr>
          <p:spPr bwMode="auto">
            <a:xfrm>
              <a:off x="5095" y="285"/>
              <a:ext cx="633" cy="53"/>
            </a:xfrm>
            <a:custGeom>
              <a:avLst/>
              <a:gdLst>
                <a:gd name="T0" fmla="*/ 0 w 1899"/>
                <a:gd name="T1" fmla="*/ 0 h 161"/>
                <a:gd name="T2" fmla="*/ 0 w 1899"/>
                <a:gd name="T3" fmla="*/ 2 h 161"/>
                <a:gd name="T4" fmla="*/ 23 w 1899"/>
                <a:gd name="T5" fmla="*/ 2 h 161"/>
                <a:gd name="T6" fmla="*/ 23 w 1899"/>
                <a:gd name="T7" fmla="*/ 0 h 161"/>
                <a:gd name="T8" fmla="*/ 0 w 1899"/>
                <a:gd name="T9" fmla="*/ 0 h 161"/>
                <a:gd name="T10" fmla="*/ 0 w 1899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1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5096" y="394"/>
              <a:ext cx="632" cy="52"/>
            </a:xfrm>
            <a:custGeom>
              <a:avLst/>
              <a:gdLst>
                <a:gd name="T0" fmla="*/ 0 w 1895"/>
                <a:gd name="T1" fmla="*/ 0 h 158"/>
                <a:gd name="T2" fmla="*/ 0 w 1895"/>
                <a:gd name="T3" fmla="*/ 2 h 158"/>
                <a:gd name="T4" fmla="*/ 23 w 1895"/>
                <a:gd name="T5" fmla="*/ 2 h 158"/>
                <a:gd name="T6" fmla="*/ 23 w 1895"/>
                <a:gd name="T7" fmla="*/ 0 h 158"/>
                <a:gd name="T8" fmla="*/ 0 w 1895"/>
                <a:gd name="T9" fmla="*/ 0 h 158"/>
                <a:gd name="T10" fmla="*/ 0 w 189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5" h="158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 userDrawn="1"/>
          </p:nvSpPr>
          <p:spPr bwMode="auto">
            <a:xfrm>
              <a:off x="4656" y="498"/>
              <a:ext cx="1072" cy="63"/>
            </a:xfrm>
            <a:custGeom>
              <a:avLst/>
              <a:gdLst>
                <a:gd name="T0" fmla="*/ 0 w 3215"/>
                <a:gd name="T1" fmla="*/ 0 h 190"/>
                <a:gd name="T2" fmla="*/ 0 w 3215"/>
                <a:gd name="T3" fmla="*/ 2 h 190"/>
                <a:gd name="T4" fmla="*/ 40 w 3215"/>
                <a:gd name="T5" fmla="*/ 2 h 190"/>
                <a:gd name="T6" fmla="*/ 40 w 3215"/>
                <a:gd name="T7" fmla="*/ 0 h 190"/>
                <a:gd name="T8" fmla="*/ 0 w 3215"/>
                <a:gd name="T9" fmla="*/ 0 h 190"/>
                <a:gd name="T10" fmla="*/ 0 w 3215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9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8" name="Freeform 24"/>
            <p:cNvSpPr>
              <a:spLocks/>
            </p:cNvSpPr>
            <p:nvPr userDrawn="1"/>
          </p:nvSpPr>
          <p:spPr bwMode="auto">
            <a:xfrm>
              <a:off x="4656" y="608"/>
              <a:ext cx="1072" cy="58"/>
            </a:xfrm>
            <a:custGeom>
              <a:avLst/>
              <a:gdLst>
                <a:gd name="T0" fmla="*/ 0 w 3215"/>
                <a:gd name="T1" fmla="*/ 0 h 174"/>
                <a:gd name="T2" fmla="*/ 0 w 3215"/>
                <a:gd name="T3" fmla="*/ 2 h 174"/>
                <a:gd name="T4" fmla="*/ 40 w 3215"/>
                <a:gd name="T5" fmla="*/ 2 h 174"/>
                <a:gd name="T6" fmla="*/ 40 w 3215"/>
                <a:gd name="T7" fmla="*/ 0 h 174"/>
                <a:gd name="T8" fmla="*/ 0 w 3215"/>
                <a:gd name="T9" fmla="*/ 0 h 174"/>
                <a:gd name="T10" fmla="*/ 0 w 3215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4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9" name="Freeform 25"/>
            <p:cNvSpPr>
              <a:spLocks/>
            </p:cNvSpPr>
            <p:nvPr userDrawn="1"/>
          </p:nvSpPr>
          <p:spPr bwMode="auto">
            <a:xfrm>
              <a:off x="4656" y="723"/>
              <a:ext cx="1072" cy="58"/>
            </a:xfrm>
            <a:custGeom>
              <a:avLst/>
              <a:gdLst>
                <a:gd name="T0" fmla="*/ 0 w 3215"/>
                <a:gd name="T1" fmla="*/ 0 h 176"/>
                <a:gd name="T2" fmla="*/ 0 w 3215"/>
                <a:gd name="T3" fmla="*/ 2 h 176"/>
                <a:gd name="T4" fmla="*/ 40 w 3215"/>
                <a:gd name="T5" fmla="*/ 2 h 176"/>
                <a:gd name="T6" fmla="*/ 40 w 3215"/>
                <a:gd name="T7" fmla="*/ 0 h 176"/>
                <a:gd name="T8" fmla="*/ 0 w 3215"/>
                <a:gd name="T9" fmla="*/ 0 h 176"/>
                <a:gd name="T10" fmla="*/ 0 w 321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6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 userDrawn="1"/>
          </p:nvSpPr>
          <p:spPr bwMode="auto">
            <a:xfrm>
              <a:off x="4678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1" name="Freeform 27"/>
            <p:cNvSpPr>
              <a:spLocks/>
            </p:cNvSpPr>
            <p:nvPr userDrawn="1"/>
          </p:nvSpPr>
          <p:spPr bwMode="auto">
            <a:xfrm>
              <a:off x="4751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2" name="Freeform 28"/>
            <p:cNvSpPr>
              <a:spLocks/>
            </p:cNvSpPr>
            <p:nvPr userDrawn="1"/>
          </p:nvSpPr>
          <p:spPr bwMode="auto">
            <a:xfrm>
              <a:off x="4825" y="86"/>
              <a:ext cx="27" cy="26"/>
            </a:xfrm>
            <a:custGeom>
              <a:avLst/>
              <a:gdLst>
                <a:gd name="T0" fmla="*/ 0 w 83"/>
                <a:gd name="T1" fmla="*/ 1 h 78"/>
                <a:gd name="T2" fmla="*/ 1 w 83"/>
                <a:gd name="T3" fmla="*/ 1 h 78"/>
                <a:gd name="T4" fmla="*/ 1 w 83"/>
                <a:gd name="T5" fmla="*/ 1 h 78"/>
                <a:gd name="T6" fmla="*/ 1 w 83"/>
                <a:gd name="T7" fmla="*/ 1 h 78"/>
                <a:gd name="T8" fmla="*/ 1 w 83"/>
                <a:gd name="T9" fmla="*/ 0 h 78"/>
                <a:gd name="T10" fmla="*/ 1 w 83"/>
                <a:gd name="T11" fmla="*/ 0 h 78"/>
                <a:gd name="T12" fmla="*/ 1 w 83"/>
                <a:gd name="T13" fmla="*/ 0 h 78"/>
                <a:gd name="T14" fmla="*/ 0 w 83"/>
                <a:gd name="T15" fmla="*/ 0 h 78"/>
                <a:gd name="T16" fmla="*/ 0 w 83"/>
                <a:gd name="T17" fmla="*/ 0 h 78"/>
                <a:gd name="T18" fmla="*/ 0 w 83"/>
                <a:gd name="T19" fmla="*/ 1 h 78"/>
                <a:gd name="T20" fmla="*/ 0 w 83"/>
                <a:gd name="T21" fmla="*/ 1 h 78"/>
                <a:gd name="T22" fmla="*/ 0 w 83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8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3" name="Freeform 29"/>
            <p:cNvSpPr>
              <a:spLocks/>
            </p:cNvSpPr>
            <p:nvPr userDrawn="1"/>
          </p:nvSpPr>
          <p:spPr bwMode="auto">
            <a:xfrm>
              <a:off x="4897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4" name="Freeform 30"/>
            <p:cNvSpPr>
              <a:spLocks/>
            </p:cNvSpPr>
            <p:nvPr userDrawn="1"/>
          </p:nvSpPr>
          <p:spPr bwMode="auto">
            <a:xfrm>
              <a:off x="4971" y="86"/>
              <a:ext cx="29" cy="26"/>
            </a:xfrm>
            <a:custGeom>
              <a:avLst/>
              <a:gdLst>
                <a:gd name="T0" fmla="*/ 0 w 85"/>
                <a:gd name="T1" fmla="*/ 1 h 78"/>
                <a:gd name="T2" fmla="*/ 1 w 85"/>
                <a:gd name="T3" fmla="*/ 1 h 78"/>
                <a:gd name="T4" fmla="*/ 1 w 85"/>
                <a:gd name="T5" fmla="*/ 1 h 78"/>
                <a:gd name="T6" fmla="*/ 1 w 85"/>
                <a:gd name="T7" fmla="*/ 1 h 78"/>
                <a:gd name="T8" fmla="*/ 1 w 85"/>
                <a:gd name="T9" fmla="*/ 0 h 78"/>
                <a:gd name="T10" fmla="*/ 1 w 85"/>
                <a:gd name="T11" fmla="*/ 0 h 78"/>
                <a:gd name="T12" fmla="*/ 1 w 85"/>
                <a:gd name="T13" fmla="*/ 0 h 78"/>
                <a:gd name="T14" fmla="*/ 0 w 85"/>
                <a:gd name="T15" fmla="*/ 0 h 78"/>
                <a:gd name="T16" fmla="*/ 0 w 85"/>
                <a:gd name="T17" fmla="*/ 0 h 78"/>
                <a:gd name="T18" fmla="*/ 0 w 85"/>
                <a:gd name="T19" fmla="*/ 1 h 78"/>
                <a:gd name="T20" fmla="*/ 0 w 85"/>
                <a:gd name="T21" fmla="*/ 1 h 78"/>
                <a:gd name="T22" fmla="*/ 0 w 85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8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5" name="Freeform 31"/>
            <p:cNvSpPr>
              <a:spLocks/>
            </p:cNvSpPr>
            <p:nvPr userDrawn="1"/>
          </p:nvSpPr>
          <p:spPr bwMode="auto">
            <a:xfrm>
              <a:off x="5044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6" name="Freeform 32"/>
            <p:cNvSpPr>
              <a:spLocks/>
            </p:cNvSpPr>
            <p:nvPr userDrawn="1"/>
          </p:nvSpPr>
          <p:spPr bwMode="auto">
            <a:xfrm>
              <a:off x="4715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7" name="Freeform 33"/>
            <p:cNvSpPr>
              <a:spLocks/>
            </p:cNvSpPr>
            <p:nvPr userDrawn="1"/>
          </p:nvSpPr>
          <p:spPr bwMode="auto">
            <a:xfrm>
              <a:off x="4788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8" name="Freeform 34"/>
            <p:cNvSpPr>
              <a:spLocks/>
            </p:cNvSpPr>
            <p:nvPr userDrawn="1"/>
          </p:nvSpPr>
          <p:spPr bwMode="auto">
            <a:xfrm>
              <a:off x="4861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9" name="Freeform 35"/>
            <p:cNvSpPr>
              <a:spLocks/>
            </p:cNvSpPr>
            <p:nvPr userDrawn="1"/>
          </p:nvSpPr>
          <p:spPr bwMode="auto">
            <a:xfrm>
              <a:off x="4935" y="126"/>
              <a:ext cx="28" cy="24"/>
            </a:xfrm>
            <a:custGeom>
              <a:avLst/>
              <a:gdLst>
                <a:gd name="T0" fmla="*/ 0 w 86"/>
                <a:gd name="T1" fmla="*/ 1 h 74"/>
                <a:gd name="T2" fmla="*/ 1 w 86"/>
                <a:gd name="T3" fmla="*/ 1 h 74"/>
                <a:gd name="T4" fmla="*/ 1 w 86"/>
                <a:gd name="T5" fmla="*/ 1 h 74"/>
                <a:gd name="T6" fmla="*/ 1 w 86"/>
                <a:gd name="T7" fmla="*/ 1 h 74"/>
                <a:gd name="T8" fmla="*/ 1 w 86"/>
                <a:gd name="T9" fmla="*/ 0 h 74"/>
                <a:gd name="T10" fmla="*/ 1 w 86"/>
                <a:gd name="T11" fmla="*/ 0 h 74"/>
                <a:gd name="T12" fmla="*/ 1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1 h 74"/>
                <a:gd name="T20" fmla="*/ 0 w 86"/>
                <a:gd name="T21" fmla="*/ 1 h 74"/>
                <a:gd name="T22" fmla="*/ 0 w 86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4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0" name="Freeform 36"/>
            <p:cNvSpPr>
              <a:spLocks/>
            </p:cNvSpPr>
            <p:nvPr userDrawn="1"/>
          </p:nvSpPr>
          <p:spPr bwMode="auto">
            <a:xfrm>
              <a:off x="5008" y="126"/>
              <a:ext cx="28" cy="24"/>
            </a:xfrm>
            <a:custGeom>
              <a:avLst/>
              <a:gdLst>
                <a:gd name="T0" fmla="*/ 0 w 84"/>
                <a:gd name="T1" fmla="*/ 1 h 74"/>
                <a:gd name="T2" fmla="*/ 1 w 84"/>
                <a:gd name="T3" fmla="*/ 1 h 74"/>
                <a:gd name="T4" fmla="*/ 1 w 84"/>
                <a:gd name="T5" fmla="*/ 1 h 74"/>
                <a:gd name="T6" fmla="*/ 1 w 84"/>
                <a:gd name="T7" fmla="*/ 1 h 74"/>
                <a:gd name="T8" fmla="*/ 1 w 84"/>
                <a:gd name="T9" fmla="*/ 0 h 74"/>
                <a:gd name="T10" fmla="*/ 1 w 84"/>
                <a:gd name="T11" fmla="*/ 0 h 74"/>
                <a:gd name="T12" fmla="*/ 1 w 84"/>
                <a:gd name="T13" fmla="*/ 0 h 74"/>
                <a:gd name="T14" fmla="*/ 0 w 84"/>
                <a:gd name="T15" fmla="*/ 0 h 74"/>
                <a:gd name="T16" fmla="*/ 0 w 84"/>
                <a:gd name="T17" fmla="*/ 0 h 74"/>
                <a:gd name="T18" fmla="*/ 0 w 84"/>
                <a:gd name="T19" fmla="*/ 1 h 74"/>
                <a:gd name="T20" fmla="*/ 0 w 84"/>
                <a:gd name="T21" fmla="*/ 1 h 74"/>
                <a:gd name="T22" fmla="*/ 0 w 84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4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1" name="Freeform 37"/>
            <p:cNvSpPr>
              <a:spLocks/>
            </p:cNvSpPr>
            <p:nvPr userDrawn="1"/>
          </p:nvSpPr>
          <p:spPr bwMode="auto">
            <a:xfrm>
              <a:off x="4678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2" name="Freeform 38"/>
            <p:cNvSpPr>
              <a:spLocks/>
            </p:cNvSpPr>
            <p:nvPr userDrawn="1"/>
          </p:nvSpPr>
          <p:spPr bwMode="auto">
            <a:xfrm>
              <a:off x="4751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3" name="Freeform 39"/>
            <p:cNvSpPr>
              <a:spLocks/>
            </p:cNvSpPr>
            <p:nvPr userDrawn="1"/>
          </p:nvSpPr>
          <p:spPr bwMode="auto">
            <a:xfrm>
              <a:off x="4825" y="165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4" name="Freeform 40"/>
            <p:cNvSpPr>
              <a:spLocks/>
            </p:cNvSpPr>
            <p:nvPr userDrawn="1"/>
          </p:nvSpPr>
          <p:spPr bwMode="auto">
            <a:xfrm>
              <a:off x="4897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5" name="Freeform 41"/>
            <p:cNvSpPr>
              <a:spLocks/>
            </p:cNvSpPr>
            <p:nvPr userDrawn="1"/>
          </p:nvSpPr>
          <p:spPr bwMode="auto">
            <a:xfrm>
              <a:off x="4971" y="165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6" name="Freeform 42"/>
            <p:cNvSpPr>
              <a:spLocks/>
            </p:cNvSpPr>
            <p:nvPr userDrawn="1"/>
          </p:nvSpPr>
          <p:spPr bwMode="auto">
            <a:xfrm>
              <a:off x="5044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7" name="Freeform 43"/>
            <p:cNvSpPr>
              <a:spLocks/>
            </p:cNvSpPr>
            <p:nvPr userDrawn="1"/>
          </p:nvSpPr>
          <p:spPr bwMode="auto">
            <a:xfrm>
              <a:off x="4715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8" name="Freeform 44"/>
            <p:cNvSpPr>
              <a:spLocks/>
            </p:cNvSpPr>
            <p:nvPr userDrawn="1"/>
          </p:nvSpPr>
          <p:spPr bwMode="auto">
            <a:xfrm>
              <a:off x="4788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9" name="Freeform 45"/>
            <p:cNvSpPr>
              <a:spLocks/>
            </p:cNvSpPr>
            <p:nvPr userDrawn="1"/>
          </p:nvSpPr>
          <p:spPr bwMode="auto">
            <a:xfrm>
              <a:off x="4861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0" name="Freeform 46"/>
            <p:cNvSpPr>
              <a:spLocks/>
            </p:cNvSpPr>
            <p:nvPr userDrawn="1"/>
          </p:nvSpPr>
          <p:spPr bwMode="auto">
            <a:xfrm>
              <a:off x="4935" y="204"/>
              <a:ext cx="28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1" name="Freeform 47"/>
            <p:cNvSpPr>
              <a:spLocks/>
            </p:cNvSpPr>
            <p:nvPr userDrawn="1"/>
          </p:nvSpPr>
          <p:spPr bwMode="auto">
            <a:xfrm>
              <a:off x="5008" y="204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2" name="Freeform 48"/>
            <p:cNvSpPr>
              <a:spLocks/>
            </p:cNvSpPr>
            <p:nvPr userDrawn="1"/>
          </p:nvSpPr>
          <p:spPr bwMode="auto">
            <a:xfrm>
              <a:off x="4678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751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4" name="Freeform 50"/>
            <p:cNvSpPr>
              <a:spLocks/>
            </p:cNvSpPr>
            <p:nvPr userDrawn="1"/>
          </p:nvSpPr>
          <p:spPr bwMode="auto">
            <a:xfrm>
              <a:off x="4825" y="244"/>
              <a:ext cx="27" cy="25"/>
            </a:xfrm>
            <a:custGeom>
              <a:avLst/>
              <a:gdLst>
                <a:gd name="T0" fmla="*/ 0 w 83"/>
                <a:gd name="T1" fmla="*/ 1 h 76"/>
                <a:gd name="T2" fmla="*/ 1 w 83"/>
                <a:gd name="T3" fmla="*/ 1 h 76"/>
                <a:gd name="T4" fmla="*/ 1 w 83"/>
                <a:gd name="T5" fmla="*/ 1 h 76"/>
                <a:gd name="T6" fmla="*/ 1 w 83"/>
                <a:gd name="T7" fmla="*/ 1 h 76"/>
                <a:gd name="T8" fmla="*/ 1 w 83"/>
                <a:gd name="T9" fmla="*/ 0 h 76"/>
                <a:gd name="T10" fmla="*/ 1 w 83"/>
                <a:gd name="T11" fmla="*/ 0 h 76"/>
                <a:gd name="T12" fmla="*/ 1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1 h 76"/>
                <a:gd name="T20" fmla="*/ 0 w 83"/>
                <a:gd name="T21" fmla="*/ 1 h 76"/>
                <a:gd name="T22" fmla="*/ 0 w 83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6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5" name="Freeform 51"/>
            <p:cNvSpPr>
              <a:spLocks/>
            </p:cNvSpPr>
            <p:nvPr userDrawn="1"/>
          </p:nvSpPr>
          <p:spPr bwMode="auto">
            <a:xfrm>
              <a:off x="4897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4971" y="244"/>
              <a:ext cx="29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5044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4715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9" name="Freeform 55"/>
            <p:cNvSpPr>
              <a:spLocks/>
            </p:cNvSpPr>
            <p:nvPr userDrawn="1"/>
          </p:nvSpPr>
          <p:spPr bwMode="auto">
            <a:xfrm>
              <a:off x="4788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4861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1" name="Freeform 57"/>
            <p:cNvSpPr>
              <a:spLocks/>
            </p:cNvSpPr>
            <p:nvPr userDrawn="1"/>
          </p:nvSpPr>
          <p:spPr bwMode="auto">
            <a:xfrm>
              <a:off x="4935" y="283"/>
              <a:ext cx="28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2" name="Freeform 58"/>
            <p:cNvSpPr>
              <a:spLocks/>
            </p:cNvSpPr>
            <p:nvPr userDrawn="1"/>
          </p:nvSpPr>
          <p:spPr bwMode="auto">
            <a:xfrm>
              <a:off x="5008" y="283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3" name="Freeform 59"/>
            <p:cNvSpPr>
              <a:spLocks/>
            </p:cNvSpPr>
            <p:nvPr userDrawn="1"/>
          </p:nvSpPr>
          <p:spPr bwMode="auto">
            <a:xfrm>
              <a:off x="4678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4" name="Freeform 60"/>
            <p:cNvSpPr>
              <a:spLocks/>
            </p:cNvSpPr>
            <p:nvPr userDrawn="1"/>
          </p:nvSpPr>
          <p:spPr bwMode="auto">
            <a:xfrm>
              <a:off x="4751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5" name="Freeform 61"/>
            <p:cNvSpPr>
              <a:spLocks/>
            </p:cNvSpPr>
            <p:nvPr userDrawn="1"/>
          </p:nvSpPr>
          <p:spPr bwMode="auto">
            <a:xfrm>
              <a:off x="4825" y="323"/>
              <a:ext cx="27" cy="26"/>
            </a:xfrm>
            <a:custGeom>
              <a:avLst/>
              <a:gdLst>
                <a:gd name="T0" fmla="*/ 0 w 83"/>
                <a:gd name="T1" fmla="*/ 1 h 77"/>
                <a:gd name="T2" fmla="*/ 1 w 83"/>
                <a:gd name="T3" fmla="*/ 1 h 77"/>
                <a:gd name="T4" fmla="*/ 1 w 83"/>
                <a:gd name="T5" fmla="*/ 1 h 77"/>
                <a:gd name="T6" fmla="*/ 1 w 83"/>
                <a:gd name="T7" fmla="*/ 1 h 77"/>
                <a:gd name="T8" fmla="*/ 1 w 83"/>
                <a:gd name="T9" fmla="*/ 0 h 77"/>
                <a:gd name="T10" fmla="*/ 1 w 83"/>
                <a:gd name="T11" fmla="*/ 0 h 77"/>
                <a:gd name="T12" fmla="*/ 1 w 83"/>
                <a:gd name="T13" fmla="*/ 0 h 77"/>
                <a:gd name="T14" fmla="*/ 0 w 83"/>
                <a:gd name="T15" fmla="*/ 0 h 77"/>
                <a:gd name="T16" fmla="*/ 0 w 83"/>
                <a:gd name="T17" fmla="*/ 0 h 77"/>
                <a:gd name="T18" fmla="*/ 0 w 83"/>
                <a:gd name="T19" fmla="*/ 1 h 77"/>
                <a:gd name="T20" fmla="*/ 0 w 83"/>
                <a:gd name="T21" fmla="*/ 1 h 77"/>
                <a:gd name="T22" fmla="*/ 0 w 83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7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6" name="Freeform 62"/>
            <p:cNvSpPr>
              <a:spLocks/>
            </p:cNvSpPr>
            <p:nvPr userDrawn="1"/>
          </p:nvSpPr>
          <p:spPr bwMode="auto">
            <a:xfrm>
              <a:off x="4897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7" name="Freeform 63"/>
            <p:cNvSpPr>
              <a:spLocks/>
            </p:cNvSpPr>
            <p:nvPr userDrawn="1"/>
          </p:nvSpPr>
          <p:spPr bwMode="auto">
            <a:xfrm>
              <a:off x="4971" y="323"/>
              <a:ext cx="29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8" name="Freeform 64"/>
            <p:cNvSpPr>
              <a:spLocks/>
            </p:cNvSpPr>
            <p:nvPr userDrawn="1"/>
          </p:nvSpPr>
          <p:spPr bwMode="auto">
            <a:xfrm>
              <a:off x="5044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9" name="Freeform 65"/>
            <p:cNvSpPr>
              <a:spLocks/>
            </p:cNvSpPr>
            <p:nvPr userDrawn="1"/>
          </p:nvSpPr>
          <p:spPr bwMode="auto">
            <a:xfrm>
              <a:off x="4715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0" name="Freeform 66"/>
            <p:cNvSpPr>
              <a:spLocks/>
            </p:cNvSpPr>
            <p:nvPr userDrawn="1"/>
          </p:nvSpPr>
          <p:spPr bwMode="auto">
            <a:xfrm>
              <a:off x="4788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1" name="Freeform 67"/>
            <p:cNvSpPr>
              <a:spLocks/>
            </p:cNvSpPr>
            <p:nvPr userDrawn="1"/>
          </p:nvSpPr>
          <p:spPr bwMode="auto">
            <a:xfrm>
              <a:off x="4861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2" name="Freeform 68"/>
            <p:cNvSpPr>
              <a:spLocks/>
            </p:cNvSpPr>
            <p:nvPr userDrawn="1"/>
          </p:nvSpPr>
          <p:spPr bwMode="auto">
            <a:xfrm>
              <a:off x="4935" y="362"/>
              <a:ext cx="28" cy="26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3" name="Freeform 69"/>
            <p:cNvSpPr>
              <a:spLocks/>
            </p:cNvSpPr>
            <p:nvPr userDrawn="1"/>
          </p:nvSpPr>
          <p:spPr bwMode="auto">
            <a:xfrm>
              <a:off x="5008" y="362"/>
              <a:ext cx="28" cy="26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4" name="Freeform 70"/>
            <p:cNvSpPr>
              <a:spLocks/>
            </p:cNvSpPr>
            <p:nvPr userDrawn="1"/>
          </p:nvSpPr>
          <p:spPr bwMode="auto">
            <a:xfrm>
              <a:off x="4678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5" name="Freeform 71"/>
            <p:cNvSpPr>
              <a:spLocks/>
            </p:cNvSpPr>
            <p:nvPr userDrawn="1"/>
          </p:nvSpPr>
          <p:spPr bwMode="auto">
            <a:xfrm>
              <a:off x="4751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6" name="Freeform 72"/>
            <p:cNvSpPr>
              <a:spLocks/>
            </p:cNvSpPr>
            <p:nvPr userDrawn="1"/>
          </p:nvSpPr>
          <p:spPr bwMode="auto">
            <a:xfrm>
              <a:off x="4825" y="403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7" name="Freeform 73"/>
            <p:cNvSpPr>
              <a:spLocks/>
            </p:cNvSpPr>
            <p:nvPr userDrawn="1"/>
          </p:nvSpPr>
          <p:spPr bwMode="auto">
            <a:xfrm>
              <a:off x="4897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8" name="Freeform 74"/>
            <p:cNvSpPr>
              <a:spLocks/>
            </p:cNvSpPr>
            <p:nvPr userDrawn="1"/>
          </p:nvSpPr>
          <p:spPr bwMode="auto">
            <a:xfrm>
              <a:off x="4971" y="403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9" name="Freeform 75"/>
            <p:cNvSpPr>
              <a:spLocks/>
            </p:cNvSpPr>
            <p:nvPr userDrawn="1"/>
          </p:nvSpPr>
          <p:spPr bwMode="auto">
            <a:xfrm>
              <a:off x="5044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70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19" r:id="rId1"/>
    <p:sldLayoutId id="2147490620" r:id="rId2"/>
    <p:sldLayoutId id="2147490621" r:id="rId3"/>
    <p:sldLayoutId id="2147490622" r:id="rId4"/>
    <p:sldLayoutId id="2147490623" r:id="rId5"/>
    <p:sldLayoutId id="2147490624" r:id="rId6"/>
    <p:sldLayoutId id="2147490625" r:id="rId7"/>
    <p:sldLayoutId id="2147490626" r:id="rId8"/>
    <p:sldLayoutId id="2147490627" r:id="rId9"/>
    <p:sldLayoutId id="2147490628" r:id="rId10"/>
    <p:sldLayoutId id="2147490629" r:id="rId11"/>
    <p:sldLayoutId id="2147490630" r:id="rId12"/>
    <p:sldLayoutId id="2147490631" r:id="rId13"/>
    <p:sldLayoutId id="2147490632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A53CAAD-FD26-4C20-9DF9-A6B4EAE76BE0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59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46" r:id="rId1"/>
    <p:sldLayoutId id="2147490647" r:id="rId2"/>
    <p:sldLayoutId id="2147490648" r:id="rId3"/>
    <p:sldLayoutId id="2147490649" r:id="rId4"/>
    <p:sldLayoutId id="2147490650" r:id="rId5"/>
    <p:sldLayoutId id="2147490651" r:id="rId6"/>
    <p:sldLayoutId id="2147490652" r:id="rId7"/>
    <p:sldLayoutId id="2147490653" r:id="rId8"/>
    <p:sldLayoutId id="2147490654" r:id="rId9"/>
    <p:sldLayoutId id="2147490655" r:id="rId10"/>
    <p:sldLayoutId id="2147490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1"/>
          <p:cNvGrpSpPr>
            <a:grpSpLocks noChangeAspect="1"/>
          </p:cNvGrpSpPr>
          <p:nvPr userDrawn="1"/>
        </p:nvGrpSpPr>
        <p:grpSpPr bwMode="auto">
          <a:xfrm>
            <a:off x="76200" y="76200"/>
            <a:ext cx="1828800" cy="1189038"/>
            <a:chOff x="48" y="48"/>
            <a:chExt cx="1152" cy="749"/>
          </a:xfrm>
        </p:grpSpPr>
        <p:sp>
          <p:nvSpPr>
            <p:cNvPr id="109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91" name="Rectangle 12"/>
            <p:cNvSpPr>
              <a:spLocks noChangeArrowheads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FF3300"/>
                </a:solidFill>
                <a:cs typeface="+mn-cs"/>
              </a:endParaRPr>
            </a:p>
          </p:txBody>
        </p:sp>
        <p:sp>
          <p:nvSpPr>
            <p:cNvPr id="1092" name="Freeform 13"/>
            <p:cNvSpPr>
              <a:spLocks/>
            </p:cNvSpPr>
            <p:nvPr userDrawn="1"/>
          </p:nvSpPr>
          <p:spPr bwMode="auto">
            <a:xfrm>
              <a:off x="426" y="232"/>
              <a:ext cx="396" cy="377"/>
            </a:xfrm>
            <a:custGeom>
              <a:avLst/>
              <a:gdLst>
                <a:gd name="T0" fmla="*/ 25 w 790"/>
                <a:gd name="T1" fmla="*/ 0 h 752"/>
                <a:gd name="T2" fmla="*/ 32 w 790"/>
                <a:gd name="T3" fmla="*/ 19 h 752"/>
                <a:gd name="T4" fmla="*/ 50 w 790"/>
                <a:gd name="T5" fmla="*/ 18 h 752"/>
                <a:gd name="T6" fmla="*/ 35 w 790"/>
                <a:gd name="T7" fmla="*/ 28 h 752"/>
                <a:gd name="T8" fmla="*/ 40 w 790"/>
                <a:gd name="T9" fmla="*/ 48 h 752"/>
                <a:gd name="T10" fmla="*/ 26 w 790"/>
                <a:gd name="T11" fmla="*/ 35 h 752"/>
                <a:gd name="T12" fmla="*/ 10 w 790"/>
                <a:gd name="T13" fmla="*/ 48 h 752"/>
                <a:gd name="T14" fmla="*/ 17 w 790"/>
                <a:gd name="T15" fmla="*/ 28 h 752"/>
                <a:gd name="T16" fmla="*/ 0 w 790"/>
                <a:gd name="T17" fmla="*/ 18 h 752"/>
                <a:gd name="T18" fmla="*/ 19 w 790"/>
                <a:gd name="T19" fmla="*/ 19 h 752"/>
                <a:gd name="T20" fmla="*/ 25 w 790"/>
                <a:gd name="T21" fmla="*/ 0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0" h="752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 noChangeAspect="1"/>
          </p:cNvGrpSpPr>
          <p:nvPr userDrawn="1"/>
        </p:nvGrpSpPr>
        <p:grpSpPr bwMode="auto">
          <a:xfrm>
            <a:off x="7391400" y="96838"/>
            <a:ext cx="1752600" cy="1198562"/>
            <a:chOff x="4656" y="61"/>
            <a:chExt cx="1104" cy="755"/>
          </a:xfrm>
        </p:grpSpPr>
        <p:sp>
          <p:nvSpPr>
            <p:cNvPr id="1029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656" y="61"/>
              <a:ext cx="110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auto">
            <a:xfrm>
              <a:off x="4680" y="95"/>
              <a:ext cx="1073" cy="714"/>
            </a:xfrm>
            <a:custGeom>
              <a:avLst/>
              <a:gdLst>
                <a:gd name="T0" fmla="*/ 0 w 3218"/>
                <a:gd name="T1" fmla="*/ 0 h 2141"/>
                <a:gd name="T2" fmla="*/ 40 w 3218"/>
                <a:gd name="T3" fmla="*/ 0 h 2141"/>
                <a:gd name="T4" fmla="*/ 40 w 3218"/>
                <a:gd name="T5" fmla="*/ 26 h 2141"/>
                <a:gd name="T6" fmla="*/ 0 w 3218"/>
                <a:gd name="T7" fmla="*/ 26 h 2141"/>
                <a:gd name="T8" fmla="*/ 0 w 3218"/>
                <a:gd name="T9" fmla="*/ 0 h 2141"/>
                <a:gd name="T10" fmla="*/ 0 w 3218"/>
                <a:gd name="T11" fmla="*/ 0 h 2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8" h="2141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1" name="Freeform 17"/>
            <p:cNvSpPr>
              <a:spLocks/>
            </p:cNvSpPr>
            <p:nvPr userDrawn="1"/>
          </p:nvSpPr>
          <p:spPr bwMode="auto">
            <a:xfrm>
              <a:off x="4656" y="68"/>
              <a:ext cx="1072" cy="708"/>
            </a:xfrm>
            <a:custGeom>
              <a:avLst/>
              <a:gdLst>
                <a:gd name="T0" fmla="*/ 0 w 3215"/>
                <a:gd name="T1" fmla="*/ 0 h 2124"/>
                <a:gd name="T2" fmla="*/ 40 w 3215"/>
                <a:gd name="T3" fmla="*/ 0 h 2124"/>
                <a:gd name="T4" fmla="*/ 40 w 3215"/>
                <a:gd name="T5" fmla="*/ 26 h 2124"/>
                <a:gd name="T6" fmla="*/ 0 w 3215"/>
                <a:gd name="T7" fmla="*/ 26 h 2124"/>
                <a:gd name="T8" fmla="*/ 0 w 3215"/>
                <a:gd name="T9" fmla="*/ 0 h 2124"/>
                <a:gd name="T10" fmla="*/ 0 w 3215"/>
                <a:gd name="T11" fmla="*/ 0 h 2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2124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auto">
            <a:xfrm>
              <a:off x="4656" y="68"/>
              <a:ext cx="439" cy="380"/>
            </a:xfrm>
            <a:custGeom>
              <a:avLst/>
              <a:gdLst>
                <a:gd name="T0" fmla="*/ 0 w 1318"/>
                <a:gd name="T1" fmla="*/ 0 h 1138"/>
                <a:gd name="T2" fmla="*/ 16 w 1318"/>
                <a:gd name="T3" fmla="*/ 0 h 1138"/>
                <a:gd name="T4" fmla="*/ 16 w 1318"/>
                <a:gd name="T5" fmla="*/ 14 h 1138"/>
                <a:gd name="T6" fmla="*/ 0 w 1318"/>
                <a:gd name="T7" fmla="*/ 14 h 1138"/>
                <a:gd name="T8" fmla="*/ 0 w 1318"/>
                <a:gd name="T9" fmla="*/ 0 h 1138"/>
                <a:gd name="T10" fmla="*/ 0 w 1318"/>
                <a:gd name="T11" fmla="*/ 0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8" h="1138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auto">
            <a:xfrm>
              <a:off x="5095" y="68"/>
              <a:ext cx="633" cy="55"/>
            </a:xfrm>
            <a:custGeom>
              <a:avLst/>
              <a:gdLst>
                <a:gd name="T0" fmla="*/ 0 w 1899"/>
                <a:gd name="T1" fmla="*/ 0 h 163"/>
                <a:gd name="T2" fmla="*/ 0 w 1899"/>
                <a:gd name="T3" fmla="*/ 2 h 163"/>
                <a:gd name="T4" fmla="*/ 23 w 1899"/>
                <a:gd name="T5" fmla="*/ 2 h 163"/>
                <a:gd name="T6" fmla="*/ 23 w 1899"/>
                <a:gd name="T7" fmla="*/ 0 h 163"/>
                <a:gd name="T8" fmla="*/ 0 w 1899"/>
                <a:gd name="T9" fmla="*/ 0 h 163"/>
                <a:gd name="T10" fmla="*/ 0 w 189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3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auto">
            <a:xfrm>
              <a:off x="5095" y="177"/>
              <a:ext cx="633" cy="55"/>
            </a:xfrm>
            <a:custGeom>
              <a:avLst/>
              <a:gdLst>
                <a:gd name="T0" fmla="*/ 0 w 1899"/>
                <a:gd name="T1" fmla="*/ 0 h 166"/>
                <a:gd name="T2" fmla="*/ 0 w 1899"/>
                <a:gd name="T3" fmla="*/ 2 h 166"/>
                <a:gd name="T4" fmla="*/ 23 w 1899"/>
                <a:gd name="T5" fmla="*/ 2 h 166"/>
                <a:gd name="T6" fmla="*/ 23 w 1899"/>
                <a:gd name="T7" fmla="*/ 0 h 166"/>
                <a:gd name="T8" fmla="*/ 0 w 1899"/>
                <a:gd name="T9" fmla="*/ 0 h 166"/>
                <a:gd name="T10" fmla="*/ 0 w 1899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6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5" name="Freeform 21"/>
            <p:cNvSpPr>
              <a:spLocks/>
            </p:cNvSpPr>
            <p:nvPr userDrawn="1"/>
          </p:nvSpPr>
          <p:spPr bwMode="auto">
            <a:xfrm>
              <a:off x="5095" y="285"/>
              <a:ext cx="633" cy="53"/>
            </a:xfrm>
            <a:custGeom>
              <a:avLst/>
              <a:gdLst>
                <a:gd name="T0" fmla="*/ 0 w 1899"/>
                <a:gd name="T1" fmla="*/ 0 h 161"/>
                <a:gd name="T2" fmla="*/ 0 w 1899"/>
                <a:gd name="T3" fmla="*/ 2 h 161"/>
                <a:gd name="T4" fmla="*/ 23 w 1899"/>
                <a:gd name="T5" fmla="*/ 2 h 161"/>
                <a:gd name="T6" fmla="*/ 23 w 1899"/>
                <a:gd name="T7" fmla="*/ 0 h 161"/>
                <a:gd name="T8" fmla="*/ 0 w 1899"/>
                <a:gd name="T9" fmla="*/ 0 h 161"/>
                <a:gd name="T10" fmla="*/ 0 w 1899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1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5096" y="394"/>
              <a:ext cx="632" cy="52"/>
            </a:xfrm>
            <a:custGeom>
              <a:avLst/>
              <a:gdLst>
                <a:gd name="T0" fmla="*/ 0 w 1895"/>
                <a:gd name="T1" fmla="*/ 0 h 158"/>
                <a:gd name="T2" fmla="*/ 0 w 1895"/>
                <a:gd name="T3" fmla="*/ 2 h 158"/>
                <a:gd name="T4" fmla="*/ 23 w 1895"/>
                <a:gd name="T5" fmla="*/ 2 h 158"/>
                <a:gd name="T6" fmla="*/ 23 w 1895"/>
                <a:gd name="T7" fmla="*/ 0 h 158"/>
                <a:gd name="T8" fmla="*/ 0 w 1895"/>
                <a:gd name="T9" fmla="*/ 0 h 158"/>
                <a:gd name="T10" fmla="*/ 0 w 189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5" h="158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 userDrawn="1"/>
          </p:nvSpPr>
          <p:spPr bwMode="auto">
            <a:xfrm>
              <a:off x="4656" y="498"/>
              <a:ext cx="1072" cy="63"/>
            </a:xfrm>
            <a:custGeom>
              <a:avLst/>
              <a:gdLst>
                <a:gd name="T0" fmla="*/ 0 w 3215"/>
                <a:gd name="T1" fmla="*/ 0 h 190"/>
                <a:gd name="T2" fmla="*/ 0 w 3215"/>
                <a:gd name="T3" fmla="*/ 2 h 190"/>
                <a:gd name="T4" fmla="*/ 40 w 3215"/>
                <a:gd name="T5" fmla="*/ 2 h 190"/>
                <a:gd name="T6" fmla="*/ 40 w 3215"/>
                <a:gd name="T7" fmla="*/ 0 h 190"/>
                <a:gd name="T8" fmla="*/ 0 w 3215"/>
                <a:gd name="T9" fmla="*/ 0 h 190"/>
                <a:gd name="T10" fmla="*/ 0 w 3215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9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8" name="Freeform 24"/>
            <p:cNvSpPr>
              <a:spLocks/>
            </p:cNvSpPr>
            <p:nvPr userDrawn="1"/>
          </p:nvSpPr>
          <p:spPr bwMode="auto">
            <a:xfrm>
              <a:off x="4656" y="608"/>
              <a:ext cx="1072" cy="58"/>
            </a:xfrm>
            <a:custGeom>
              <a:avLst/>
              <a:gdLst>
                <a:gd name="T0" fmla="*/ 0 w 3215"/>
                <a:gd name="T1" fmla="*/ 0 h 174"/>
                <a:gd name="T2" fmla="*/ 0 w 3215"/>
                <a:gd name="T3" fmla="*/ 2 h 174"/>
                <a:gd name="T4" fmla="*/ 40 w 3215"/>
                <a:gd name="T5" fmla="*/ 2 h 174"/>
                <a:gd name="T6" fmla="*/ 40 w 3215"/>
                <a:gd name="T7" fmla="*/ 0 h 174"/>
                <a:gd name="T8" fmla="*/ 0 w 3215"/>
                <a:gd name="T9" fmla="*/ 0 h 174"/>
                <a:gd name="T10" fmla="*/ 0 w 3215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4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9" name="Freeform 25"/>
            <p:cNvSpPr>
              <a:spLocks/>
            </p:cNvSpPr>
            <p:nvPr userDrawn="1"/>
          </p:nvSpPr>
          <p:spPr bwMode="auto">
            <a:xfrm>
              <a:off x="4656" y="723"/>
              <a:ext cx="1072" cy="58"/>
            </a:xfrm>
            <a:custGeom>
              <a:avLst/>
              <a:gdLst>
                <a:gd name="T0" fmla="*/ 0 w 3215"/>
                <a:gd name="T1" fmla="*/ 0 h 176"/>
                <a:gd name="T2" fmla="*/ 0 w 3215"/>
                <a:gd name="T3" fmla="*/ 2 h 176"/>
                <a:gd name="T4" fmla="*/ 40 w 3215"/>
                <a:gd name="T5" fmla="*/ 2 h 176"/>
                <a:gd name="T6" fmla="*/ 40 w 3215"/>
                <a:gd name="T7" fmla="*/ 0 h 176"/>
                <a:gd name="T8" fmla="*/ 0 w 3215"/>
                <a:gd name="T9" fmla="*/ 0 h 176"/>
                <a:gd name="T10" fmla="*/ 0 w 321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6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 userDrawn="1"/>
          </p:nvSpPr>
          <p:spPr bwMode="auto">
            <a:xfrm>
              <a:off x="4678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1" name="Freeform 27"/>
            <p:cNvSpPr>
              <a:spLocks/>
            </p:cNvSpPr>
            <p:nvPr userDrawn="1"/>
          </p:nvSpPr>
          <p:spPr bwMode="auto">
            <a:xfrm>
              <a:off x="4751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2" name="Freeform 28"/>
            <p:cNvSpPr>
              <a:spLocks/>
            </p:cNvSpPr>
            <p:nvPr userDrawn="1"/>
          </p:nvSpPr>
          <p:spPr bwMode="auto">
            <a:xfrm>
              <a:off x="4825" y="86"/>
              <a:ext cx="27" cy="26"/>
            </a:xfrm>
            <a:custGeom>
              <a:avLst/>
              <a:gdLst>
                <a:gd name="T0" fmla="*/ 0 w 83"/>
                <a:gd name="T1" fmla="*/ 1 h 78"/>
                <a:gd name="T2" fmla="*/ 1 w 83"/>
                <a:gd name="T3" fmla="*/ 1 h 78"/>
                <a:gd name="T4" fmla="*/ 1 w 83"/>
                <a:gd name="T5" fmla="*/ 1 h 78"/>
                <a:gd name="T6" fmla="*/ 1 w 83"/>
                <a:gd name="T7" fmla="*/ 1 h 78"/>
                <a:gd name="T8" fmla="*/ 1 w 83"/>
                <a:gd name="T9" fmla="*/ 0 h 78"/>
                <a:gd name="T10" fmla="*/ 1 w 83"/>
                <a:gd name="T11" fmla="*/ 0 h 78"/>
                <a:gd name="T12" fmla="*/ 1 w 83"/>
                <a:gd name="T13" fmla="*/ 0 h 78"/>
                <a:gd name="T14" fmla="*/ 0 w 83"/>
                <a:gd name="T15" fmla="*/ 0 h 78"/>
                <a:gd name="T16" fmla="*/ 0 w 83"/>
                <a:gd name="T17" fmla="*/ 0 h 78"/>
                <a:gd name="T18" fmla="*/ 0 w 83"/>
                <a:gd name="T19" fmla="*/ 1 h 78"/>
                <a:gd name="T20" fmla="*/ 0 w 83"/>
                <a:gd name="T21" fmla="*/ 1 h 78"/>
                <a:gd name="T22" fmla="*/ 0 w 83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8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3" name="Freeform 29"/>
            <p:cNvSpPr>
              <a:spLocks/>
            </p:cNvSpPr>
            <p:nvPr userDrawn="1"/>
          </p:nvSpPr>
          <p:spPr bwMode="auto">
            <a:xfrm>
              <a:off x="4897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4" name="Freeform 30"/>
            <p:cNvSpPr>
              <a:spLocks/>
            </p:cNvSpPr>
            <p:nvPr userDrawn="1"/>
          </p:nvSpPr>
          <p:spPr bwMode="auto">
            <a:xfrm>
              <a:off x="4971" y="86"/>
              <a:ext cx="29" cy="26"/>
            </a:xfrm>
            <a:custGeom>
              <a:avLst/>
              <a:gdLst>
                <a:gd name="T0" fmla="*/ 0 w 85"/>
                <a:gd name="T1" fmla="*/ 1 h 78"/>
                <a:gd name="T2" fmla="*/ 1 w 85"/>
                <a:gd name="T3" fmla="*/ 1 h 78"/>
                <a:gd name="T4" fmla="*/ 1 w 85"/>
                <a:gd name="T5" fmla="*/ 1 h 78"/>
                <a:gd name="T6" fmla="*/ 1 w 85"/>
                <a:gd name="T7" fmla="*/ 1 h 78"/>
                <a:gd name="T8" fmla="*/ 1 w 85"/>
                <a:gd name="T9" fmla="*/ 0 h 78"/>
                <a:gd name="T10" fmla="*/ 1 w 85"/>
                <a:gd name="T11" fmla="*/ 0 h 78"/>
                <a:gd name="T12" fmla="*/ 1 w 85"/>
                <a:gd name="T13" fmla="*/ 0 h 78"/>
                <a:gd name="T14" fmla="*/ 0 w 85"/>
                <a:gd name="T15" fmla="*/ 0 h 78"/>
                <a:gd name="T16" fmla="*/ 0 w 85"/>
                <a:gd name="T17" fmla="*/ 0 h 78"/>
                <a:gd name="T18" fmla="*/ 0 w 85"/>
                <a:gd name="T19" fmla="*/ 1 h 78"/>
                <a:gd name="T20" fmla="*/ 0 w 85"/>
                <a:gd name="T21" fmla="*/ 1 h 78"/>
                <a:gd name="T22" fmla="*/ 0 w 85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8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5" name="Freeform 31"/>
            <p:cNvSpPr>
              <a:spLocks/>
            </p:cNvSpPr>
            <p:nvPr userDrawn="1"/>
          </p:nvSpPr>
          <p:spPr bwMode="auto">
            <a:xfrm>
              <a:off x="5044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6" name="Freeform 32"/>
            <p:cNvSpPr>
              <a:spLocks/>
            </p:cNvSpPr>
            <p:nvPr userDrawn="1"/>
          </p:nvSpPr>
          <p:spPr bwMode="auto">
            <a:xfrm>
              <a:off x="4715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7" name="Freeform 33"/>
            <p:cNvSpPr>
              <a:spLocks/>
            </p:cNvSpPr>
            <p:nvPr userDrawn="1"/>
          </p:nvSpPr>
          <p:spPr bwMode="auto">
            <a:xfrm>
              <a:off x="4788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8" name="Freeform 34"/>
            <p:cNvSpPr>
              <a:spLocks/>
            </p:cNvSpPr>
            <p:nvPr userDrawn="1"/>
          </p:nvSpPr>
          <p:spPr bwMode="auto">
            <a:xfrm>
              <a:off x="4861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9" name="Freeform 35"/>
            <p:cNvSpPr>
              <a:spLocks/>
            </p:cNvSpPr>
            <p:nvPr userDrawn="1"/>
          </p:nvSpPr>
          <p:spPr bwMode="auto">
            <a:xfrm>
              <a:off x="4935" y="126"/>
              <a:ext cx="28" cy="24"/>
            </a:xfrm>
            <a:custGeom>
              <a:avLst/>
              <a:gdLst>
                <a:gd name="T0" fmla="*/ 0 w 86"/>
                <a:gd name="T1" fmla="*/ 1 h 74"/>
                <a:gd name="T2" fmla="*/ 1 w 86"/>
                <a:gd name="T3" fmla="*/ 1 h 74"/>
                <a:gd name="T4" fmla="*/ 1 w 86"/>
                <a:gd name="T5" fmla="*/ 1 h 74"/>
                <a:gd name="T6" fmla="*/ 1 w 86"/>
                <a:gd name="T7" fmla="*/ 1 h 74"/>
                <a:gd name="T8" fmla="*/ 1 w 86"/>
                <a:gd name="T9" fmla="*/ 0 h 74"/>
                <a:gd name="T10" fmla="*/ 1 w 86"/>
                <a:gd name="T11" fmla="*/ 0 h 74"/>
                <a:gd name="T12" fmla="*/ 1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1 h 74"/>
                <a:gd name="T20" fmla="*/ 0 w 86"/>
                <a:gd name="T21" fmla="*/ 1 h 74"/>
                <a:gd name="T22" fmla="*/ 0 w 86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4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0" name="Freeform 36"/>
            <p:cNvSpPr>
              <a:spLocks/>
            </p:cNvSpPr>
            <p:nvPr userDrawn="1"/>
          </p:nvSpPr>
          <p:spPr bwMode="auto">
            <a:xfrm>
              <a:off x="5008" y="126"/>
              <a:ext cx="28" cy="24"/>
            </a:xfrm>
            <a:custGeom>
              <a:avLst/>
              <a:gdLst>
                <a:gd name="T0" fmla="*/ 0 w 84"/>
                <a:gd name="T1" fmla="*/ 1 h 74"/>
                <a:gd name="T2" fmla="*/ 1 w 84"/>
                <a:gd name="T3" fmla="*/ 1 h 74"/>
                <a:gd name="T4" fmla="*/ 1 w 84"/>
                <a:gd name="T5" fmla="*/ 1 h 74"/>
                <a:gd name="T6" fmla="*/ 1 w 84"/>
                <a:gd name="T7" fmla="*/ 1 h 74"/>
                <a:gd name="T8" fmla="*/ 1 w 84"/>
                <a:gd name="T9" fmla="*/ 0 h 74"/>
                <a:gd name="T10" fmla="*/ 1 w 84"/>
                <a:gd name="T11" fmla="*/ 0 h 74"/>
                <a:gd name="T12" fmla="*/ 1 w 84"/>
                <a:gd name="T13" fmla="*/ 0 h 74"/>
                <a:gd name="T14" fmla="*/ 0 w 84"/>
                <a:gd name="T15" fmla="*/ 0 h 74"/>
                <a:gd name="T16" fmla="*/ 0 w 84"/>
                <a:gd name="T17" fmla="*/ 0 h 74"/>
                <a:gd name="T18" fmla="*/ 0 w 84"/>
                <a:gd name="T19" fmla="*/ 1 h 74"/>
                <a:gd name="T20" fmla="*/ 0 w 84"/>
                <a:gd name="T21" fmla="*/ 1 h 74"/>
                <a:gd name="T22" fmla="*/ 0 w 84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4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1" name="Freeform 37"/>
            <p:cNvSpPr>
              <a:spLocks/>
            </p:cNvSpPr>
            <p:nvPr userDrawn="1"/>
          </p:nvSpPr>
          <p:spPr bwMode="auto">
            <a:xfrm>
              <a:off x="4678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2" name="Freeform 38"/>
            <p:cNvSpPr>
              <a:spLocks/>
            </p:cNvSpPr>
            <p:nvPr userDrawn="1"/>
          </p:nvSpPr>
          <p:spPr bwMode="auto">
            <a:xfrm>
              <a:off x="4751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3" name="Freeform 39"/>
            <p:cNvSpPr>
              <a:spLocks/>
            </p:cNvSpPr>
            <p:nvPr userDrawn="1"/>
          </p:nvSpPr>
          <p:spPr bwMode="auto">
            <a:xfrm>
              <a:off x="4825" y="165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4" name="Freeform 40"/>
            <p:cNvSpPr>
              <a:spLocks/>
            </p:cNvSpPr>
            <p:nvPr userDrawn="1"/>
          </p:nvSpPr>
          <p:spPr bwMode="auto">
            <a:xfrm>
              <a:off x="4897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5" name="Freeform 41"/>
            <p:cNvSpPr>
              <a:spLocks/>
            </p:cNvSpPr>
            <p:nvPr userDrawn="1"/>
          </p:nvSpPr>
          <p:spPr bwMode="auto">
            <a:xfrm>
              <a:off x="4971" y="165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6" name="Freeform 42"/>
            <p:cNvSpPr>
              <a:spLocks/>
            </p:cNvSpPr>
            <p:nvPr userDrawn="1"/>
          </p:nvSpPr>
          <p:spPr bwMode="auto">
            <a:xfrm>
              <a:off x="5044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7" name="Freeform 43"/>
            <p:cNvSpPr>
              <a:spLocks/>
            </p:cNvSpPr>
            <p:nvPr userDrawn="1"/>
          </p:nvSpPr>
          <p:spPr bwMode="auto">
            <a:xfrm>
              <a:off x="4715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8" name="Freeform 44"/>
            <p:cNvSpPr>
              <a:spLocks/>
            </p:cNvSpPr>
            <p:nvPr userDrawn="1"/>
          </p:nvSpPr>
          <p:spPr bwMode="auto">
            <a:xfrm>
              <a:off x="4788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9" name="Freeform 45"/>
            <p:cNvSpPr>
              <a:spLocks/>
            </p:cNvSpPr>
            <p:nvPr userDrawn="1"/>
          </p:nvSpPr>
          <p:spPr bwMode="auto">
            <a:xfrm>
              <a:off x="4861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0" name="Freeform 46"/>
            <p:cNvSpPr>
              <a:spLocks/>
            </p:cNvSpPr>
            <p:nvPr userDrawn="1"/>
          </p:nvSpPr>
          <p:spPr bwMode="auto">
            <a:xfrm>
              <a:off x="4935" y="204"/>
              <a:ext cx="28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1" name="Freeform 47"/>
            <p:cNvSpPr>
              <a:spLocks/>
            </p:cNvSpPr>
            <p:nvPr userDrawn="1"/>
          </p:nvSpPr>
          <p:spPr bwMode="auto">
            <a:xfrm>
              <a:off x="5008" y="204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2" name="Freeform 48"/>
            <p:cNvSpPr>
              <a:spLocks/>
            </p:cNvSpPr>
            <p:nvPr userDrawn="1"/>
          </p:nvSpPr>
          <p:spPr bwMode="auto">
            <a:xfrm>
              <a:off x="4678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751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4" name="Freeform 50"/>
            <p:cNvSpPr>
              <a:spLocks/>
            </p:cNvSpPr>
            <p:nvPr userDrawn="1"/>
          </p:nvSpPr>
          <p:spPr bwMode="auto">
            <a:xfrm>
              <a:off x="4825" y="244"/>
              <a:ext cx="27" cy="25"/>
            </a:xfrm>
            <a:custGeom>
              <a:avLst/>
              <a:gdLst>
                <a:gd name="T0" fmla="*/ 0 w 83"/>
                <a:gd name="T1" fmla="*/ 1 h 76"/>
                <a:gd name="T2" fmla="*/ 1 w 83"/>
                <a:gd name="T3" fmla="*/ 1 h 76"/>
                <a:gd name="T4" fmla="*/ 1 w 83"/>
                <a:gd name="T5" fmla="*/ 1 h 76"/>
                <a:gd name="T6" fmla="*/ 1 w 83"/>
                <a:gd name="T7" fmla="*/ 1 h 76"/>
                <a:gd name="T8" fmla="*/ 1 w 83"/>
                <a:gd name="T9" fmla="*/ 0 h 76"/>
                <a:gd name="T10" fmla="*/ 1 w 83"/>
                <a:gd name="T11" fmla="*/ 0 h 76"/>
                <a:gd name="T12" fmla="*/ 1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1 h 76"/>
                <a:gd name="T20" fmla="*/ 0 w 83"/>
                <a:gd name="T21" fmla="*/ 1 h 76"/>
                <a:gd name="T22" fmla="*/ 0 w 83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6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5" name="Freeform 51"/>
            <p:cNvSpPr>
              <a:spLocks/>
            </p:cNvSpPr>
            <p:nvPr userDrawn="1"/>
          </p:nvSpPr>
          <p:spPr bwMode="auto">
            <a:xfrm>
              <a:off x="4897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4971" y="244"/>
              <a:ext cx="29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5044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4715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9" name="Freeform 55"/>
            <p:cNvSpPr>
              <a:spLocks/>
            </p:cNvSpPr>
            <p:nvPr userDrawn="1"/>
          </p:nvSpPr>
          <p:spPr bwMode="auto">
            <a:xfrm>
              <a:off x="4788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4861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1" name="Freeform 57"/>
            <p:cNvSpPr>
              <a:spLocks/>
            </p:cNvSpPr>
            <p:nvPr userDrawn="1"/>
          </p:nvSpPr>
          <p:spPr bwMode="auto">
            <a:xfrm>
              <a:off x="4935" y="283"/>
              <a:ext cx="28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2" name="Freeform 58"/>
            <p:cNvSpPr>
              <a:spLocks/>
            </p:cNvSpPr>
            <p:nvPr userDrawn="1"/>
          </p:nvSpPr>
          <p:spPr bwMode="auto">
            <a:xfrm>
              <a:off x="5008" y="283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3" name="Freeform 59"/>
            <p:cNvSpPr>
              <a:spLocks/>
            </p:cNvSpPr>
            <p:nvPr userDrawn="1"/>
          </p:nvSpPr>
          <p:spPr bwMode="auto">
            <a:xfrm>
              <a:off x="4678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4" name="Freeform 60"/>
            <p:cNvSpPr>
              <a:spLocks/>
            </p:cNvSpPr>
            <p:nvPr userDrawn="1"/>
          </p:nvSpPr>
          <p:spPr bwMode="auto">
            <a:xfrm>
              <a:off x="4751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5" name="Freeform 61"/>
            <p:cNvSpPr>
              <a:spLocks/>
            </p:cNvSpPr>
            <p:nvPr userDrawn="1"/>
          </p:nvSpPr>
          <p:spPr bwMode="auto">
            <a:xfrm>
              <a:off x="4825" y="323"/>
              <a:ext cx="27" cy="26"/>
            </a:xfrm>
            <a:custGeom>
              <a:avLst/>
              <a:gdLst>
                <a:gd name="T0" fmla="*/ 0 w 83"/>
                <a:gd name="T1" fmla="*/ 1 h 77"/>
                <a:gd name="T2" fmla="*/ 1 w 83"/>
                <a:gd name="T3" fmla="*/ 1 h 77"/>
                <a:gd name="T4" fmla="*/ 1 w 83"/>
                <a:gd name="T5" fmla="*/ 1 h 77"/>
                <a:gd name="T6" fmla="*/ 1 w 83"/>
                <a:gd name="T7" fmla="*/ 1 h 77"/>
                <a:gd name="T8" fmla="*/ 1 w 83"/>
                <a:gd name="T9" fmla="*/ 0 h 77"/>
                <a:gd name="T10" fmla="*/ 1 w 83"/>
                <a:gd name="T11" fmla="*/ 0 h 77"/>
                <a:gd name="T12" fmla="*/ 1 w 83"/>
                <a:gd name="T13" fmla="*/ 0 h 77"/>
                <a:gd name="T14" fmla="*/ 0 w 83"/>
                <a:gd name="T15" fmla="*/ 0 h 77"/>
                <a:gd name="T16" fmla="*/ 0 w 83"/>
                <a:gd name="T17" fmla="*/ 0 h 77"/>
                <a:gd name="T18" fmla="*/ 0 w 83"/>
                <a:gd name="T19" fmla="*/ 1 h 77"/>
                <a:gd name="T20" fmla="*/ 0 w 83"/>
                <a:gd name="T21" fmla="*/ 1 h 77"/>
                <a:gd name="T22" fmla="*/ 0 w 83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7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6" name="Freeform 62"/>
            <p:cNvSpPr>
              <a:spLocks/>
            </p:cNvSpPr>
            <p:nvPr userDrawn="1"/>
          </p:nvSpPr>
          <p:spPr bwMode="auto">
            <a:xfrm>
              <a:off x="4897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7" name="Freeform 63"/>
            <p:cNvSpPr>
              <a:spLocks/>
            </p:cNvSpPr>
            <p:nvPr userDrawn="1"/>
          </p:nvSpPr>
          <p:spPr bwMode="auto">
            <a:xfrm>
              <a:off x="4971" y="323"/>
              <a:ext cx="29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8" name="Freeform 64"/>
            <p:cNvSpPr>
              <a:spLocks/>
            </p:cNvSpPr>
            <p:nvPr userDrawn="1"/>
          </p:nvSpPr>
          <p:spPr bwMode="auto">
            <a:xfrm>
              <a:off x="5044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9" name="Freeform 65"/>
            <p:cNvSpPr>
              <a:spLocks/>
            </p:cNvSpPr>
            <p:nvPr userDrawn="1"/>
          </p:nvSpPr>
          <p:spPr bwMode="auto">
            <a:xfrm>
              <a:off x="4715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0" name="Freeform 66"/>
            <p:cNvSpPr>
              <a:spLocks/>
            </p:cNvSpPr>
            <p:nvPr userDrawn="1"/>
          </p:nvSpPr>
          <p:spPr bwMode="auto">
            <a:xfrm>
              <a:off x="4788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1" name="Freeform 67"/>
            <p:cNvSpPr>
              <a:spLocks/>
            </p:cNvSpPr>
            <p:nvPr userDrawn="1"/>
          </p:nvSpPr>
          <p:spPr bwMode="auto">
            <a:xfrm>
              <a:off x="4861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2" name="Freeform 68"/>
            <p:cNvSpPr>
              <a:spLocks/>
            </p:cNvSpPr>
            <p:nvPr userDrawn="1"/>
          </p:nvSpPr>
          <p:spPr bwMode="auto">
            <a:xfrm>
              <a:off x="4935" y="362"/>
              <a:ext cx="28" cy="26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3" name="Freeform 69"/>
            <p:cNvSpPr>
              <a:spLocks/>
            </p:cNvSpPr>
            <p:nvPr userDrawn="1"/>
          </p:nvSpPr>
          <p:spPr bwMode="auto">
            <a:xfrm>
              <a:off x="5008" y="362"/>
              <a:ext cx="28" cy="26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4" name="Freeform 70"/>
            <p:cNvSpPr>
              <a:spLocks/>
            </p:cNvSpPr>
            <p:nvPr userDrawn="1"/>
          </p:nvSpPr>
          <p:spPr bwMode="auto">
            <a:xfrm>
              <a:off x="4678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5" name="Freeform 71"/>
            <p:cNvSpPr>
              <a:spLocks/>
            </p:cNvSpPr>
            <p:nvPr userDrawn="1"/>
          </p:nvSpPr>
          <p:spPr bwMode="auto">
            <a:xfrm>
              <a:off x="4751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6" name="Freeform 72"/>
            <p:cNvSpPr>
              <a:spLocks/>
            </p:cNvSpPr>
            <p:nvPr userDrawn="1"/>
          </p:nvSpPr>
          <p:spPr bwMode="auto">
            <a:xfrm>
              <a:off x="4825" y="403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7" name="Freeform 73"/>
            <p:cNvSpPr>
              <a:spLocks/>
            </p:cNvSpPr>
            <p:nvPr userDrawn="1"/>
          </p:nvSpPr>
          <p:spPr bwMode="auto">
            <a:xfrm>
              <a:off x="4897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8" name="Freeform 74"/>
            <p:cNvSpPr>
              <a:spLocks/>
            </p:cNvSpPr>
            <p:nvPr userDrawn="1"/>
          </p:nvSpPr>
          <p:spPr bwMode="auto">
            <a:xfrm>
              <a:off x="4971" y="403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9" name="Freeform 75"/>
            <p:cNvSpPr>
              <a:spLocks/>
            </p:cNvSpPr>
            <p:nvPr userDrawn="1"/>
          </p:nvSpPr>
          <p:spPr bwMode="auto">
            <a:xfrm>
              <a:off x="5044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4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58" r:id="rId1"/>
    <p:sldLayoutId id="2147490659" r:id="rId2"/>
    <p:sldLayoutId id="2147490660" r:id="rId3"/>
    <p:sldLayoutId id="2147490661" r:id="rId4"/>
    <p:sldLayoutId id="2147490662" r:id="rId5"/>
    <p:sldLayoutId id="2147490663" r:id="rId6"/>
    <p:sldLayoutId id="2147490664" r:id="rId7"/>
    <p:sldLayoutId id="2147490665" r:id="rId8"/>
    <p:sldLayoutId id="2147490666" r:id="rId9"/>
    <p:sldLayoutId id="2147490667" r:id="rId10"/>
    <p:sldLayoutId id="2147490668" r:id="rId11"/>
    <p:sldLayoutId id="2147490669" r:id="rId12"/>
    <p:sldLayoutId id="2147490670" r:id="rId13"/>
    <p:sldLayoutId id="2147490671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Wednesday May 13,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Identify how the Vietnam conflict ended, and the lasting legacy of the war.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Vietnam </a:t>
            </a:r>
            <a:r>
              <a:rPr lang="en-US" sz="2800" dirty="0" smtClean="0"/>
              <a:t>Questions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Vietnam Ends &amp; Legacy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VIDEO CLIP: The Vietnam War </a:t>
            </a:r>
            <a:r>
              <a:rPr lang="en-US" sz="1900" dirty="0" smtClean="0"/>
              <a:t>(start @ 49:56 – 20 min left</a:t>
            </a:r>
            <a:r>
              <a:rPr lang="en-US" sz="1900" dirty="0" smtClean="0">
                <a:sym typeface="Wingdings" panose="05000000000000000000" pitchFamily="2" charset="2"/>
              </a:rPr>
              <a:t>)</a:t>
            </a:r>
            <a:endParaRPr lang="en-US" sz="1900" dirty="0" smtClean="0"/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>
                <a:solidFill>
                  <a:prstClr val="black"/>
                </a:solidFill>
              </a:rPr>
              <a:t>STUDY GUIDE: </a:t>
            </a:r>
            <a:r>
              <a:rPr lang="en-US" sz="2800" dirty="0"/>
              <a:t>Vietnam War </a:t>
            </a:r>
            <a:r>
              <a:rPr lang="en-US" sz="2800" dirty="0" smtClean="0"/>
              <a:t>Quiz </a:t>
            </a:r>
            <a:r>
              <a:rPr lang="en-US" sz="2000" dirty="0" smtClean="0"/>
              <a:t>(15 MC &amp; 1 response)</a:t>
            </a:r>
            <a:endParaRPr lang="en-US" sz="2000" dirty="0"/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***Vietnam Quiz THURSDAY***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Vietnam Questions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Answer the questions below.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Look at the political cartoon on P. 747, answer Section 3 Assessment “Analyzing Visual Sources” question #5.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Look at the 2 charts on P. 755, answer </a:t>
            </a:r>
            <a:r>
              <a:rPr lang="en-US" sz="2400" dirty="0" err="1" smtClean="0">
                <a:solidFill>
                  <a:prstClr val="black"/>
                </a:solidFill>
              </a:rPr>
              <a:t>SkillBuilder</a:t>
            </a:r>
            <a:r>
              <a:rPr lang="en-US" sz="2400" dirty="0" smtClean="0">
                <a:solidFill>
                  <a:prstClr val="black"/>
                </a:solidFill>
              </a:rPr>
              <a:t> question #1.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Look at the 2 charts on P. 755, answer </a:t>
            </a:r>
            <a:r>
              <a:rPr lang="en-US" sz="2400" dirty="0" err="1" smtClean="0">
                <a:solidFill>
                  <a:prstClr val="black"/>
                </a:solidFill>
              </a:rPr>
              <a:t>SkillBuilder</a:t>
            </a:r>
            <a:r>
              <a:rPr lang="en-US" sz="2400" dirty="0" smtClean="0">
                <a:solidFill>
                  <a:prstClr val="black"/>
                </a:solidFill>
              </a:rPr>
              <a:t> question #2.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2075"/>
            <a:ext cx="777240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762000" y="4648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EC2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Formerly Saigon</a:t>
            </a:r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>
            <a:off x="2590800" y="5105400"/>
            <a:ext cx="990600" cy="457200"/>
          </a:xfrm>
          <a:prstGeom prst="line">
            <a:avLst/>
          </a:prstGeom>
          <a:noFill/>
          <a:ln w="57150">
            <a:solidFill>
              <a:srgbClr val="EC2D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3600" b="1" smtClean="0">
              <a:solidFill>
                <a:srgbClr val="FF3300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2057400" y="365125"/>
            <a:ext cx="52578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A United Vietnam</a:t>
            </a:r>
          </a:p>
        </p:txBody>
      </p:sp>
    </p:spTree>
    <p:extLst>
      <p:ext uri="{BB962C8B-B14F-4D97-AF65-F5344CB8AC3E}">
        <p14:creationId xmlns:p14="http://schemas.microsoft.com/office/powerpoint/2010/main" val="2577574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/>
      <p:bldP spid="1566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467600" cy="762000"/>
          </a:xfr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smtClean="0">
                <a:solidFill>
                  <a:schemeClr val="accent1"/>
                </a:solidFill>
              </a:rPr>
              <a:t>The Costs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981200"/>
            <a:ext cx="7467600" cy="4495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PressWriter Symbols" pitchFamily="2" charset="2"/>
              <a:buAutoNum type="arabicPeriod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3,000,000 Vietnamese killed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PressWriter Symbols" pitchFamily="2" charset="2"/>
              <a:buAutoNum type="arabicPeriod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58,000 Americans killed; 300,000 wounded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PressWriter Symbols" pitchFamily="2" charset="2"/>
              <a:buAutoNum type="arabicPeriod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Under-funding of Great Society programs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PressWriter Symbols" pitchFamily="2" charset="2"/>
              <a:buAutoNum type="arabicPeriod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$150,000,000,000 in U.S. spending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PressWriter Symbols" pitchFamily="2" charset="2"/>
              <a:buAutoNum type="arabicPeriod"/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U.S. morale, self-confidence, trust of government, decimated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None/>
              <a:defRPr/>
            </a:pPr>
            <a:endParaRPr 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24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5257800" cy="762000"/>
          </a:xfr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800" b="1" smtClean="0">
                <a:solidFill>
                  <a:schemeClr val="accent1"/>
                </a:solidFill>
              </a:rPr>
              <a:t>The Impact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600200"/>
            <a:ext cx="7467600" cy="4876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9113" indent="-519113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26</a:t>
            </a:r>
            <a:r>
              <a:rPr lang="en-US" sz="3000" b="1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</a:t>
            </a: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Amendment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18-year-olds vote</a:t>
            </a:r>
          </a:p>
          <a:p>
            <a:pPr marL="519113" indent="-519113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Nixon abolished the draft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all-volunteer army</a:t>
            </a:r>
          </a:p>
          <a:p>
            <a:pPr marL="519113" indent="-519113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War Powers Act, 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1973</a:t>
            </a:r>
            <a:r>
              <a:rPr lang="en-US" sz="3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ar-SA" sz="4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٭</a:t>
            </a:r>
            <a:endParaRPr lang="en-US" sz="4000" b="1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marL="919163" lvl="1" eaLnBrk="1" hangingPunct="1">
              <a:lnSpc>
                <a:spcPct val="80000"/>
              </a:lnSpc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President must notify Congress within 48 hours of deploying military force</a:t>
            </a:r>
          </a:p>
          <a:p>
            <a:pPr marL="919163" lvl="1" eaLnBrk="1" hangingPunct="1">
              <a:lnSpc>
                <a:spcPct val="80000"/>
              </a:lnSpc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President must withdraw forces unless he gains Congressional approval within 90 days</a:t>
            </a:r>
          </a:p>
          <a:p>
            <a:pPr marL="519113" indent="-519113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Disregard for Veterans 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seen as “baby killers”</a:t>
            </a:r>
          </a:p>
          <a:p>
            <a:pPr marL="519113" indent="-519113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POW/MIA issue lingered</a:t>
            </a:r>
          </a:p>
        </p:txBody>
      </p:sp>
    </p:spTree>
    <p:extLst>
      <p:ext uri="{BB962C8B-B14F-4D97-AF65-F5344CB8AC3E}">
        <p14:creationId xmlns:p14="http://schemas.microsoft.com/office/powerpoint/2010/main" val="66670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mcca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625600"/>
            <a:ext cx="3001962" cy="40132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1905000" y="76200"/>
            <a:ext cx="5486400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 eaLnBrk="1" hangingPunct="1"/>
            <a:r>
              <a:rPr lang="en-US" altLang="en-US" sz="3200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Some American POWs Returned from the </a:t>
            </a:r>
            <a:br>
              <a:rPr lang="en-US" altLang="en-US" sz="3200" smtClean="0">
                <a:solidFill>
                  <a:srgbClr val="009900"/>
                </a:solidFill>
                <a:latin typeface="Arial Black" pitchFamily="34" charset="0"/>
                <a:cs typeface="+mn-cs"/>
              </a:rPr>
            </a:br>
            <a:r>
              <a:rPr lang="en-US" altLang="en-US" sz="3200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    </a:t>
            </a:r>
            <a:r>
              <a:rPr lang="en-US" altLang="en-US" sz="3200" smtClean="0">
                <a:solidFill>
                  <a:srgbClr val="FF3300"/>
                </a:solidFill>
                <a:latin typeface="Arial Black" pitchFamily="34" charset="0"/>
                <a:cs typeface="+mn-cs"/>
              </a:rPr>
              <a:t>“Hanoi Hilton”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04800" y="5791200"/>
            <a:ext cx="3810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Senator John McCain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/>
            </a:r>
            <a:b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(R-AZ)</a:t>
            </a:r>
          </a:p>
        </p:txBody>
      </p:sp>
      <p:pic>
        <p:nvPicPr>
          <p:cNvPr id="140295" name="Picture 7" descr="nixon_mccai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3762375" cy="47244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24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0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609600" y="4038600"/>
            <a:ext cx="739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2,583 American </a:t>
            </a:r>
            <a:br>
              <a:rPr 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POWs / MIAs</a:t>
            </a:r>
            <a:r>
              <a:rPr 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 </a:t>
            </a:r>
            <a:br>
              <a:rPr 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still unaccounted for today.</a:t>
            </a:r>
          </a:p>
        </p:txBody>
      </p:sp>
      <p:pic>
        <p:nvPicPr>
          <p:cNvPr id="167941" name="Picture 5" descr="POW/MIA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57200"/>
            <a:ext cx="2568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945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14400" y="3505200"/>
            <a:ext cx="7010400" cy="3276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smtClean="0">
                <a:latin typeface="Comic Sans MS" pitchFamily="66" charset="0"/>
              </a:rPr>
              <a:t>                               </a:t>
            </a:r>
            <a:r>
              <a:rPr lang="en-US" sz="28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If we have to fight, we</a:t>
            </a:r>
            <a:br>
              <a:rPr lang="en-US" sz="28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will fight.  You will kill</a:t>
            </a:r>
            <a:br>
              <a:rPr lang="en-US" sz="28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ten of our men and we will kill one of yours, and in the end it will be </a:t>
            </a:r>
            <a:r>
              <a:rPr lang="en-US" sz="2800" b="1" i="1" u="sng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you</a:t>
            </a:r>
            <a:r>
              <a:rPr lang="en-US" sz="28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who tires of it.  </a:t>
            </a:r>
            <a:endParaRPr lang="en-US" sz="2800" b="1" u="sng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8371" name="Picture 9" descr="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981200"/>
            <a:ext cx="1844675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905000" y="381000"/>
            <a:ext cx="54403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And</a:t>
            </a:r>
            <a:br>
              <a:rPr lang="en-US" sz="4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</a:br>
            <a:r>
              <a:rPr lang="en-US" sz="44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in the End….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667000" y="286385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5F5F5F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Ho Chi Minh:</a:t>
            </a:r>
          </a:p>
        </p:txBody>
      </p:sp>
    </p:spTree>
    <p:extLst>
      <p:ext uri="{BB962C8B-B14F-4D97-AF65-F5344CB8AC3E}">
        <p14:creationId xmlns:p14="http://schemas.microsoft.com/office/powerpoint/2010/main" val="361119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6553200" cy="1920875"/>
          </a:xfrm>
          <a:noFill/>
          <a:effectLst>
            <a:outerShdw dist="3592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Lessons </a:t>
            </a:r>
            <a:br>
              <a:rPr lang="en-US" altLang="en-US" sz="4000" b="1" smtClean="0">
                <a:solidFill>
                  <a:schemeClr val="accent1"/>
                </a:solidFill>
              </a:rPr>
            </a:br>
            <a:r>
              <a:rPr lang="en-US" altLang="en-US" sz="4000" b="1" smtClean="0">
                <a:solidFill>
                  <a:schemeClr val="accent1"/>
                </a:solidFill>
              </a:rPr>
              <a:t>for Future</a:t>
            </a:r>
            <a:br>
              <a:rPr lang="en-US" altLang="en-US" sz="4000" b="1" smtClean="0">
                <a:solidFill>
                  <a:schemeClr val="accent1"/>
                </a:solidFill>
              </a:rPr>
            </a:br>
            <a:r>
              <a:rPr lang="en-US" altLang="en-US" sz="4000" b="1" smtClean="0">
                <a:solidFill>
                  <a:schemeClr val="accent1"/>
                </a:solidFill>
              </a:rPr>
              <a:t>American Presidents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2286000"/>
            <a:ext cx="7620000" cy="4114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AutoNum type="arabicPeriod"/>
              <a:defRPr/>
            </a:pPr>
            <a:r>
              <a:rPr lang="en-US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Wars must be of short duration.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AutoNum type="arabicPeriod"/>
              <a:defRPr/>
            </a:pPr>
            <a:r>
              <a:rPr lang="en-US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Wars must yield few American casualties.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AutoNum type="arabicPeriod"/>
              <a:defRPr/>
            </a:pPr>
            <a:r>
              <a:rPr lang="en-US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Restrict media access to battlefields.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AutoNum type="arabicPeriod"/>
              <a:defRPr/>
            </a:pPr>
            <a:r>
              <a:rPr lang="en-US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Develop and maintain Congressional and public support.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AutoNum type="arabicPeriod"/>
              <a:defRPr/>
            </a:pPr>
            <a:r>
              <a:rPr lang="en-US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Set clear, winnable goals.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accent1"/>
              </a:buClr>
              <a:buSzTx/>
              <a:buFont typeface="Wingdings" pitchFamily="2" charset="2"/>
              <a:buAutoNum type="arabicPeriod"/>
              <a:defRPr/>
            </a:pPr>
            <a:r>
              <a:rPr lang="en-US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Set deadline for troop withdrawals.</a:t>
            </a:r>
          </a:p>
        </p:txBody>
      </p:sp>
    </p:spTree>
    <p:extLst>
      <p:ext uri="{BB962C8B-B14F-4D97-AF65-F5344CB8AC3E}">
        <p14:creationId xmlns:p14="http://schemas.microsoft.com/office/powerpoint/2010/main" val="1668459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133600" y="152400"/>
            <a:ext cx="50292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The Vietnam Memorial, Washington, D.C.</a:t>
            </a:r>
          </a:p>
        </p:txBody>
      </p:sp>
      <p:pic>
        <p:nvPicPr>
          <p:cNvPr id="155655" name="Picture 7" descr="aerial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22488"/>
            <a:ext cx="6553200" cy="443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58693"/>
      </p:ext>
    </p:extLst>
  </p:cSld>
  <p:clrMapOvr>
    <a:masterClrMapping/>
  </p:clrMapOvr>
  <p:transition advClick="0" advTm="6000">
    <p:sndAc>
      <p:stSnd>
        <p:snd r:embed="rId2" name="CTAP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914400"/>
            <a:ext cx="3794125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971800" y="1524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58,000</a:t>
            </a:r>
          </a:p>
        </p:txBody>
      </p:sp>
    </p:spTree>
    <p:extLst>
      <p:ext uri="{BB962C8B-B14F-4D97-AF65-F5344CB8AC3E}">
        <p14:creationId xmlns:p14="http://schemas.microsoft.com/office/powerpoint/2010/main" val="3231287370"/>
      </p:ext>
    </p:extLst>
  </p:cSld>
  <p:clrMapOvr>
    <a:masterClrMapping/>
  </p:clrMapOvr>
  <p:transition spd="slow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1905000" y="365125"/>
            <a:ext cx="54102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Memorial to US Servicemen in Vietnam</a:t>
            </a:r>
          </a:p>
        </p:txBody>
      </p:sp>
      <p:pic>
        <p:nvPicPr>
          <p:cNvPr id="154631" name="Picture 7" descr="menm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6188"/>
            <a:ext cx="5943600" cy="373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78500"/>
      </p:ext>
    </p:extLst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3252"/>
          <p:cNvPicPr>
            <a:picLocks noChangeAspect="1" noChangeArrowheads="1"/>
          </p:cNvPicPr>
          <p:nvPr/>
        </p:nvPicPr>
        <p:blipFill>
          <a:blip r:embed="rId4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81000" y="1189038"/>
            <a:ext cx="8458200" cy="26971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 eaLnBrk="1" hangingPunct="1"/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The Vietnam </a:t>
            </a:r>
            <a:b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</a:br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War </a:t>
            </a:r>
            <a:b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</a:br>
            <a:r>
              <a:rPr lang="en-US" altLang="en-US" sz="5700" smtClean="0">
                <a:solidFill>
                  <a:srgbClr val="2A6402"/>
                </a:solidFill>
                <a:latin typeface="Orient"/>
                <a:ea typeface="Batang" pitchFamily="18" charset="-127"/>
                <a:cs typeface="+mn-cs"/>
              </a:rPr>
              <a:t>1954 - 1975</a:t>
            </a:r>
          </a:p>
        </p:txBody>
      </p:sp>
    </p:spTree>
    <p:extLst>
      <p:ext uri="{BB962C8B-B14F-4D97-AF65-F5344CB8AC3E}">
        <p14:creationId xmlns:p14="http://schemas.microsoft.com/office/powerpoint/2010/main" val="3606318510"/>
      </p:ext>
    </p:extLst>
  </p:cSld>
  <p:clrMapOvr>
    <a:masterClrMapping/>
  </p:clrMapOvr>
  <p:transition spd="slow">
    <p:circle/>
    <p:sndAc>
      <p:stSnd>
        <p:snd r:embed="rId2" name="helo2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6" name="Picture 6" descr="womenmem1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629025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2057400" y="152400"/>
            <a:ext cx="533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rPr>
              <a:t>Memorial to US Nurses in Vietnam</a:t>
            </a:r>
          </a:p>
        </p:txBody>
      </p:sp>
    </p:spTree>
    <p:extLst>
      <p:ext uri="{BB962C8B-B14F-4D97-AF65-F5344CB8AC3E}">
        <p14:creationId xmlns:p14="http://schemas.microsoft.com/office/powerpoint/2010/main" val="2410846628"/>
      </p:ext>
    </p:extLst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4676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1"/>
                </a:solidFill>
              </a:rPr>
              <a:t>STUDY GUIDE:</a:t>
            </a:r>
            <a:br>
              <a:rPr lang="en-US" altLang="en-US" sz="4000" b="1" dirty="0" smtClean="0">
                <a:solidFill>
                  <a:schemeClr val="accent1"/>
                </a:solidFill>
              </a:rPr>
            </a:br>
            <a:r>
              <a:rPr lang="en-US" altLang="en-US" sz="4000" b="1" dirty="0" smtClean="0">
                <a:solidFill>
                  <a:schemeClr val="accent1"/>
                </a:solidFill>
              </a:rPr>
              <a:t>Vietnam Quiz</a:t>
            </a:r>
            <a:endParaRPr lang="en-US" altLang="en-US" sz="4000" b="1" dirty="0" smtClean="0">
              <a:solidFill>
                <a:schemeClr val="accent1"/>
              </a:solidFill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295400"/>
            <a:ext cx="4495800" cy="5562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indent="0" eaLnBrk="1" hangingPunct="1">
              <a:buClr>
                <a:srgbClr val="398903"/>
              </a:buClr>
              <a:buSzTx/>
              <a:buNone/>
              <a:defRPr/>
            </a:pPr>
            <a:r>
              <a:rPr lang="en-US" sz="3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MULTIPLE CHOICE: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Domino theory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Vietnam was colonized by who: before WWII? During WWII? After WWII?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Vietcong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 Chi Minh Trail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Tonkin Gulf Resolution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Problems fighting in Vietnam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Search &amp; destroy missions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Credibility gap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draft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Protesting the war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Hawks/Doves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Tet offensive impact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Vietnamization</a:t>
            </a:r>
            <a:endParaRPr lang="en-US" sz="3000" b="1" i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Pentagon Papers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War Powers Act</a:t>
            </a:r>
            <a:endParaRPr lang="en-US" sz="3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95800" y="1295400"/>
            <a:ext cx="3505200" cy="5562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­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398903"/>
              </a:buClr>
              <a:buSzTx/>
              <a:buFont typeface="Wingdings" pitchFamily="2" charset="2"/>
              <a:buNone/>
              <a:defRPr/>
            </a:pPr>
            <a:r>
              <a:rPr lang="en-US" sz="3000" b="1" i="1" u="sng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WRITING OPTIONS:</a:t>
            </a:r>
          </a:p>
          <a:p>
            <a:pPr lvl="0"/>
            <a:r>
              <a:rPr lang="en-US" sz="3200" b="1" dirty="0"/>
              <a:t>Why do you believe that the U.S. did not achieve victory or meet their goals in the Vietnam War?  Give 3 reasons and support those reasons with facts. </a:t>
            </a:r>
            <a:endParaRPr lang="en-US" sz="3200" dirty="0"/>
          </a:p>
          <a:p>
            <a:endParaRPr 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 smtClean="0"/>
          </a:p>
          <a:p>
            <a:r>
              <a:rPr lang="en-US" sz="3200" b="1" dirty="0" smtClean="0"/>
              <a:t>Why </a:t>
            </a:r>
            <a:r>
              <a:rPr lang="en-US" sz="3200" b="1" dirty="0"/>
              <a:t>do you believe that there was such a large anti-war following for the Vietnam War?  Give 3 reasons and support those reasons with facts.</a:t>
            </a:r>
            <a:endParaRPr lang="en-US" sz="3200" dirty="0"/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endParaRPr lang="en-US" sz="3000" b="1" i="1" kern="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77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9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9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9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9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92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Structured Academic Discussion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981200"/>
            <a:ext cx="75438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legacy of Vietnam…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8774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4676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smtClean="0">
                <a:solidFill>
                  <a:schemeClr val="accent1"/>
                </a:solidFill>
              </a:rPr>
              <a:t>The Ceasefire, </a:t>
            </a:r>
            <a:br>
              <a:rPr lang="en-US" altLang="en-US" sz="4000" b="1" smtClean="0">
                <a:solidFill>
                  <a:schemeClr val="accent1"/>
                </a:solidFill>
              </a:rPr>
            </a:br>
            <a:r>
              <a:rPr lang="en-US" altLang="en-US" sz="4000" b="1" smtClean="0">
                <a:solidFill>
                  <a:schemeClr val="accent1"/>
                </a:solidFill>
              </a:rPr>
              <a:t>1973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81000" y="1981200"/>
            <a:ext cx="7620000" cy="4419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Peace is at hand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Kissinger, 1972</a:t>
            </a:r>
          </a:p>
          <a:p>
            <a:pPr marL="1031875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North Vietnam attacks South</a:t>
            </a:r>
          </a:p>
          <a:p>
            <a:pPr marL="1031875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Most Massive U.S. bombing commences</a:t>
            </a:r>
            <a:b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6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1973: Ceasefire signed between</a:t>
            </a: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1031875" lvl="1" indent="-401638" eaLnBrk="1" hangingPunct="1">
              <a:buClr>
                <a:srgbClr val="0033CC"/>
              </a:buClr>
              <a:buSzPct val="60000"/>
              <a:buFont typeface="PressWriter Symbols" pitchFamily="2" charset="2"/>
              <a:buChar char="P"/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U.S., South Vietnam, &amp; North Vietnam</a:t>
            </a:r>
            <a:b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600" b="1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Peace with honor</a:t>
            </a:r>
            <a:r>
              <a:rPr lang="en-US" sz="3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(President Nixon)</a:t>
            </a:r>
          </a:p>
        </p:txBody>
      </p:sp>
    </p:spTree>
    <p:extLst>
      <p:ext uri="{BB962C8B-B14F-4D97-AF65-F5344CB8AC3E}">
        <p14:creationId xmlns:p14="http://schemas.microsoft.com/office/powerpoint/2010/main" val="4248142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bg1"/>
                </a:solidFill>
                <a:latin typeface="Comic Sans MS" pitchFamily="66" charset="0"/>
              </a:rPr>
              <a:t>IV. Longest War Ends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1) 1973 Last US Combat Troops Leave Vietnam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Comic Sans MS" pitchFamily="66" charset="0"/>
              </a:rPr>
              <a:t>War continues in Vietnam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Comic Sans MS" pitchFamily="66" charset="0"/>
              </a:rPr>
              <a:t>N invades S and captures Saigon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Comic Sans MS" pitchFamily="66" charset="0"/>
              </a:rPr>
              <a:t>South surrenders 1975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2) US failed to prevent the Spread of Communism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V. Legacy – Vietnam syndrome &amp; War Powers Act  </a:t>
            </a:r>
          </a:p>
        </p:txBody>
      </p:sp>
    </p:spTree>
    <p:extLst>
      <p:ext uri="{BB962C8B-B14F-4D97-AF65-F5344CB8AC3E}">
        <p14:creationId xmlns:p14="http://schemas.microsoft.com/office/powerpoint/2010/main" val="20369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4676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chemeClr val="accent1"/>
                </a:solidFill>
              </a:rPr>
              <a:t>The Ceasefire, </a:t>
            </a:r>
            <a:br>
              <a:rPr lang="en-US" altLang="en-US" b="1" smtClean="0">
                <a:solidFill>
                  <a:schemeClr val="accent1"/>
                </a:solidFill>
              </a:rPr>
            </a:br>
            <a:r>
              <a:rPr lang="en-US" altLang="en-US" b="1" smtClean="0">
                <a:solidFill>
                  <a:schemeClr val="accent1"/>
                </a:solidFill>
              </a:rPr>
              <a:t>1973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76400"/>
            <a:ext cx="7848600" cy="4724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indent="-515938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Conditions:</a:t>
            </a:r>
          </a:p>
          <a:p>
            <a:pPr marL="1641475" lvl="2" indent="-381000" eaLnBrk="1" hangingPunct="1">
              <a:lnSpc>
                <a:spcPct val="80000"/>
              </a:lnSpc>
              <a:buClr>
                <a:srgbClr val="0033CC"/>
              </a:buClr>
              <a:buSzPct val="90000"/>
              <a:buFont typeface="PressWriter Symbols" pitchFamily="2" charset="2"/>
              <a:buAutoNum type="arabicPeriod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U.S. to remove all troops</a:t>
            </a:r>
          </a:p>
          <a:p>
            <a:pPr marL="1641475" lvl="2" indent="-381000" eaLnBrk="1" hangingPunct="1">
              <a:lnSpc>
                <a:spcPct val="80000"/>
              </a:lnSpc>
              <a:buClr>
                <a:srgbClr val="0033CC"/>
              </a:buClr>
              <a:buSzPct val="90000"/>
              <a:buFont typeface="PressWriter Symbols" pitchFamily="2" charset="2"/>
              <a:buAutoNum type="arabicPeriod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North Vietnam could leave troops already in S.V.</a:t>
            </a:r>
          </a:p>
          <a:p>
            <a:pPr marL="1641475" lvl="2" indent="-381000" eaLnBrk="1" hangingPunct="1">
              <a:lnSpc>
                <a:spcPct val="80000"/>
              </a:lnSpc>
              <a:buClr>
                <a:srgbClr val="0033CC"/>
              </a:buClr>
              <a:buSzPct val="90000"/>
              <a:buFont typeface="PressWriter Symbols" pitchFamily="2" charset="2"/>
              <a:buAutoNum type="arabicPeriod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North Vietnam would resume war</a:t>
            </a:r>
          </a:p>
          <a:p>
            <a:pPr marL="1641475" lvl="2" indent="-381000" eaLnBrk="1" hangingPunct="1">
              <a:lnSpc>
                <a:spcPct val="80000"/>
              </a:lnSpc>
              <a:buClr>
                <a:srgbClr val="0033CC"/>
              </a:buClr>
              <a:buSzPct val="90000"/>
              <a:buFont typeface="PressWriter Symbols" pitchFamily="2" charset="2"/>
              <a:buAutoNum type="arabicPeriod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No provision for POWs or MIAs</a:t>
            </a:r>
          </a:p>
          <a:p>
            <a:pPr marL="515938" indent="-515938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Last American troops left South </a:t>
            </a:r>
            <a:b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Vietnam on March 29, 1973</a:t>
            </a:r>
          </a:p>
          <a:p>
            <a:pPr marL="515938" indent="-515938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1975: North Vietnam defeats South Vietnam</a:t>
            </a:r>
          </a:p>
          <a:p>
            <a:pPr marL="515938" indent="-515938" eaLnBrk="1" hangingPunct="1">
              <a:lnSpc>
                <a:spcPct val="80000"/>
              </a:lnSpc>
              <a:buClr>
                <a:schemeClr val="accent1"/>
              </a:buClr>
              <a:buSzTx/>
              <a:buFont typeface="Transport MT" pitchFamily="2" charset="2"/>
              <a:buChar char="z"/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Saigon renamed 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 Chi Minh City</a:t>
            </a:r>
          </a:p>
        </p:txBody>
      </p:sp>
    </p:spTree>
    <p:extLst>
      <p:ext uri="{BB962C8B-B14F-4D97-AF65-F5344CB8AC3E}">
        <p14:creationId xmlns:p14="http://schemas.microsoft.com/office/powerpoint/2010/main" val="3342615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5334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The Fall of Saigon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81000" y="5791200"/>
            <a:ext cx="8077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South Vietnamese </a:t>
            </a:r>
            <a:b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Attempt to Flee the Country</a:t>
            </a:r>
          </a:p>
        </p:txBody>
      </p:sp>
      <p:pic>
        <p:nvPicPr>
          <p:cNvPr id="132107" name="Picture 11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324600" cy="426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71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32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209800" y="304800"/>
            <a:ext cx="487680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The Fall of Saigon</a:t>
            </a:r>
          </a:p>
        </p:txBody>
      </p:sp>
      <p:pic>
        <p:nvPicPr>
          <p:cNvPr id="50179" name="Picture 6" descr="Viet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0480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295400" y="5911850"/>
            <a:ext cx="647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America Abandons Its Embassy</a:t>
            </a:r>
          </a:p>
        </p:txBody>
      </p:sp>
      <p:pic>
        <p:nvPicPr>
          <p:cNvPr id="50181" name="Picture 11" descr=" 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5257800" cy="354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5943600" y="2209800"/>
            <a:ext cx="297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600" b="1" i="1">
                <a:solidFill>
                  <a:srgbClr val="EC2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April 30, 1975</a:t>
            </a:r>
          </a:p>
        </p:txBody>
      </p:sp>
    </p:spTree>
    <p:extLst>
      <p:ext uri="{BB962C8B-B14F-4D97-AF65-F5344CB8AC3E}">
        <p14:creationId xmlns:p14="http://schemas.microsoft.com/office/powerpoint/2010/main" val="3358923581"/>
      </p:ext>
    </p:extLst>
  </p:cSld>
  <p:clrMapOvr>
    <a:masterClrMapping/>
  </p:clrMapOvr>
  <p:transition spd="slow">
    <p:wheel spokes="8"/>
    <p:sndAc>
      <p:stSnd>
        <p:snd r:embed="rId2" name="chopper1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09800" y="152400"/>
            <a:ext cx="48768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1pPr>
            <a:lvl2pPr marL="742950" indent="-28575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2pPr>
            <a:lvl3pPr marL="11430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3pPr>
            <a:lvl4pPr marL="16002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4pPr>
            <a:lvl5pPr marL="2057400" indent="-228600" eaLnBrk="0" hangingPunct="0">
              <a:defRPr sz="3600" b="1">
                <a:solidFill>
                  <a:schemeClr val="hlink"/>
                </a:solidFill>
                <a:latin typeface="Britannic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latin typeface="Britannic Bold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smtClean="0">
                <a:solidFill>
                  <a:srgbClr val="009900"/>
                </a:solidFill>
                <a:latin typeface="Arial Black" pitchFamily="34" charset="0"/>
                <a:cs typeface="+mn-cs"/>
              </a:rPr>
              <a:t>The Fall of Saigon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533400" y="5715000"/>
            <a:ext cx="762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North Vietnamese </a:t>
            </a:r>
            <a:br>
              <a:rPr 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</a:br>
            <a:r>
              <a:rPr lang="en-US"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at the Presidential Palace</a:t>
            </a:r>
          </a:p>
        </p:txBody>
      </p:sp>
      <p:pic>
        <p:nvPicPr>
          <p:cNvPr id="133126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27188"/>
            <a:ext cx="5943600" cy="4011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76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3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xfrm>
            <a:off x="152400" y="274638"/>
            <a:ext cx="8534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Structured Academic Discussion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sz="half" idx="1"/>
          </p:nvPr>
        </p:nvSpPr>
        <p:spPr bwMode="auto">
          <a:xfrm>
            <a:off x="457200" y="1981200"/>
            <a:ext cx="75438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 condition of the ceasefire was …</a:t>
            </a:r>
          </a:p>
          <a:p>
            <a:endParaRPr lang="en-US" altLang="en-US" dirty="0"/>
          </a:p>
          <a:p>
            <a:r>
              <a:rPr lang="en-US" altLang="en-US" dirty="0" smtClean="0"/>
              <a:t>The Fall of Saigon …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1986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9053</TotalTime>
  <Words>661</Words>
  <Application>Microsoft Office PowerPoint</Application>
  <PresentationFormat>On-screen Show (4:3)</PresentationFormat>
  <Paragraphs>133</Paragraphs>
  <Slides>22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15_TP030004031</vt:lpstr>
      <vt:lpstr>Title Slide</vt:lpstr>
      <vt:lpstr>Basic Slide</vt:lpstr>
      <vt:lpstr>Transition Slide</vt:lpstr>
      <vt:lpstr>1_Basic Slide</vt:lpstr>
      <vt:lpstr>2_Basic Slide</vt:lpstr>
      <vt:lpstr>BAMBOO</vt:lpstr>
      <vt:lpstr>2_Default Design</vt:lpstr>
      <vt:lpstr>2_BAMBOO</vt:lpstr>
      <vt:lpstr>1_BAMBOO</vt:lpstr>
      <vt:lpstr>Wednesday May 13, 2015 Mr. Goblirsch – U.S. History</vt:lpstr>
      <vt:lpstr>PowerPoint Presentation</vt:lpstr>
      <vt:lpstr>The Ceasefire,  1973</vt:lpstr>
      <vt:lpstr>IV. Longest War Ends</vt:lpstr>
      <vt:lpstr>The Ceasefire,  1973</vt:lpstr>
      <vt:lpstr>PowerPoint Presentation</vt:lpstr>
      <vt:lpstr>PowerPoint Presentation</vt:lpstr>
      <vt:lpstr>PowerPoint Presentation</vt:lpstr>
      <vt:lpstr>Structured Academic Discussion</vt:lpstr>
      <vt:lpstr>PowerPoint Presentation</vt:lpstr>
      <vt:lpstr>The Costs</vt:lpstr>
      <vt:lpstr>The Impact</vt:lpstr>
      <vt:lpstr>PowerPoint Presentation</vt:lpstr>
      <vt:lpstr>PowerPoint Presentation</vt:lpstr>
      <vt:lpstr>PowerPoint Presentation</vt:lpstr>
      <vt:lpstr>Lessons  for Future American Presidents</vt:lpstr>
      <vt:lpstr>PowerPoint Presentation</vt:lpstr>
      <vt:lpstr>PowerPoint Presentation</vt:lpstr>
      <vt:lpstr>PowerPoint Presentation</vt:lpstr>
      <vt:lpstr>PowerPoint Presentation</vt:lpstr>
      <vt:lpstr>STUDY GUIDE: Vietnam Quiz</vt:lpstr>
      <vt:lpstr>Structured Academic Discussion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328</cp:revision>
  <cp:lastPrinted>2015-05-13T14:04:29Z</cp:lastPrinted>
  <dcterms:created xsi:type="dcterms:W3CDTF">2013-10-22T21:15:14Z</dcterms:created>
  <dcterms:modified xsi:type="dcterms:W3CDTF">2015-05-13T16:46:00Z</dcterms:modified>
</cp:coreProperties>
</file>