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555" r:id="rId7"/>
    <p:sldMasterId id="2147490580" r:id="rId8"/>
    <p:sldMasterId id="2147490592" r:id="rId9"/>
  </p:sldMasterIdLst>
  <p:notesMasterIdLst>
    <p:notesMasterId r:id="rId29"/>
  </p:notesMasterIdLst>
  <p:handoutMasterIdLst>
    <p:handoutMasterId r:id="rId30"/>
  </p:handoutMasterIdLst>
  <p:sldIdLst>
    <p:sldId id="321" r:id="rId10"/>
    <p:sldId id="322" r:id="rId11"/>
    <p:sldId id="323" r:id="rId12"/>
    <p:sldId id="324" r:id="rId13"/>
    <p:sldId id="325" r:id="rId14"/>
    <p:sldId id="342" r:id="rId15"/>
    <p:sldId id="337" r:id="rId16"/>
    <p:sldId id="336" r:id="rId17"/>
    <p:sldId id="326" r:id="rId18"/>
    <p:sldId id="339" r:id="rId19"/>
    <p:sldId id="327" r:id="rId20"/>
    <p:sldId id="338" r:id="rId21"/>
    <p:sldId id="328" r:id="rId22"/>
    <p:sldId id="340" r:id="rId23"/>
    <p:sldId id="330" r:id="rId24"/>
    <p:sldId id="331" r:id="rId25"/>
    <p:sldId id="344" r:id="rId26"/>
    <p:sldId id="343" r:id="rId27"/>
    <p:sldId id="333" r:id="rId2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581400"/>
            <a:ext cx="9144000" cy="781050"/>
          </a:xfrm>
        </p:spPr>
        <p:txBody>
          <a:bodyPr/>
          <a:lstStyle>
            <a:lvl1pPr algn="ctr"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546600"/>
            <a:ext cx="9144000" cy="787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13525"/>
            <a:ext cx="2133600" cy="168275"/>
          </a:xfrm>
        </p:spPr>
        <p:txBody>
          <a:bodyPr/>
          <a:lstStyle>
            <a:lvl1pPr>
              <a:defRPr smtClean="0">
                <a:latin typeface="+mn-lt"/>
              </a:defRPr>
            </a:lvl1pPr>
          </a:lstStyle>
          <a:p>
            <a:pPr>
              <a:defRPr/>
            </a:pPr>
            <a:fld id="{5483A252-BC79-4BEF-8859-91B6D5B5B0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59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2BADF-0C6A-43CC-B95A-509C92DDD7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29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57BFF-4EAF-44D4-BF1B-CBDD6119A1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1071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8D3F-4F65-4E4B-A411-80EDF7892A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0691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1A101-62FA-4206-AC47-6596450C83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123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02D92-3BD4-4032-BAEA-37366BEBBB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3965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7A502-E680-4A8D-AEBA-94DAF57E69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0425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944F-7D4F-42C5-B584-D3E026C844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1183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117D-B880-4969-AAEE-06B24A030D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3780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06472-7042-4C6D-B0DA-6C01DD872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227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15050" y="0"/>
            <a:ext cx="19621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57340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2594-B987-4BD1-BEBD-B99B50E00A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7552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848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28600" y="685800"/>
            <a:ext cx="3848100" cy="5867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685800"/>
            <a:ext cx="38481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52268-7D55-4DA1-87EC-1E7F19CDF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4721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DB6FB2-C9B7-44FC-9E03-2EF36FBB4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172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9A01DD5-2D4A-42AB-8E4C-15B916E27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99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12F7F2-DF21-4E63-8AD6-56E0DFF58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337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9BF4D7-342B-4FC3-832C-35BDA0A97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95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9B0346-23B0-4BCB-A847-77138B7E4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2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9945E4-CF00-4F4C-9D03-2394AA0B6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1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ABAB51-D3F3-4181-B5DD-6D3D7147C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26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DE73ED-8E20-4173-9661-59545494A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A75E7D-4185-4F11-983E-043361A30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78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C35439-EF4C-4E33-AD08-BEFBFD0AB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1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FC829D4-46F5-4D90-9390-3B334FB31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075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C8BC-9022-4A07-A95D-66936934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56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C097-8890-4267-B461-0DE48E827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843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3D39F-CBDA-4096-BC39-978723BC2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178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7645BA-9BFF-4729-AE6C-4AA77E40E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65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8E902-E2E3-4F0D-A132-6FD7D7AD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731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A73E8-8127-4FF0-8FD2-29926716A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07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8C08C-B112-4E27-A02F-67EFD8B01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39197-D1B0-45B9-A308-5605A4E4F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54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9F15E-94DE-435A-8163-69DA603D7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6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A7E9A-06EB-4C17-9669-C33D64836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27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D3B7F-7D23-4688-ABF2-9D1E6D41C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5/15/2015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685800"/>
            <a:ext cx="7848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849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Tahoma" charset="0"/>
              </a:defRPr>
            </a:lvl1pPr>
          </a:lstStyle>
          <a:p>
            <a:pPr>
              <a:defRPr/>
            </a:pPr>
            <a:fld id="{423587F2-9CF9-45CE-88E9-CECD1635E06F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7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6" r:id="rId1"/>
    <p:sldLayoutId id="2147490557" r:id="rId2"/>
    <p:sldLayoutId id="2147490558" r:id="rId3"/>
    <p:sldLayoutId id="2147490559" r:id="rId4"/>
    <p:sldLayoutId id="2147490560" r:id="rId5"/>
    <p:sldLayoutId id="2147490561" r:id="rId6"/>
    <p:sldLayoutId id="2147490562" r:id="rId7"/>
    <p:sldLayoutId id="2147490563" r:id="rId8"/>
    <p:sldLayoutId id="2147490564" r:id="rId9"/>
    <p:sldLayoutId id="2147490565" r:id="rId10"/>
    <p:sldLayoutId id="2147490566" r:id="rId11"/>
    <p:sldLayoutId id="2147490567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4AEDCA-7F7D-403E-A949-CC722AA6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81" r:id="rId1"/>
    <p:sldLayoutId id="2147490582" r:id="rId2"/>
    <p:sldLayoutId id="2147490583" r:id="rId3"/>
    <p:sldLayoutId id="2147490584" r:id="rId4"/>
    <p:sldLayoutId id="2147490585" r:id="rId5"/>
    <p:sldLayoutId id="2147490586" r:id="rId6"/>
    <p:sldLayoutId id="2147490587" r:id="rId7"/>
    <p:sldLayoutId id="2147490588" r:id="rId8"/>
    <p:sldLayoutId id="2147490589" r:id="rId9"/>
    <p:sldLayoutId id="2147490590" r:id="rId10"/>
    <p:sldLayoutId id="21474905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0A7F7048-169A-48F8-9240-F3AE227E3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5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93" r:id="rId1"/>
    <p:sldLayoutId id="2147490594" r:id="rId2"/>
    <p:sldLayoutId id="2147490595" r:id="rId3"/>
    <p:sldLayoutId id="2147490596" r:id="rId4"/>
    <p:sldLayoutId id="2147490597" r:id="rId5"/>
    <p:sldLayoutId id="2147490598" r:id="rId6"/>
    <p:sldLayoutId id="2147490599" r:id="rId7"/>
    <p:sldLayoutId id="2147490600" r:id="rId8"/>
    <p:sldLayoutId id="2147490601" r:id="rId9"/>
    <p:sldLayoutId id="2147490602" r:id="rId10"/>
    <p:sldLayoutId id="21474906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culturequest.us/annstillman/plessy%20pic2.jpg&amp;imgrefurl=http://www.culturequest.us/annstillman/Plessy%20VS%20F.html&amp;h=256&amp;w=386&amp;sz=12&amp;hl=en&amp;start=7&amp;tbnid=nIjFRhwbgrfFYM:&amp;tbnh=82&amp;tbnw=123&amp;prev=/images?q%3Dplessy%2Bv.%2Bferguson%26svnum%3D10%26hl%3Den%26rlz%3D1T4GWYX_en___US204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images.google.com/imgres?imgurl=http://supreme.findlaw.com/supreme_court/landmark/landmarkimages/plessy2.gif&amp;imgrefurl=http://supreme.findlaw.com/supreme_court/landmark/plessy.html&amp;h=66&amp;w=200&amp;sz=16&amp;hl=en&amp;start=76&amp;tbnid=20ARAiA7pORNnM:&amp;tbnh=34&amp;tbnw=104&amp;prev=/images?q%3Dplessy%2Bv.%2Bferguson%26start%3D72%26ndsp%3D18%26svnum%3D10%26hl%3Den%26rlz%3D1T4GWYX_en___US204%26sa%3DN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amren.com/0407issue/TRAINsml.JPG&amp;imgrefurl=http://www.amren.com/0407issue/0407issue.html&amp;h=225&amp;w=288&amp;sz=14&amp;hl=en&amp;start=33&amp;tbnid=wsXCXlJ_MyFixM:&amp;tbnh=90&amp;tbnw=115&amp;prev=/images?q%3Dplessy%2Bv.%2Bferguson%26start%3D18%26ndsp%3D18%26svnum%3D10%26hl%3Den%26rlz%3D1T4GWYX_en___US204%26sa%3D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phenomenotions.org/curriculum/shades/images/restrooms.jpg&amp;imgrefurl=http://www.phenomenotions.org/curriculum/shades/historian.htm&amp;usg=__qYrDAwX7Yd1Ns297uOwXXa0LzgA=&amp;h=270&amp;w=594&amp;sz=111&amp;hl=en&amp;start=28&amp;um=1&amp;tbnid=lRr7LpkDyrY8gM:&amp;tbnh=61&amp;tbnw=135&amp;prev=/images?q%3Djim%2Bcrow%2Blaws%26ndsp%3D20%26hl%3Den%26safe%3Dactive%26rlz%3D1T4ADBF_enUS345US345%26sa%3DN%26start%3D20%26um%3D1" TargetMode="External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3.jpeg"/><Relationship Id="rId5" Type="http://schemas.openxmlformats.org/officeDocument/2006/relationships/hyperlink" Target="http://images.google.com/imgres?imgurl=http://angelingo.usc.edu/vol04issue02/img/articleImages/ColorblindRacism/ColorblindRacism_1.jpg&amp;imgrefurl=http://angelingo.usc.edu/vol04issue02/Politics.php&amp;usg=__K9OPYO3JUSr2yCTjYxQHPLTXjlQ=&amp;h=250&amp;w=450&amp;sz=37&amp;hl=en&amp;start=39&amp;um=1&amp;tbnid=XB-zSmooMEK0PM:&amp;tbnh=71&amp;tbnw=127&amp;prev=/images?q%3Djim%2Bcrow%2Blaws%26ndsp%3D20%26hl%3Den%26safe%3Dactive%26rlz%3D1T4ADBF_enUS345US345%26sa%3DN%26start%3D20%26um%3D1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4.xml"/><Relationship Id="rId6" Type="http://schemas.openxmlformats.org/officeDocument/2006/relationships/hyperlink" Target="http://www.sitemason.com/files/lCRmZq/whiteschool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sitemason.com/files/gVR0yI/lunchkids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istory.navy.mil/photos/images/g330000/g338470.jpg" TargetMode="Externa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Friday May 15,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Describe the early expansion of the Civil Rights movement, focusing on the legal activity and Brown v. Board decision.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Segregation Vocab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CONCEPT: Civil Right Movement Begins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HANDOUT: Brown v. Board of Ed., Topeka, KS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Segregation Vocab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Jim Crow Laws			3)   </a:t>
            </a:r>
            <a:r>
              <a:rPr lang="en-US" sz="2400" i="1" dirty="0" smtClean="0">
                <a:solidFill>
                  <a:prstClr val="black"/>
                </a:solidFill>
              </a:rPr>
              <a:t>Plessy v. Ferguson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 jure segregation		4)   </a:t>
            </a:r>
            <a:r>
              <a:rPr lang="en-US" sz="2400" i="1" dirty="0" smtClean="0">
                <a:solidFill>
                  <a:prstClr val="black"/>
                </a:solidFill>
              </a:rPr>
              <a:t>Brown v. Board of 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WWII Starts Civil Rights Movement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CC00"/>
                </a:solidFill>
                <a:latin typeface="Comic Sans MS" pitchFamily="66" charset="0"/>
              </a:rPr>
              <a:t>During the War African Am 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new job opportunities filling the  labor shortage</a:t>
            </a:r>
          </a:p>
          <a:p>
            <a:pPr eaLnBrk="1" hangingPunct="1">
              <a:buFontTx/>
              <a:buNone/>
            </a:pPr>
            <a:endParaRPr lang="en-US" alt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Black Soldiers returned and began to fight for their own freedom and rights</a:t>
            </a:r>
          </a:p>
          <a:p>
            <a:pPr eaLnBrk="1" hangingPunct="1">
              <a:buFontTx/>
              <a:buNone/>
            </a:pPr>
            <a:endParaRPr lang="en-US" altLang="en-US" sz="2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1941 – </a:t>
            </a:r>
            <a:r>
              <a:rPr lang="en-US" altLang="en-US" dirty="0" smtClean="0">
                <a:solidFill>
                  <a:srgbClr val="FFCC00"/>
                </a:solidFill>
                <a:latin typeface="Comic Sans MS" pitchFamily="66" charset="0"/>
              </a:rPr>
              <a:t>FDR Executive Order 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- Racial Discrimination prohibited in Fed agencies and companies making war supplies</a:t>
            </a:r>
          </a:p>
          <a:p>
            <a:pPr eaLnBrk="1" hangingPunct="1">
              <a:buFontTx/>
              <a:buNone/>
            </a:pPr>
            <a:endParaRPr lang="en-US" alt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1948 – </a:t>
            </a:r>
            <a:r>
              <a:rPr lang="en-US" altLang="en-US" dirty="0" smtClean="0">
                <a:solidFill>
                  <a:srgbClr val="FFCC00"/>
                </a:solidFill>
                <a:latin typeface="Comic Sans MS" pitchFamily="66" charset="0"/>
              </a:rPr>
              <a:t>Truman Exec. Order </a:t>
            </a: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– Integrating the armed forces</a:t>
            </a:r>
          </a:p>
        </p:txBody>
      </p:sp>
    </p:spTree>
    <p:extLst>
      <p:ext uri="{BB962C8B-B14F-4D97-AF65-F5344CB8AC3E}">
        <p14:creationId xmlns:p14="http://schemas.microsoft.com/office/powerpoint/2010/main" val="42163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Structured Academic Discussion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848600" cy="4038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Plessy V. </a:t>
            </a:r>
            <a:r>
              <a:rPr lang="en-US" altLang="en-US" dirty="0" smtClean="0"/>
              <a:t>Ferguson …</a:t>
            </a:r>
            <a:endParaRPr lang="en-US" altLang="en-US" dirty="0" smtClean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WWII set the stage for the Civil Rights movement because …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613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NAACP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>
                <a:solidFill>
                  <a:srgbClr val="FFCC00"/>
                </a:solidFill>
                <a:latin typeface="Comic Sans MS" pitchFamily="66" charset="0"/>
              </a:rPr>
              <a:t>National Association for the Advancement of Colored People</a:t>
            </a:r>
            <a:endParaRPr lang="en-US" altLang="en-US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Fought to End Segregation through courts</a:t>
            </a:r>
          </a:p>
          <a:p>
            <a:pPr eaLnBrk="1" hangingPunct="1"/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Goal: Prove “Separate but Equal” Unconstitutional – end de jure segregation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rgbClr val="FFCC00"/>
                </a:solidFill>
                <a:latin typeface="Comic Sans MS" pitchFamily="66" charset="0"/>
              </a:rPr>
              <a:t>Violated 14</a:t>
            </a:r>
            <a:r>
              <a:rPr lang="en-US" altLang="en-US" baseline="30000" dirty="0" smtClean="0">
                <a:solidFill>
                  <a:srgbClr val="FFCC00"/>
                </a:solidFill>
                <a:latin typeface="Comic Sans MS" pitchFamily="66" charset="0"/>
              </a:rPr>
              <a:t>th</a:t>
            </a:r>
            <a:r>
              <a:rPr lang="en-US" altLang="en-US" dirty="0" smtClean="0">
                <a:solidFill>
                  <a:srgbClr val="FFCC00"/>
                </a:solidFill>
                <a:latin typeface="Comic Sans MS" pitchFamily="66" charset="0"/>
              </a:rPr>
              <a:t> Amend. Equal Protection Clause</a:t>
            </a:r>
          </a:p>
          <a:p>
            <a:pPr eaLnBrk="1" hangingPunct="1">
              <a:buFontTx/>
              <a:buNone/>
            </a:pPr>
            <a:endParaRPr lang="en-US" altLang="en-US" dirty="0" smtClean="0">
              <a:latin typeface="Comic Sans MS" pitchFamily="66" charset="0"/>
            </a:endParaRPr>
          </a:p>
        </p:txBody>
      </p:sp>
      <p:pic>
        <p:nvPicPr>
          <p:cNvPr id="70660" name="Picture 6" descr="20090214-NAACP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5052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Challenging Segregation in Court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2296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Campaign led by the NAACP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Took legal action to end discrimation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Thurgood Marshall argued many of these cases; later became Supreme Ct. justice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Brown v. Board of Education of Topeka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Marshall’s most stunning victory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Supreme Court struck down segregation in public schools as a violation of 14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 be implemented “with all deliberate speed”</a:t>
            </a:r>
          </a:p>
        </p:txBody>
      </p:sp>
    </p:spTree>
    <p:extLst>
      <p:ext uri="{BB962C8B-B14F-4D97-AF65-F5344CB8AC3E}">
        <p14:creationId xmlns:p14="http://schemas.microsoft.com/office/powerpoint/2010/main" val="1403135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63563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chemeClr val="bg1"/>
                </a:solidFill>
                <a:latin typeface="Comic Sans MS" pitchFamily="66" charset="0"/>
              </a:rPr>
              <a:t>Brown vs Board of Education of Topeka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86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“Separate but Equal” has no place in education</a:t>
            </a:r>
          </a:p>
        </p:txBody>
      </p:sp>
      <p:pic>
        <p:nvPicPr>
          <p:cNvPr id="72708" name="Picture 7" descr="Topeka State Journal - School Segregation Ban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30488"/>
            <a:ext cx="7372350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Reaction to </a:t>
            </a:r>
            <a:r>
              <a:rPr lang="en-US" altLang="en-US" i="1" smtClean="0"/>
              <a:t>Brown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848600" cy="5867400"/>
          </a:xfrm>
        </p:spPr>
        <p:txBody>
          <a:bodyPr/>
          <a:lstStyle/>
          <a:p>
            <a:pPr eaLnBrk="1" hangingPunct="1"/>
            <a:r>
              <a:rPr lang="en-US" altLang="en-US" smtClean="0"/>
              <a:t>Official reaction was mixed</a:t>
            </a:r>
          </a:p>
          <a:p>
            <a:pPr eaLnBrk="1" hangingPunct="1"/>
            <a:r>
              <a:rPr lang="en-US" altLang="en-US" smtClean="0"/>
              <a:t>Within a year, 500 school districts had desegregated</a:t>
            </a:r>
          </a:p>
          <a:p>
            <a:pPr eaLnBrk="1" hangingPunct="1"/>
            <a:r>
              <a:rPr lang="en-US" altLang="en-US" smtClean="0"/>
              <a:t>Some areas resisted</a:t>
            </a:r>
          </a:p>
          <a:p>
            <a:pPr lvl="1" eaLnBrk="1" hangingPunct="1"/>
            <a:r>
              <a:rPr lang="en-US" altLang="en-US" sz="3000" smtClean="0"/>
              <a:t>Reappearance of KKK</a:t>
            </a:r>
          </a:p>
          <a:p>
            <a:pPr lvl="1" eaLnBrk="1" hangingPunct="1"/>
            <a:r>
              <a:rPr lang="en-US" altLang="en-US" sz="3000" smtClean="0"/>
              <a:t>Governor of Georgia (Talmadge) – “Georgia will not comply”!</a:t>
            </a:r>
          </a:p>
        </p:txBody>
      </p:sp>
    </p:spTree>
    <p:extLst>
      <p:ext uri="{BB962C8B-B14F-4D97-AF65-F5344CB8AC3E}">
        <p14:creationId xmlns:p14="http://schemas.microsoft.com/office/powerpoint/2010/main" val="34057322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219200"/>
          </a:xfrm>
        </p:spPr>
        <p:txBody>
          <a:bodyPr/>
          <a:lstStyle/>
          <a:p>
            <a:pPr eaLnBrk="1" hangingPunct="1"/>
            <a:r>
              <a:rPr lang="en-US" altLang="en-US" smtClean="0"/>
              <a:t>Structured Academic Discussion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7848600" cy="4038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Brown </a:t>
            </a:r>
            <a:r>
              <a:rPr lang="en-US" altLang="en-US" dirty="0" smtClean="0"/>
              <a:t>v. Board of Education of Topeka, Kansas</a:t>
            </a:r>
            <a:r>
              <a:rPr lang="en-US" altLang="en-US" dirty="0" smtClean="0"/>
              <a:t>…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Reaction to the Brown case …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3052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Highlight key information as you read the document.  Use the chart below.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948528"/>
              </p:ext>
            </p:extLst>
          </p:nvPr>
        </p:nvGraphicFramePr>
        <p:xfrm>
          <a:off x="152400" y="1752600"/>
          <a:ext cx="8839200" cy="43053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3600"/>
                <a:gridCol w="2743200"/>
                <a:gridCol w="39624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TOPIC / QUESTION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INSTRUCTIONS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I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Issue / Arguments –</a:t>
                      </a:r>
                    </a:p>
                    <a:p>
                      <a:pPr algn="ctr"/>
                      <a:r>
                        <a:rPr lang="en-US" dirty="0" smtClean="0"/>
                        <a:t>What is being challenged?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Highlight</a:t>
                      </a:r>
                      <a:r>
                        <a:rPr lang="en-US" baseline="0" dirty="0" smtClean="0"/>
                        <a:t> key information relating to the issue/arguments of the case.  Label the highlight with an “I”.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D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Decision –</a:t>
                      </a:r>
                    </a:p>
                    <a:p>
                      <a:pPr algn="ctr"/>
                      <a:r>
                        <a:rPr lang="en-US" dirty="0" smtClean="0"/>
                        <a:t>What did</a:t>
                      </a:r>
                      <a:r>
                        <a:rPr lang="en-US" baseline="0" dirty="0" smtClean="0"/>
                        <a:t> the Supreme Court decide?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decision of the case.  Label the highlight with an “D”.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/>
                        <a:t>E</a:t>
                      </a:r>
                      <a:endParaRPr lang="en-US" sz="54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Effect / Impact –</a:t>
                      </a:r>
                    </a:p>
                    <a:p>
                      <a:pPr algn="ctr"/>
                      <a:r>
                        <a:rPr lang="en-US" dirty="0" smtClean="0"/>
                        <a:t>How did the decision</a:t>
                      </a:r>
                      <a:r>
                        <a:rPr lang="en-US" baseline="0" dirty="0" smtClean="0"/>
                        <a:t> effect/impact society?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Highlight key information relating to the effects/impact of the case.  Label the highlight with an “E”.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38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Brown V. Board of Education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After reading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Brown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v. the Board of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Education,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answer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questions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below on the bottom of the handout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24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is the issue before the Supreme Court?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facts were presented in the case?                     (What evidence did they use for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their argument)</a:t>
            </a: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decision of the Court?  What was the rationale behind the decision?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What was the effect of the decision?</a:t>
            </a:r>
          </a:p>
        </p:txBody>
      </p:sp>
    </p:spTree>
    <p:extLst>
      <p:ext uri="{BB962C8B-B14F-4D97-AF65-F5344CB8AC3E}">
        <p14:creationId xmlns:p14="http://schemas.microsoft.com/office/powerpoint/2010/main" val="17428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u="sng" dirty="0" smtClean="0">
                <a:solidFill>
                  <a:schemeClr val="bg1"/>
                </a:solidFill>
                <a:latin typeface="Comic Sans MS" pitchFamily="66" charset="0"/>
              </a:rPr>
              <a:t>School Segregation Questions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</a:rPr>
              <a:t>Directions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:  Answer the questions below in your notebook.</a:t>
            </a:r>
          </a:p>
          <a:p>
            <a:pPr eaLnBrk="1" hangingPunct="1">
              <a:buFontTx/>
              <a:buNone/>
              <a:defRPr/>
            </a:pPr>
            <a:endParaRPr lang="en-US" sz="2400" u="sng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How many states either required or permitted segregated schools in 1952?  What region of the U.S. was segregation required?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How many states prohibited segregated schools? What region of the U.S. was segregation mostly prohibited?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US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Relate the information on the map to your knowledge of the Civil War? 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(Hint: think about the Union vs. the Confederacy)</a:t>
            </a:r>
          </a:p>
        </p:txBody>
      </p:sp>
    </p:spTree>
    <p:extLst>
      <p:ext uri="{BB962C8B-B14F-4D97-AF65-F5344CB8AC3E}">
        <p14:creationId xmlns:p14="http://schemas.microsoft.com/office/powerpoint/2010/main" val="165078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781050"/>
          </a:xfrm>
        </p:spPr>
        <p:txBody>
          <a:bodyPr/>
          <a:lstStyle/>
          <a:p>
            <a:pPr eaLnBrk="1" hangingPunct="1"/>
            <a:r>
              <a:rPr lang="en-US" altLang="en-US" smtClean="0"/>
              <a:t>Taking on Segregation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787400"/>
          </a:xfrm>
        </p:spPr>
        <p:txBody>
          <a:bodyPr/>
          <a:lstStyle/>
          <a:p>
            <a:pPr eaLnBrk="1" hangingPunct="1"/>
            <a:r>
              <a:rPr lang="en-US" altLang="en-US" smtClean="0"/>
              <a:t>Chapter 21, Section 1 Notes</a:t>
            </a:r>
          </a:p>
        </p:txBody>
      </p:sp>
    </p:spTree>
    <p:extLst>
      <p:ext uri="{BB962C8B-B14F-4D97-AF65-F5344CB8AC3E}">
        <p14:creationId xmlns:p14="http://schemas.microsoft.com/office/powerpoint/2010/main" val="2016574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Explain how legalized segregation deprived African Americans of their rights as citizens</a:t>
            </a:r>
          </a:p>
          <a:p>
            <a:pPr eaLnBrk="1" hangingPunct="1"/>
            <a:r>
              <a:rPr lang="en-US" altLang="en-US" smtClean="0"/>
              <a:t>Summarize civil rights legal activity and the response to the </a:t>
            </a:r>
            <a:r>
              <a:rPr lang="en-US" altLang="en-US" i="1" smtClean="0"/>
              <a:t>Plessy</a:t>
            </a:r>
            <a:r>
              <a:rPr lang="en-US" altLang="en-US" smtClean="0"/>
              <a:t> and </a:t>
            </a:r>
            <a:r>
              <a:rPr lang="en-US" altLang="en-US" b="0" i="1" smtClean="0"/>
              <a:t>Brown</a:t>
            </a:r>
            <a:r>
              <a:rPr lang="en-US" altLang="en-US" smtClean="0"/>
              <a:t> cases</a:t>
            </a:r>
          </a:p>
          <a:p>
            <a:pPr eaLnBrk="1" hangingPunct="1"/>
            <a:r>
              <a:rPr lang="en-US" altLang="en-US" smtClean="0"/>
              <a:t>Trace MLK, Jr’s civil rights activities, beginning with the Montgomery Bus Boycott</a:t>
            </a:r>
          </a:p>
          <a:p>
            <a:pPr eaLnBrk="1" hangingPunct="1"/>
            <a:r>
              <a:rPr lang="en-US" altLang="en-US" smtClean="0"/>
              <a:t>Describe the expansion of the civil rights movement</a:t>
            </a:r>
          </a:p>
        </p:txBody>
      </p:sp>
    </p:spTree>
    <p:extLst>
      <p:ext uri="{BB962C8B-B14F-4D97-AF65-F5344CB8AC3E}">
        <p14:creationId xmlns:p14="http://schemas.microsoft.com/office/powerpoint/2010/main" val="117255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Main Idea and Terms/Names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mtClean="0"/>
              <a:t>Activism and a series of Supreme Court decisions advanced equal rights for African Americans in the 1950s and 1960s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29100" y="685800"/>
            <a:ext cx="4229100" cy="5867400"/>
          </a:xfrm>
        </p:spPr>
        <p:txBody>
          <a:bodyPr/>
          <a:lstStyle/>
          <a:p>
            <a:pPr marL="0" indent="0" eaLnBrk="1" hangingPunct="1"/>
            <a:r>
              <a:rPr lang="en-US" altLang="en-US" smtClean="0"/>
              <a:t>Thurgood Marshall</a:t>
            </a:r>
          </a:p>
          <a:p>
            <a:pPr marL="0" indent="0" eaLnBrk="1" hangingPunct="1"/>
            <a:r>
              <a:rPr lang="en-US" altLang="en-US" i="1" smtClean="0"/>
              <a:t>Brown v. Board of Education of Topeka</a:t>
            </a:r>
          </a:p>
          <a:p>
            <a:pPr marL="0" indent="0" eaLnBrk="1" hangingPunct="1"/>
            <a:r>
              <a:rPr lang="en-US" altLang="en-US" smtClean="0"/>
              <a:t>Rosa Parks</a:t>
            </a:r>
          </a:p>
          <a:p>
            <a:pPr marL="0" indent="0" eaLnBrk="1" hangingPunct="1"/>
            <a:r>
              <a:rPr lang="en-US" altLang="en-US" smtClean="0"/>
              <a:t>Martin Luther King, Jr.</a:t>
            </a:r>
          </a:p>
          <a:p>
            <a:pPr marL="0" indent="0" eaLnBrk="1" hangingPunct="1"/>
            <a:r>
              <a:rPr lang="en-US" altLang="en-US" smtClean="0"/>
              <a:t>Southern Christian Leadership Conference (SCLC)</a:t>
            </a:r>
          </a:p>
          <a:p>
            <a:pPr marL="0" indent="0" eaLnBrk="1" hangingPunct="1"/>
            <a:r>
              <a:rPr lang="en-US" altLang="en-US" smtClean="0"/>
              <a:t>Student Nonviolent Coordinating Committee (SNCC)</a:t>
            </a:r>
          </a:p>
          <a:p>
            <a:pPr marL="0" indent="0" eaLnBrk="1" hangingPunct="1"/>
            <a:r>
              <a:rPr lang="en-US" altLang="en-US" smtClean="0"/>
              <a:t>Sit-in</a:t>
            </a:r>
          </a:p>
          <a:p>
            <a:pPr marL="0" indent="0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3037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Segregation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848600" cy="58674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Dred Scott v Sanford</a:t>
            </a:r>
          </a:p>
          <a:p>
            <a:pPr lvl="1" eaLnBrk="1" hangingPunct="1"/>
            <a:r>
              <a:rPr lang="en-US" altLang="en-US" smtClean="0"/>
              <a:t>Slaves were not citizens</a:t>
            </a:r>
          </a:p>
          <a:p>
            <a:pPr lvl="1" eaLnBrk="1" hangingPunct="1"/>
            <a:r>
              <a:rPr lang="en-US" altLang="en-US" smtClean="0"/>
              <a:t>Slavery spread to the western states</a:t>
            </a:r>
          </a:p>
          <a:p>
            <a:pPr eaLnBrk="1" hangingPunct="1"/>
            <a:r>
              <a:rPr lang="en-US" altLang="en-US" i="1" smtClean="0"/>
              <a:t>Plessy v. Ferguson</a:t>
            </a:r>
          </a:p>
          <a:p>
            <a:pPr lvl="1" eaLnBrk="1" hangingPunct="1"/>
            <a:r>
              <a:rPr lang="en-US" altLang="en-US" smtClean="0"/>
              <a:t>“separate but equal” did not violate the 14</a:t>
            </a:r>
            <a:r>
              <a:rPr lang="en-US" altLang="en-US" baseline="30000" smtClean="0"/>
              <a:t>th</a:t>
            </a:r>
            <a:r>
              <a:rPr lang="en-US" altLang="en-US" smtClean="0"/>
              <a:t> amendment (equal treatment)</a:t>
            </a:r>
          </a:p>
          <a:p>
            <a:pPr lvl="1" eaLnBrk="1" hangingPunct="1"/>
            <a:r>
              <a:rPr lang="en-US" altLang="en-US" smtClean="0"/>
              <a:t>Southern states passed Jim Crow laws (separating the races)</a:t>
            </a:r>
          </a:p>
          <a:p>
            <a:pPr lvl="1" eaLnBrk="1" hangingPunct="1"/>
            <a:r>
              <a:rPr lang="en-US" altLang="en-US" smtClean="0"/>
              <a:t>Allowed restrictions on inter-race contact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8" name="Picture 5" descr="plessy%2520pic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RAINsm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1371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plessy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0"/>
            <a:ext cx="2895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378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rgbClr val="66CCFF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Comic Sans MS" pitchFamily="66" charset="0"/>
              </a:rPr>
              <a:t>“Separate but Equal”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Plessy vs Ferguson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Comic Sans MS" pitchFamily="66" charset="0"/>
              </a:rPr>
              <a:t>	Supreme Court Decision declared “Separate but Equal” was Constitutional</a:t>
            </a:r>
          </a:p>
        </p:txBody>
      </p:sp>
      <p:pic>
        <p:nvPicPr>
          <p:cNvPr id="67588" name="Picture 5" descr="race_colored_fount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00"/>
          <a:stretch>
            <a:fillRect/>
          </a:stretch>
        </p:blipFill>
        <p:spPr bwMode="auto">
          <a:xfrm>
            <a:off x="2667000" y="3352800"/>
            <a:ext cx="42672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00"/>
            </a:gs>
            <a:gs pos="50000">
              <a:schemeClr val="accent2"/>
            </a:gs>
            <a:gs pos="100000">
              <a:srgbClr val="FF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8938"/>
            <a:ext cx="8229600" cy="638175"/>
          </a:xfrm>
        </p:spPr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bg1"/>
                </a:solidFill>
                <a:latin typeface="Comic Sans MS" pitchFamily="66" charset="0"/>
              </a:rPr>
              <a:t>Jim Crow Laws</a:t>
            </a:r>
            <a:br>
              <a:rPr lang="en-US" alt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altLang="en-US" sz="3600" dirty="0" smtClean="0">
                <a:solidFill>
                  <a:schemeClr val="bg1"/>
                </a:solidFill>
                <a:latin typeface="Comic Sans MS" pitchFamily="66" charset="0"/>
              </a:rPr>
              <a:t>de jure segregation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 Separated the Races (Black &amp; White)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 No Marriages 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 No Social or Religious Contact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latin typeface="Comic Sans MS" pitchFamily="66" charset="0"/>
              </a:rPr>
              <a:t> Separate Schools, restaurants, restrooms etc</a:t>
            </a:r>
          </a:p>
          <a:p>
            <a:pPr eaLnBrk="1" hangingPunct="1">
              <a:buFontTx/>
              <a:buNone/>
            </a:pPr>
            <a:endParaRPr lang="en-US" altLang="en-US" smtClean="0">
              <a:latin typeface="Comic Sans MS" pitchFamily="66" charset="0"/>
            </a:endParaRPr>
          </a:p>
        </p:txBody>
      </p:sp>
      <p:pic>
        <p:nvPicPr>
          <p:cNvPr id="69636" name="Picture 5" descr="WhiteDoorColored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3" r="16000" b="6931"/>
          <a:stretch>
            <a:fillRect/>
          </a:stretch>
        </p:blipFill>
        <p:spPr bwMode="auto">
          <a:xfrm>
            <a:off x="152400" y="3886200"/>
            <a:ext cx="4800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7" descr="restroom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0825"/>
            <a:ext cx="21336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 descr="ColorblindRacism_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"/>
            <a:ext cx="21240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1" descr="image_07_01_010_whiteson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t="16733" r="14935" b="18317"/>
          <a:stretch>
            <a:fillRect/>
          </a:stretch>
        </p:blipFill>
        <p:spPr bwMode="auto">
          <a:xfrm>
            <a:off x="5029200" y="3505200"/>
            <a:ext cx="4114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60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FFCC00"/>
                </a:solidFill>
                <a:latin typeface="Comic Sans MS" pitchFamily="66" charset="0"/>
              </a:rPr>
              <a:t>Separate but Equal School?</a:t>
            </a:r>
          </a:p>
        </p:txBody>
      </p:sp>
      <p:pic>
        <p:nvPicPr>
          <p:cNvPr id="68611" name="Picture 7" descr="“Colored”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7907"/>
          <a:stretch>
            <a:fillRect/>
          </a:stretch>
        </p:blipFill>
        <p:spPr bwMode="auto">
          <a:xfrm>
            <a:off x="304800" y="914400"/>
            <a:ext cx="5038725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9" descr="White school in Summer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r="7309"/>
          <a:stretch>
            <a:fillRect/>
          </a:stretch>
        </p:blipFill>
        <p:spPr bwMode="auto">
          <a:xfrm>
            <a:off x="228600" y="3733800"/>
            <a:ext cx="4419600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18" descr="mai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990600"/>
            <a:ext cx="31432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21" descr="mai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30638"/>
            <a:ext cx="398145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1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Civil Rights Movement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WW2 set the stage for the civil rights movement</a:t>
            </a:r>
          </a:p>
          <a:p>
            <a:pPr lvl="1" eaLnBrk="1" hangingPunct="1"/>
            <a:r>
              <a:rPr lang="en-US" altLang="en-US" smtClean="0"/>
              <a:t>Opened new job opportunities</a:t>
            </a:r>
          </a:p>
          <a:p>
            <a:pPr lvl="1" eaLnBrk="1" hangingPunct="1"/>
            <a:r>
              <a:rPr lang="en-US" altLang="en-US" smtClean="0"/>
              <a:t>One million African Americans served</a:t>
            </a:r>
          </a:p>
          <a:p>
            <a:pPr lvl="2" eaLnBrk="1" hangingPunct="1"/>
            <a:r>
              <a:rPr lang="en-US" altLang="en-US" smtClean="0"/>
              <a:t>Came home and fought to end discrimination</a:t>
            </a:r>
          </a:p>
          <a:p>
            <a:pPr lvl="1" eaLnBrk="1" hangingPunct="1"/>
            <a:r>
              <a:rPr lang="en-US" altLang="en-US" smtClean="0"/>
              <a:t>During the war, civil rights organizations fought for voting rights and challenged Jim Crow laws</a:t>
            </a:r>
          </a:p>
        </p:txBody>
      </p:sp>
      <p:pic>
        <p:nvPicPr>
          <p:cNvPr id="7172" name="Picture 5" descr="g338470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347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elancholy abstract design template">
  <a:themeElements>
    <a:clrScheme name="Melancholy abstract design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elancholy abstract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lancholy abstrac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ancholy abstrac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ancholy abstract design template 12">
        <a:dk1>
          <a:srgbClr val="777777"/>
        </a:dk1>
        <a:lt1>
          <a:srgbClr val="969696"/>
        </a:lt1>
        <a:dk2>
          <a:srgbClr val="686B5D"/>
        </a:dk2>
        <a:lt2>
          <a:srgbClr val="4E4E44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7F7F7F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846</Words>
  <Application>Microsoft Office PowerPoint</Application>
  <PresentationFormat>On-screen Show (4:3)</PresentationFormat>
  <Paragraphs>128</Paragraphs>
  <Slides>19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Melancholy abstract design template</vt:lpstr>
      <vt:lpstr>11_Default Design</vt:lpstr>
      <vt:lpstr>4_Default Design</vt:lpstr>
      <vt:lpstr>Friday May 15, 2015 Mr. Goblirsch – U.S. History</vt:lpstr>
      <vt:lpstr>Taking on Segregation</vt:lpstr>
      <vt:lpstr>Objectives</vt:lpstr>
      <vt:lpstr>Main Idea and Terms/Names</vt:lpstr>
      <vt:lpstr>The Segregation System</vt:lpstr>
      <vt:lpstr>“Separate but Equal”</vt:lpstr>
      <vt:lpstr>Jim Crow Laws de jure segregation</vt:lpstr>
      <vt:lpstr>Separate but Equal School?</vt:lpstr>
      <vt:lpstr>Civil Rights Movement</vt:lpstr>
      <vt:lpstr>WWII Starts Civil Rights Movement</vt:lpstr>
      <vt:lpstr>Structured Academic Discussion</vt:lpstr>
      <vt:lpstr>NAACP</vt:lpstr>
      <vt:lpstr>Challenging Segregation in Court</vt:lpstr>
      <vt:lpstr>Brown vs Board of Education of Topeka</vt:lpstr>
      <vt:lpstr>Reaction to Brown</vt:lpstr>
      <vt:lpstr>Structured Academic Discussion</vt:lpstr>
      <vt:lpstr>PowerPoint Presentation</vt:lpstr>
      <vt:lpstr>PowerPoint Presentation</vt:lpstr>
      <vt:lpstr>PowerPoint Presentation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338</cp:revision>
  <cp:lastPrinted>2015-05-13T14:04:29Z</cp:lastPrinted>
  <dcterms:created xsi:type="dcterms:W3CDTF">2013-10-22T21:15:14Z</dcterms:created>
  <dcterms:modified xsi:type="dcterms:W3CDTF">2015-05-15T16:35:20Z</dcterms:modified>
</cp:coreProperties>
</file>