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52" r:id="rId6"/>
    <p:sldMasterId id="2147490581" r:id="rId7"/>
    <p:sldMasterId id="2147490594" r:id="rId8"/>
    <p:sldMasterId id="2147490607" r:id="rId9"/>
  </p:sldMasterIdLst>
  <p:notesMasterIdLst>
    <p:notesMasterId r:id="rId17"/>
  </p:notesMasterIdLst>
  <p:handoutMasterIdLst>
    <p:handoutMasterId r:id="rId18"/>
  </p:handoutMasterIdLst>
  <p:sldIdLst>
    <p:sldId id="321" r:id="rId10"/>
    <p:sldId id="344" r:id="rId11"/>
    <p:sldId id="347" r:id="rId12"/>
    <p:sldId id="345" r:id="rId13"/>
    <p:sldId id="346" r:id="rId14"/>
    <p:sldId id="349" r:id="rId15"/>
    <p:sldId id="348" r:id="rId1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118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118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1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1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1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5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4118" y="1308497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AFE0B64A-157B-4F33-A60C-14DFC801C9B7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4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2D1D21AB-E9BD-4985-90A0-D1537A6E7E1B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4118" y="184666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1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086600" cy="1371600"/>
          </a:xfrm>
        </p:spPr>
        <p:txBody>
          <a:bodyPr/>
          <a:lstStyle>
            <a:lvl1pPr>
              <a:lnSpc>
                <a:spcPct val="80000"/>
              </a:lnSpc>
              <a:defRPr sz="5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768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21FAB-66BD-4369-9297-E9494DB9A8C8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7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E55AB-65F5-4693-B4FC-F6A538522C5C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43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E936-A19A-4FAE-AB48-E26DFBE8DFD1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58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F3662-A3DD-4671-9639-C9B9EDB239CD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73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65615-A3CF-4A9D-AC6E-FBBB96038012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59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7744-CA23-4BEB-AD40-EBA4F188A6BC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93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803B6-E793-4C66-BAF3-8974E3036BB1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90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8E6EF-9B06-4D4D-BA0E-692EFEA95025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73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CDA3F-95ED-4D47-AEAE-B829D59FAD12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64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BC037-AA7B-4A5B-97D8-0B47FD5DD35D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6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92B6E-8A69-4C53-8DF3-EA84CD8CF3B7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2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51AA-6DCA-47BB-855F-9C85432ACEC9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49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086600" cy="1371600"/>
          </a:xfrm>
        </p:spPr>
        <p:txBody>
          <a:bodyPr/>
          <a:lstStyle>
            <a:lvl1pPr>
              <a:lnSpc>
                <a:spcPct val="80000"/>
              </a:lnSpc>
              <a:defRPr sz="5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768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9D6B-7E7C-40C6-93D6-A2EE8EAF0EFD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6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62856-3E27-40B8-9369-A89D86507D8C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69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6706-0B9D-4E78-ABF8-F130F96AECA5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4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E19E-1224-4A97-AD26-AD842783A669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97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3649A-E63A-46A3-BA31-0AFB7B0D75A6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84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25EC6-E8C9-4DA4-B6F9-43FE6BD5316D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40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E5FD8-2DAA-4E0F-A674-D19E3D2B7F15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98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656D-70A8-4862-AA14-99150B51F61F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8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7EEAA-5A52-4A32-B078-668424C50DDF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81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A107-5B18-4CA4-AD86-516FF2467FF1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36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AD78-3581-479A-BF41-A626CDC3FFE7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97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88D8-194C-457E-B6D8-AC6A26E8BEA7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38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8F15BC-EBC9-4696-96E8-C1CF40D01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17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18306C-02CB-44BF-8BDA-7275E5116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04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96D4EE-86A9-4978-837A-0772F52BF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23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98D498-9454-42B5-9D29-EF3E98211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22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EA0A74-E99D-4B77-ABF4-CE0E8E02C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81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5077AA-D1B3-4294-8F90-B9FD7B37C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6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572FDB-9A10-476E-8A59-021244C7F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2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1E50D2-30D0-47C9-96E3-AE8BC4191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90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0D3FFE-7EDA-4631-9594-39EECA229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45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21474D-6688-4031-8D0C-8389FDB9E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600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C19C7E-5DB6-4384-BED1-129A07210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8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5/26/2015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3" r:id="rId1"/>
    <p:sldLayoutId id="21474905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943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7525EFFA-BBF4-40E6-A915-B26CCF8F46B5}" type="slidenum">
              <a:rPr lang="en-US">
                <a:solidFill>
                  <a:srgbClr val="3366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0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82" r:id="rId1"/>
    <p:sldLayoutId id="2147490583" r:id="rId2"/>
    <p:sldLayoutId id="2147490584" r:id="rId3"/>
    <p:sldLayoutId id="2147490585" r:id="rId4"/>
    <p:sldLayoutId id="2147490586" r:id="rId5"/>
    <p:sldLayoutId id="2147490587" r:id="rId6"/>
    <p:sldLayoutId id="2147490588" r:id="rId7"/>
    <p:sldLayoutId id="2147490589" r:id="rId8"/>
    <p:sldLayoutId id="2147490590" r:id="rId9"/>
    <p:sldLayoutId id="2147490591" r:id="rId10"/>
    <p:sldLayoutId id="2147490592" r:id="rId11"/>
    <p:sldLayoutId id="214749059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943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943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5B15A830-5866-4E12-8362-289C08CAF025}" type="slidenum">
              <a:rPr lang="en-US">
                <a:solidFill>
                  <a:srgbClr val="3366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3366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20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95" r:id="rId1"/>
    <p:sldLayoutId id="2147490596" r:id="rId2"/>
    <p:sldLayoutId id="2147490597" r:id="rId3"/>
    <p:sldLayoutId id="2147490598" r:id="rId4"/>
    <p:sldLayoutId id="2147490599" r:id="rId5"/>
    <p:sldLayoutId id="2147490600" r:id="rId6"/>
    <p:sldLayoutId id="2147490601" r:id="rId7"/>
    <p:sldLayoutId id="2147490602" r:id="rId8"/>
    <p:sldLayoutId id="2147490603" r:id="rId9"/>
    <p:sldLayoutId id="2147490604" r:id="rId10"/>
    <p:sldLayoutId id="2147490605" r:id="rId11"/>
    <p:sldLayoutId id="214749060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DC1671-DA2C-4867-8452-325D5B048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2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08" r:id="rId1"/>
    <p:sldLayoutId id="2147490609" r:id="rId2"/>
    <p:sldLayoutId id="2147490610" r:id="rId3"/>
    <p:sldLayoutId id="2147490611" r:id="rId4"/>
    <p:sldLayoutId id="2147490612" r:id="rId5"/>
    <p:sldLayoutId id="2147490613" r:id="rId6"/>
    <p:sldLayoutId id="2147490614" r:id="rId7"/>
    <p:sldLayoutId id="2147490615" r:id="rId8"/>
    <p:sldLayoutId id="2147490616" r:id="rId9"/>
    <p:sldLayoutId id="2147490617" r:id="rId10"/>
    <p:sldLayoutId id="21474906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Tuesday May 26,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Identify the lasting impact and legacy of the Civil Rights movement.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Legacy Vocab</a:t>
            </a:r>
            <a:endParaRPr lang="en-US" sz="2800" dirty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Impact &amp; Legacy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QUICK WRITE: Civil Rights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VIDEO</a:t>
            </a:r>
            <a:r>
              <a:rPr lang="en-US" sz="2800" dirty="0">
                <a:solidFill>
                  <a:prstClr val="black"/>
                </a:solidFill>
              </a:rPr>
              <a:t>: The Civil Rights Movement </a:t>
            </a:r>
            <a:r>
              <a:rPr lang="en-US" sz="2000" dirty="0" smtClean="0"/>
              <a:t>(Start @ </a:t>
            </a:r>
            <a:r>
              <a:rPr lang="en-US" sz="2000" dirty="0" smtClean="0"/>
              <a:t>1:01:39)</a:t>
            </a:r>
            <a:endParaRPr lang="en-US" sz="2000" dirty="0" smtClean="0"/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>
                <a:solidFill>
                  <a:prstClr val="black"/>
                </a:solidFill>
              </a:rPr>
              <a:t>CLOSURE: Need To Know: Civil Rights </a:t>
            </a:r>
            <a:r>
              <a:rPr lang="en-US" sz="2800" dirty="0" smtClean="0">
                <a:solidFill>
                  <a:prstClr val="black"/>
                </a:solidFill>
              </a:rPr>
              <a:t>Quiz</a:t>
            </a:r>
            <a:endParaRPr lang="en-US" sz="28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4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Legacy Vocab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Civil Rights Act of 1964		4)   </a:t>
            </a:r>
            <a:r>
              <a:rPr lang="en-US" sz="2400" dirty="0" err="1" smtClean="0">
                <a:solidFill>
                  <a:prstClr val="black"/>
                </a:solidFill>
              </a:rPr>
              <a:t>Kerner</a:t>
            </a:r>
            <a:r>
              <a:rPr lang="en-US" sz="2400" dirty="0" smtClean="0">
                <a:solidFill>
                  <a:prstClr val="black"/>
                </a:solidFill>
              </a:rPr>
              <a:t> Commission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Voting Rights Act of 1965</a:t>
            </a:r>
            <a:r>
              <a:rPr lang="en-US" sz="2400" dirty="0" smtClean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)   </a:t>
            </a:r>
            <a:r>
              <a:rPr lang="en-US" sz="2400" dirty="0" smtClean="0">
                <a:solidFill>
                  <a:prstClr val="black"/>
                </a:solidFill>
              </a:rPr>
              <a:t>Affirmative </a:t>
            </a:r>
            <a:r>
              <a:rPr lang="en-US" sz="2400" dirty="0" smtClean="0">
                <a:solidFill>
                  <a:prstClr val="black"/>
                </a:solidFill>
              </a:rPr>
              <a:t>Action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Civil Rights Act of 1968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7086600" cy="1371600"/>
          </a:xfrm>
        </p:spPr>
        <p:txBody>
          <a:bodyPr/>
          <a:lstStyle/>
          <a:p>
            <a:pPr algn="ctr" eaLnBrk="1" hangingPunct="1"/>
            <a:r>
              <a:rPr lang="en-US" altLang="en-US" sz="5000" dirty="0" smtClean="0"/>
              <a:t>IMPACT &amp;</a:t>
            </a:r>
            <a:br>
              <a:rPr lang="en-US" altLang="en-US" sz="5000" dirty="0" smtClean="0"/>
            </a:br>
            <a:r>
              <a:rPr lang="en-US" altLang="en-US" sz="5000" dirty="0" smtClean="0"/>
              <a:t>LEGACY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429000"/>
            <a:ext cx="54102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21, Section 3 Notes</a:t>
            </a:r>
          </a:p>
        </p:txBody>
      </p:sp>
    </p:spTree>
    <p:extLst>
      <p:ext uri="{BB962C8B-B14F-4D97-AF65-F5344CB8AC3E}">
        <p14:creationId xmlns:p14="http://schemas.microsoft.com/office/powerpoint/2010/main" val="1341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  <a:latin typeface="Comic Sans MS" pitchFamily="66" charset="0"/>
              </a:rPr>
              <a:t>Gains </a:t>
            </a:r>
            <a:r>
              <a:rPr lang="en-US" altLang="en-US" sz="3600" dirty="0" smtClean="0">
                <a:solidFill>
                  <a:schemeClr val="tx1"/>
                </a:solidFill>
                <a:latin typeface="Comic Sans MS" pitchFamily="66" charset="0"/>
              </a:rPr>
              <a:t>of the Civil Rights Movement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514350" indent="-514350" eaLnBrk="1" hangingPunct="1">
              <a:buFontTx/>
              <a:buAutoNum type="alphaUcPeriod"/>
              <a:defRPr/>
            </a:pPr>
            <a:r>
              <a:rPr lang="en-US" dirty="0" smtClean="0">
                <a:latin typeface="Comic Sans MS" pitchFamily="66" charset="0"/>
              </a:rPr>
              <a:t>Ended de jure Segregation</a:t>
            </a:r>
          </a:p>
          <a:p>
            <a:pPr marL="914400" lvl="1" indent="-514350" eaLnBrk="1" hangingPunct="1">
              <a:defRPr/>
            </a:pPr>
            <a:r>
              <a:rPr lang="en-US" dirty="0" smtClean="0">
                <a:latin typeface="Comic Sans MS" pitchFamily="66" charset="0"/>
              </a:rPr>
              <a:t>Civil Rights Act of 1964 &amp; 1968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B. Created greater pride in Black history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C. Political Gains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		1. Voting Rights </a:t>
            </a:r>
            <a:r>
              <a:rPr lang="en-US" sz="2800" dirty="0" smtClean="0">
                <a:latin typeface="Comic Sans MS" pitchFamily="66" charset="0"/>
              </a:rPr>
              <a:t>(Voting Rights act of 1965)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		2. More elected Black Officials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		3. More Black Political Leaders</a:t>
            </a:r>
          </a:p>
        </p:txBody>
      </p:sp>
    </p:spTree>
    <p:extLst>
      <p:ext uri="{BB962C8B-B14F-4D97-AF65-F5344CB8AC3E}">
        <p14:creationId xmlns:p14="http://schemas.microsoft.com/office/powerpoint/2010/main" val="124971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Legacy of Civil Rights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Civil Rights legislation of 1964, </a:t>
            </a:r>
            <a:r>
              <a:rPr lang="en-US" altLang="en-US" dirty="0" smtClean="0"/>
              <a:t>1965,1968 </a:t>
            </a:r>
            <a:r>
              <a:rPr lang="en-US" altLang="en-US" dirty="0" smtClean="0"/>
              <a:t>– ended </a:t>
            </a:r>
            <a:r>
              <a:rPr lang="en-US" altLang="en-US" dirty="0" smtClean="0"/>
              <a:t>discrimination in housing</a:t>
            </a:r>
          </a:p>
          <a:p>
            <a:pPr lvl="1" eaLnBrk="1" hangingPunct="1"/>
            <a:r>
              <a:rPr lang="en-US" altLang="en-US" dirty="0" smtClean="0"/>
              <a:t>Ended de jure segregation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Gave greater pride to African Americans of their heritage</a:t>
            </a:r>
          </a:p>
          <a:p>
            <a:pPr eaLnBrk="1" hangingPunct="1"/>
            <a:r>
              <a:rPr lang="en-US" altLang="en-US" dirty="0" smtClean="0"/>
              <a:t>Political gains – Shirley Chisholm first black woman in House of Representatives</a:t>
            </a:r>
          </a:p>
          <a:p>
            <a:pPr eaLnBrk="1" hangingPunct="1"/>
            <a:r>
              <a:rPr lang="en-US" altLang="en-US" dirty="0" smtClean="0"/>
              <a:t>Civil Rights leaders became political leaders</a:t>
            </a:r>
          </a:p>
        </p:txBody>
      </p:sp>
    </p:spTree>
    <p:extLst>
      <p:ext uri="{BB962C8B-B14F-4D97-AF65-F5344CB8AC3E}">
        <p14:creationId xmlns:p14="http://schemas.microsoft.com/office/powerpoint/2010/main" val="17099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Unfinished Business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As the 1970’s arrived, attitudes still needed change, some whites still resisted efforts to assist inner cities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By 1990’s, progress in integration had been reversed due to White Flight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Affirmative Action (began in the 60’s)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	-special efforts to hire and enroll groups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	 that have suffered discrimination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	-Many colleges and most businesses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    adopted AA programs</a:t>
            </a:r>
          </a:p>
        </p:txBody>
      </p:sp>
    </p:spTree>
    <p:extLst>
      <p:ext uri="{BB962C8B-B14F-4D97-AF65-F5344CB8AC3E}">
        <p14:creationId xmlns:p14="http://schemas.microsoft.com/office/powerpoint/2010/main" val="13321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</a:t>
            </a:r>
            <a:br>
              <a:rPr lang="en-US" dirty="0" smtClean="0"/>
            </a:br>
            <a:r>
              <a:rPr lang="en-US" dirty="0" smtClean="0"/>
              <a:t>QUICK WRITE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paragraph quick write answering the prompt below:</a:t>
            </a:r>
          </a:p>
          <a:p>
            <a:endParaRPr lang="en-US" dirty="0" smtClean="0"/>
          </a:p>
          <a:p>
            <a:r>
              <a:rPr lang="en-US" dirty="0" smtClean="0"/>
              <a:t>The goal of the Civil Rights movement was to establish equality.  Do you think we have equality today?</a:t>
            </a:r>
          </a:p>
          <a:p>
            <a:pPr lvl="1"/>
            <a:r>
              <a:rPr lang="en-US" dirty="0" smtClean="0"/>
              <a:t>If you say yes, defend your answer.</a:t>
            </a:r>
          </a:p>
          <a:p>
            <a:pPr lvl="1"/>
            <a:r>
              <a:rPr lang="en-US" dirty="0" smtClean="0"/>
              <a:t>If you say no, defend your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en-US" dirty="0" smtClean="0"/>
              <a:t>NEED TO KNOW:</a:t>
            </a:r>
            <a:br>
              <a:rPr lang="en-US" dirty="0" smtClean="0"/>
            </a:br>
            <a:r>
              <a:rPr lang="en-US" dirty="0" smtClean="0"/>
              <a:t>CIVIL RIGHTS 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2971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COURT CASES &amp; LAWS</a:t>
            </a:r>
          </a:p>
          <a:p>
            <a:r>
              <a:rPr lang="en-US" dirty="0" smtClean="0"/>
              <a:t>Plessy v. Ferguson</a:t>
            </a:r>
          </a:p>
          <a:p>
            <a:r>
              <a:rPr lang="en-US" dirty="0" smtClean="0"/>
              <a:t>Brown v. Board of Ed.</a:t>
            </a:r>
          </a:p>
          <a:p>
            <a:r>
              <a:rPr lang="en-US" dirty="0" smtClean="0"/>
              <a:t>Civil Rights Act of 1964</a:t>
            </a:r>
          </a:p>
          <a:p>
            <a:r>
              <a:rPr lang="en-US" dirty="0" smtClean="0"/>
              <a:t>Voting Rights Act of 1965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2667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KEY PEOPLE &amp; GROUPS</a:t>
            </a:r>
          </a:p>
          <a:p>
            <a:r>
              <a:rPr lang="en-US" dirty="0" smtClean="0"/>
              <a:t>Rosa Parks</a:t>
            </a:r>
          </a:p>
          <a:p>
            <a:r>
              <a:rPr lang="en-US" dirty="0" smtClean="0"/>
              <a:t>Martin Luther King Jr</a:t>
            </a:r>
          </a:p>
          <a:p>
            <a:r>
              <a:rPr lang="en-US" dirty="0" smtClean="0"/>
              <a:t>President Eisenhower</a:t>
            </a:r>
          </a:p>
          <a:p>
            <a:r>
              <a:rPr lang="en-US" dirty="0" smtClean="0"/>
              <a:t>SCLC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0" y="4191000"/>
            <a:ext cx="9144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KEY TERMS &amp; PROTESTS</a:t>
            </a:r>
          </a:p>
          <a:p>
            <a:r>
              <a:rPr lang="en-US" kern="0" dirty="0" smtClean="0"/>
              <a:t>Sit-in				Selma March</a:t>
            </a:r>
          </a:p>
          <a:p>
            <a:r>
              <a:rPr lang="en-US" kern="0" dirty="0" smtClean="0"/>
              <a:t>Freedom Riders		De jure segregation</a:t>
            </a:r>
          </a:p>
          <a:p>
            <a:r>
              <a:rPr lang="en-US" kern="0" dirty="0" smtClean="0"/>
              <a:t>March to Washington	De facto segregation</a:t>
            </a:r>
          </a:p>
          <a:p>
            <a:r>
              <a:rPr lang="en-US" kern="0" dirty="0" smtClean="0"/>
              <a:t>Freedom Summer</a:t>
            </a:r>
          </a:p>
        </p:txBody>
      </p:sp>
    </p:spTree>
    <p:extLst>
      <p:ext uri="{BB962C8B-B14F-4D97-AF65-F5344CB8AC3E}">
        <p14:creationId xmlns:p14="http://schemas.microsoft.com/office/powerpoint/2010/main" val="13579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Plaid design template">
  <a:themeElements>
    <a:clrScheme name="Plaid design template 13">
      <a:dk1>
        <a:srgbClr val="336600"/>
      </a:dk1>
      <a:lt1>
        <a:srgbClr val="FFFFFF"/>
      </a:lt1>
      <a:dk2>
        <a:srgbClr val="800080"/>
      </a:dk2>
      <a:lt2>
        <a:srgbClr val="969696"/>
      </a:lt2>
      <a:accent1>
        <a:srgbClr val="FDFBBB"/>
      </a:accent1>
      <a:accent2>
        <a:srgbClr val="FF9966"/>
      </a:accent2>
      <a:accent3>
        <a:srgbClr val="FFFFFF"/>
      </a:accent3>
      <a:accent4>
        <a:srgbClr val="2A5600"/>
      </a:accent4>
      <a:accent5>
        <a:srgbClr val="FEFDDA"/>
      </a:accent5>
      <a:accent6>
        <a:srgbClr val="E78A5C"/>
      </a:accent6>
      <a:hlink>
        <a:srgbClr val="FF7C80"/>
      </a:hlink>
      <a:folHlink>
        <a:srgbClr val="996600"/>
      </a:folHlink>
    </a:clrScheme>
    <a:fontScheme name="Plaid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id design templat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d design templat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d design templat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d design templat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laid design template">
  <a:themeElements>
    <a:clrScheme name="Plaid design template 13">
      <a:dk1>
        <a:srgbClr val="336600"/>
      </a:dk1>
      <a:lt1>
        <a:srgbClr val="FFFFFF"/>
      </a:lt1>
      <a:dk2>
        <a:srgbClr val="800080"/>
      </a:dk2>
      <a:lt2>
        <a:srgbClr val="969696"/>
      </a:lt2>
      <a:accent1>
        <a:srgbClr val="FDFBBB"/>
      </a:accent1>
      <a:accent2>
        <a:srgbClr val="FF9966"/>
      </a:accent2>
      <a:accent3>
        <a:srgbClr val="FFFFFF"/>
      </a:accent3>
      <a:accent4>
        <a:srgbClr val="2A5600"/>
      </a:accent4>
      <a:accent5>
        <a:srgbClr val="FEFDDA"/>
      </a:accent5>
      <a:accent6>
        <a:srgbClr val="E78A5C"/>
      </a:accent6>
      <a:hlink>
        <a:srgbClr val="FF7C80"/>
      </a:hlink>
      <a:folHlink>
        <a:srgbClr val="996600"/>
      </a:folHlink>
    </a:clrScheme>
    <a:fontScheme name="Plaid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id design templat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d design templat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d design templat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d design templat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d design templat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10304</TotalTime>
  <Words>296</Words>
  <Application>Microsoft Office PowerPoint</Application>
  <PresentationFormat>On-screen Show (4:3)</PresentationFormat>
  <Paragraphs>65</Paragraphs>
  <Slides>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15_TP030004031</vt:lpstr>
      <vt:lpstr>Title Slide</vt:lpstr>
      <vt:lpstr>Basic Slide</vt:lpstr>
      <vt:lpstr>Transition Slide</vt:lpstr>
      <vt:lpstr>1_Basic Slide</vt:lpstr>
      <vt:lpstr>2_Basic Slide</vt:lpstr>
      <vt:lpstr>2_Plaid design template</vt:lpstr>
      <vt:lpstr>Plaid design template</vt:lpstr>
      <vt:lpstr>Default Design</vt:lpstr>
      <vt:lpstr>Tuesday May 26, 2015 Mr. Goblirsch – U.S. History</vt:lpstr>
      <vt:lpstr>IMPACT &amp; LEGACY</vt:lpstr>
      <vt:lpstr>Gains of the Civil Rights Movement</vt:lpstr>
      <vt:lpstr>Legacy of Civil Rights</vt:lpstr>
      <vt:lpstr>Unfinished Business</vt:lpstr>
      <vt:lpstr>CIVIL RIGHTS  QUICK WRITE</vt:lpstr>
      <vt:lpstr>NEED TO KNOW: CIVIL RIGHTS QUIZ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371</cp:revision>
  <cp:lastPrinted>2015-05-13T14:04:29Z</cp:lastPrinted>
  <dcterms:created xsi:type="dcterms:W3CDTF">2013-10-22T21:15:14Z</dcterms:created>
  <dcterms:modified xsi:type="dcterms:W3CDTF">2015-05-26T16:47:08Z</dcterms:modified>
</cp:coreProperties>
</file>