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79"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7" r:id="rId24"/>
    <p:sldId id="275" r:id="rId25"/>
    <p:sldId id="276"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240851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1531458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142976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2B7D19-9272-4ED7-8863-FDE07B5D2B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7353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369A5-C655-4A79-B7A1-296910E1A7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616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927F83-66E1-400A-BBB8-68ECAA80E3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052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FC327A-7556-4894-9A54-FF5E9B416F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744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6DAEA9-A72A-482D-8B79-E7BF26D0A4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4238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11A5114-D510-4A73-9F07-8F4CDA51A3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8964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8EF043-46A4-4DC4-B3B3-51BE56D811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7853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AE0611-190B-44F5-84E7-B1E2CC302F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379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3707628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5F364F-5AC8-408F-B9A0-BC82DB3070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3555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1DA659-68AD-41F7-8E9D-837762FF1F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0094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24FC9D-58B2-464F-B5ED-2878796226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8067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8793A4-491D-4612-8A1C-16CB2A48E7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367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BFFB68-DFB3-4718-A61F-E9516E26E3D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2179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15441F-91CC-4C9E-ABA1-78FE9126E3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651671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D4F1F3-17C0-41EC-BDD1-D9406DCD31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47534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F2EEDEA-769C-45E6-9D34-2687317778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960660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E009745-C26B-45D5-9CC0-5AFD3177A4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97227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96D00B8-E20B-45A4-9491-67D406346D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859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1855600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129000C-FA31-4E11-9AF5-CF3C19B79EE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81240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9CDF1A8-C08B-4217-AAA6-383069922C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79962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8FA67-5628-42CD-A3E5-BDD34594EF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3983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2B2412F-D7CC-4D8F-9EAE-1A6CDFD369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0127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A0886D29-5538-4B16-8881-938779B82AB5}" type="slidenum">
              <a:rPr lang="en-US"/>
              <a:pPr>
                <a:defRPr/>
              </a:pPr>
              <a:t>‹#›</a:t>
            </a:fld>
            <a:endParaRPr lang="en-US"/>
          </a:p>
        </p:txBody>
      </p:sp>
    </p:spTree>
    <p:extLst>
      <p:ext uri="{BB962C8B-B14F-4D97-AF65-F5344CB8AC3E}">
        <p14:creationId xmlns:p14="http://schemas.microsoft.com/office/powerpoint/2010/main" val="39373956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25793EB-64A7-4205-A2B2-CDC25AD53D93}" type="slidenum">
              <a:rPr lang="en-US"/>
              <a:pPr>
                <a:defRPr/>
              </a:pPr>
              <a:t>‹#›</a:t>
            </a:fld>
            <a:endParaRPr lang="en-US"/>
          </a:p>
        </p:txBody>
      </p:sp>
    </p:spTree>
    <p:extLst>
      <p:ext uri="{BB962C8B-B14F-4D97-AF65-F5344CB8AC3E}">
        <p14:creationId xmlns:p14="http://schemas.microsoft.com/office/powerpoint/2010/main" val="12095521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8D61EF5B-A8FF-4F98-BD36-741A2F51A357}" type="slidenum">
              <a:rPr lang="en-US"/>
              <a:pPr>
                <a:defRPr/>
              </a:pPr>
              <a:t>‹#›</a:t>
            </a:fld>
            <a:endParaRPr lang="en-US"/>
          </a:p>
        </p:txBody>
      </p:sp>
    </p:spTree>
    <p:extLst>
      <p:ext uri="{BB962C8B-B14F-4D97-AF65-F5344CB8AC3E}">
        <p14:creationId xmlns:p14="http://schemas.microsoft.com/office/powerpoint/2010/main" val="24108319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A59F6763-7C05-4629-AEE6-4BD0F5D6E336}" type="slidenum">
              <a:rPr lang="en-US"/>
              <a:pPr>
                <a:defRPr/>
              </a:pPr>
              <a:t>‹#›</a:t>
            </a:fld>
            <a:endParaRPr lang="en-US"/>
          </a:p>
        </p:txBody>
      </p:sp>
    </p:spTree>
    <p:extLst>
      <p:ext uri="{BB962C8B-B14F-4D97-AF65-F5344CB8AC3E}">
        <p14:creationId xmlns:p14="http://schemas.microsoft.com/office/powerpoint/2010/main" val="19034786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0360747-F4D2-4BF4-A87E-50652FDDF1F5}" type="slidenum">
              <a:rPr lang="en-US"/>
              <a:pPr>
                <a:defRPr/>
              </a:pPr>
              <a:t>‹#›</a:t>
            </a:fld>
            <a:endParaRPr lang="en-US"/>
          </a:p>
        </p:txBody>
      </p:sp>
    </p:spTree>
    <p:extLst>
      <p:ext uri="{BB962C8B-B14F-4D97-AF65-F5344CB8AC3E}">
        <p14:creationId xmlns:p14="http://schemas.microsoft.com/office/powerpoint/2010/main" val="3666367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A73B21EC-C1B6-4880-8891-C0829FA68510}" type="slidenum">
              <a:rPr lang="en-US"/>
              <a:pPr>
                <a:defRPr/>
              </a:pPr>
              <a:t>‹#›</a:t>
            </a:fld>
            <a:endParaRPr lang="en-US"/>
          </a:p>
        </p:txBody>
      </p:sp>
    </p:spTree>
    <p:extLst>
      <p:ext uri="{BB962C8B-B14F-4D97-AF65-F5344CB8AC3E}">
        <p14:creationId xmlns:p14="http://schemas.microsoft.com/office/powerpoint/2010/main" val="112837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24914113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9E680AC0-6A4D-4449-9A9D-5A6C7DB60A17}" type="slidenum">
              <a:rPr lang="en-US"/>
              <a:pPr>
                <a:defRPr/>
              </a:pPr>
              <a:t>‹#›</a:t>
            </a:fld>
            <a:endParaRPr lang="en-US"/>
          </a:p>
        </p:txBody>
      </p:sp>
    </p:spTree>
    <p:extLst>
      <p:ext uri="{BB962C8B-B14F-4D97-AF65-F5344CB8AC3E}">
        <p14:creationId xmlns:p14="http://schemas.microsoft.com/office/powerpoint/2010/main" val="15404813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14CC550F-5292-478B-9F3E-64F485095533}" type="slidenum">
              <a:rPr lang="en-US"/>
              <a:pPr>
                <a:defRPr/>
              </a:pPr>
              <a:t>‹#›</a:t>
            </a:fld>
            <a:endParaRPr lang="en-US"/>
          </a:p>
        </p:txBody>
      </p:sp>
    </p:spTree>
    <p:extLst>
      <p:ext uri="{BB962C8B-B14F-4D97-AF65-F5344CB8AC3E}">
        <p14:creationId xmlns:p14="http://schemas.microsoft.com/office/powerpoint/2010/main" val="301825424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364C1119-4574-41A4-AD0B-7CEA632EEF53}" type="slidenum">
              <a:rPr lang="en-US"/>
              <a:pPr>
                <a:defRPr/>
              </a:pPr>
              <a:t>‹#›</a:t>
            </a:fld>
            <a:endParaRPr lang="en-US"/>
          </a:p>
        </p:txBody>
      </p:sp>
    </p:spTree>
    <p:extLst>
      <p:ext uri="{BB962C8B-B14F-4D97-AF65-F5344CB8AC3E}">
        <p14:creationId xmlns:p14="http://schemas.microsoft.com/office/powerpoint/2010/main" val="12723983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29CF01E1-282C-4142-8919-5BAB3A2BBBF7}" type="slidenum">
              <a:rPr lang="en-US"/>
              <a:pPr>
                <a:defRPr/>
              </a:pPr>
              <a:t>‹#›</a:t>
            </a:fld>
            <a:endParaRPr lang="en-US"/>
          </a:p>
        </p:txBody>
      </p:sp>
    </p:spTree>
    <p:extLst>
      <p:ext uri="{BB962C8B-B14F-4D97-AF65-F5344CB8AC3E}">
        <p14:creationId xmlns:p14="http://schemas.microsoft.com/office/powerpoint/2010/main" val="10285669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BBDDE779-546C-45A5-B509-13116749E737}" type="slidenum">
              <a:rPr lang="en-US"/>
              <a:pPr>
                <a:defRPr/>
              </a:pPr>
              <a:t>‹#›</a:t>
            </a:fld>
            <a:endParaRPr lang="en-US"/>
          </a:p>
        </p:txBody>
      </p:sp>
    </p:spTree>
    <p:extLst>
      <p:ext uri="{BB962C8B-B14F-4D97-AF65-F5344CB8AC3E}">
        <p14:creationId xmlns:p14="http://schemas.microsoft.com/office/powerpoint/2010/main" val="24887660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3D6E0C1-FB7E-497A-94A4-73757C5206A0}"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D781D99-61E5-47F4-AD57-A221FF89D6AF}" type="slidenum">
              <a:rPr lang="en-US"/>
              <a:pPr>
                <a:defRPr/>
              </a:pPr>
              <a:t>‹#›</a:t>
            </a:fld>
            <a:endParaRPr lang="en-US"/>
          </a:p>
        </p:txBody>
      </p:sp>
    </p:spTree>
    <p:extLst>
      <p:ext uri="{BB962C8B-B14F-4D97-AF65-F5344CB8AC3E}">
        <p14:creationId xmlns:p14="http://schemas.microsoft.com/office/powerpoint/2010/main" val="146942502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4BD43E1-B8D9-44F2-9059-153C7C160BDD}"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108D074-8E38-4E3C-9335-5C25EF1FFD8B}" type="slidenum">
              <a:rPr lang="en-US"/>
              <a:pPr>
                <a:defRPr/>
              </a:pPr>
              <a:t>‹#›</a:t>
            </a:fld>
            <a:endParaRPr lang="en-US"/>
          </a:p>
        </p:txBody>
      </p:sp>
    </p:spTree>
    <p:extLst>
      <p:ext uri="{BB962C8B-B14F-4D97-AF65-F5344CB8AC3E}">
        <p14:creationId xmlns:p14="http://schemas.microsoft.com/office/powerpoint/2010/main" val="5475228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15231FA-2EF7-4D23-9048-8C1DD80C3E84}"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60D832A-C643-4FFB-BD9A-245C978AE0E2}" type="slidenum">
              <a:rPr lang="en-US"/>
              <a:pPr>
                <a:defRPr/>
              </a:pPr>
              <a:t>‹#›</a:t>
            </a:fld>
            <a:endParaRPr lang="en-US"/>
          </a:p>
        </p:txBody>
      </p:sp>
    </p:spTree>
    <p:extLst>
      <p:ext uri="{BB962C8B-B14F-4D97-AF65-F5344CB8AC3E}">
        <p14:creationId xmlns:p14="http://schemas.microsoft.com/office/powerpoint/2010/main" val="36821182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E633E98B-E6C8-4AAA-8AAD-0988B562B759}"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7C536D6-EAE1-4D55-8FE7-B0FBDAC79ADF}" type="slidenum">
              <a:rPr lang="en-US"/>
              <a:pPr>
                <a:defRPr/>
              </a:pPr>
              <a:t>‹#›</a:t>
            </a:fld>
            <a:endParaRPr lang="en-US"/>
          </a:p>
        </p:txBody>
      </p:sp>
    </p:spTree>
    <p:extLst>
      <p:ext uri="{BB962C8B-B14F-4D97-AF65-F5344CB8AC3E}">
        <p14:creationId xmlns:p14="http://schemas.microsoft.com/office/powerpoint/2010/main" val="3507501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79AABC6-03F2-473C-9F84-A10954267F37}" type="datetimeFigureOut">
              <a:rPr lang="en-US"/>
              <a:pPr>
                <a:defRPr/>
              </a:pPr>
              <a:t>8/12/2015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FD495B8-4983-47A0-868B-E730C9E5EF01}" type="slidenum">
              <a:rPr lang="en-US"/>
              <a:pPr>
                <a:defRPr/>
              </a:pPr>
              <a:t>‹#›</a:t>
            </a:fld>
            <a:endParaRPr lang="en-US"/>
          </a:p>
        </p:txBody>
      </p:sp>
    </p:spTree>
    <p:extLst>
      <p:ext uri="{BB962C8B-B14F-4D97-AF65-F5344CB8AC3E}">
        <p14:creationId xmlns:p14="http://schemas.microsoft.com/office/powerpoint/2010/main" val="315109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8/12/2015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1944368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C86CE8C-F967-4EED-BBD0-873C32189E99}" type="datetimeFigureOut">
              <a:rPr lang="en-US"/>
              <a:pPr>
                <a:defRPr/>
              </a:pPr>
              <a:t>8/12/2015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6C7CFFA-6AE2-40FB-B08B-81EA7FAF7273}" type="slidenum">
              <a:rPr lang="en-US"/>
              <a:pPr>
                <a:defRPr/>
              </a:pPr>
              <a:t>‹#›</a:t>
            </a:fld>
            <a:endParaRPr lang="en-US"/>
          </a:p>
        </p:txBody>
      </p:sp>
    </p:spTree>
    <p:extLst>
      <p:ext uri="{BB962C8B-B14F-4D97-AF65-F5344CB8AC3E}">
        <p14:creationId xmlns:p14="http://schemas.microsoft.com/office/powerpoint/2010/main" val="22130246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2C2FCE9-AB30-4029-8F17-35D6EDAC5A7A}" type="datetimeFigureOut">
              <a:rPr lang="en-US"/>
              <a:pPr>
                <a:defRPr/>
              </a:pPr>
              <a:t>8/12/2015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A938CE0-3747-46F3-B2C6-867B87C37901}" type="slidenum">
              <a:rPr lang="en-US"/>
              <a:pPr>
                <a:defRPr/>
              </a:pPr>
              <a:t>‹#›</a:t>
            </a:fld>
            <a:endParaRPr lang="en-US"/>
          </a:p>
        </p:txBody>
      </p:sp>
    </p:spTree>
    <p:extLst>
      <p:ext uri="{BB962C8B-B14F-4D97-AF65-F5344CB8AC3E}">
        <p14:creationId xmlns:p14="http://schemas.microsoft.com/office/powerpoint/2010/main" val="34381379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17826DC-D172-4427-9662-F087D2B02EB9}"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CFB58D3-774F-4470-86FF-2AC6BE58D4E9}" type="slidenum">
              <a:rPr lang="en-US"/>
              <a:pPr>
                <a:defRPr/>
              </a:pPr>
              <a:t>‹#›</a:t>
            </a:fld>
            <a:endParaRPr lang="en-US"/>
          </a:p>
        </p:txBody>
      </p:sp>
    </p:spTree>
    <p:extLst>
      <p:ext uri="{BB962C8B-B14F-4D97-AF65-F5344CB8AC3E}">
        <p14:creationId xmlns:p14="http://schemas.microsoft.com/office/powerpoint/2010/main" val="156319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3C28E18-F434-4128-9401-55F3C5890DE1}"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FE486FA-E264-43C1-A853-0B2E890B5353}" type="slidenum">
              <a:rPr lang="en-US"/>
              <a:pPr>
                <a:defRPr/>
              </a:pPr>
              <a:t>‹#›</a:t>
            </a:fld>
            <a:endParaRPr lang="en-US"/>
          </a:p>
        </p:txBody>
      </p:sp>
    </p:spTree>
    <p:extLst>
      <p:ext uri="{BB962C8B-B14F-4D97-AF65-F5344CB8AC3E}">
        <p14:creationId xmlns:p14="http://schemas.microsoft.com/office/powerpoint/2010/main" val="23613702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66DB45-2D99-442F-A478-83C3AAB6C502}"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FDC56EE-1311-4203-B4FA-8D8FBD834388}" type="slidenum">
              <a:rPr lang="en-US"/>
              <a:pPr>
                <a:defRPr/>
              </a:pPr>
              <a:t>‹#›</a:t>
            </a:fld>
            <a:endParaRPr lang="en-US"/>
          </a:p>
        </p:txBody>
      </p:sp>
    </p:spTree>
    <p:extLst>
      <p:ext uri="{BB962C8B-B14F-4D97-AF65-F5344CB8AC3E}">
        <p14:creationId xmlns:p14="http://schemas.microsoft.com/office/powerpoint/2010/main" val="8277546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0DE33F1F-0177-45C0-A0A6-4035B941A16B}" type="datetimeFigureOut">
              <a:rPr lang="en-US"/>
              <a:pPr>
                <a:defRPr/>
              </a:pPr>
              <a:t>8/12/2015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A374420-229D-49EA-AA83-743BE937FDAD}" type="slidenum">
              <a:rPr lang="en-US"/>
              <a:pPr>
                <a:defRPr/>
              </a:pPr>
              <a:t>‹#›</a:t>
            </a:fld>
            <a:endParaRPr lang="en-US"/>
          </a:p>
        </p:txBody>
      </p:sp>
    </p:spTree>
    <p:extLst>
      <p:ext uri="{BB962C8B-B14F-4D97-AF65-F5344CB8AC3E}">
        <p14:creationId xmlns:p14="http://schemas.microsoft.com/office/powerpoint/2010/main" val="62577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8/12/2015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28672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8/12/2015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312710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272702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8/12/2015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33286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3.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8/12/2015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9456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F37B2A4-95A0-4284-B94D-67E848428A8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912271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3E992A35-7ECC-4BB3-812C-30B591347032}"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19810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a:cs typeface="Arial"/>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a:cs typeface="Arial"/>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a:cs typeface="Arial"/>
              </a:defRPr>
            </a:lvl1pPr>
          </a:lstStyle>
          <a:p>
            <a:pPr fontAlgn="base">
              <a:spcBef>
                <a:spcPct val="0"/>
              </a:spcBef>
              <a:spcAft>
                <a:spcPct val="0"/>
              </a:spcAft>
              <a:defRPr/>
            </a:pPr>
            <a:fld id="{777D305F-C757-40A4-BDDF-28B0E68159FE}"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6793407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B1EA0941-345E-422B-9CF6-C211A9F1B9DB}" type="datetimeFigureOut">
              <a:rPr lang="en-US"/>
              <a:pPr>
                <a:defRPr/>
              </a:pPr>
              <a:t>8/12/2015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4FE5627D-9463-429C-A5D2-6E1A350132E5}" type="slidenum">
              <a:rPr lang="en-US"/>
              <a:pPr>
                <a:defRPr/>
              </a:pPr>
              <a:t>‹#›</a:t>
            </a:fld>
            <a:endParaRPr lang="en-US"/>
          </a:p>
        </p:txBody>
      </p:sp>
    </p:spTree>
    <p:extLst>
      <p:ext uri="{BB962C8B-B14F-4D97-AF65-F5344CB8AC3E}">
        <p14:creationId xmlns:p14="http://schemas.microsoft.com/office/powerpoint/2010/main" val="328335249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hyperlink" Target="http://www.goblirsch.weebly.com/" TargetMode="Externa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2"/>
          <p:cNvSpPr txBox="1">
            <a:spLocks noChangeArrowheads="1"/>
          </p:cNvSpPr>
          <p:nvPr/>
        </p:nvSpPr>
        <p:spPr bwMode="auto">
          <a:xfrm>
            <a:off x="152400" y="152400"/>
            <a:ext cx="175260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smtClean="0">
                <a:solidFill>
                  <a:srgbClr val="000000"/>
                </a:solidFill>
                <a:cs typeface="Arial" charset="0"/>
              </a:rPr>
              <a:t>Mr. Goblirsch’s</a:t>
            </a:r>
          </a:p>
          <a:p>
            <a:pPr algn="ctr" eaLnBrk="1" fontAlgn="base" hangingPunct="1">
              <a:spcBef>
                <a:spcPct val="0"/>
              </a:spcBef>
              <a:spcAft>
                <a:spcPct val="0"/>
              </a:spcAft>
              <a:buFontTx/>
              <a:buNone/>
            </a:pPr>
            <a:r>
              <a:rPr lang="en-US" altLang="en-US" sz="1800" smtClean="0">
                <a:solidFill>
                  <a:srgbClr val="000000"/>
                </a:solidFill>
                <a:cs typeface="Arial" charset="0"/>
              </a:rPr>
              <a:t>Desk</a:t>
            </a:r>
          </a:p>
        </p:txBody>
      </p:sp>
      <p:graphicFrame>
        <p:nvGraphicFramePr>
          <p:cNvPr id="3" name="Table 2"/>
          <p:cNvGraphicFramePr>
            <a:graphicFrameLocks noGrp="1"/>
          </p:cNvGraphicFramePr>
          <p:nvPr/>
        </p:nvGraphicFramePr>
        <p:xfrm>
          <a:off x="152400" y="798513"/>
          <a:ext cx="8839204" cy="5926136"/>
        </p:xfrm>
        <a:graphic>
          <a:graphicData uri="http://schemas.openxmlformats.org/drawingml/2006/table">
            <a:tbl>
              <a:tblPr firstRow="1" bandRow="1">
                <a:tableStyleId>{2D5ABB26-0587-4C30-8999-92F81FD0307C}</a:tableStyleId>
              </a:tblPr>
              <a:tblGrid>
                <a:gridCol w="803564"/>
                <a:gridCol w="803564"/>
                <a:gridCol w="803564"/>
                <a:gridCol w="803564"/>
                <a:gridCol w="803564"/>
                <a:gridCol w="803564"/>
                <a:gridCol w="803564"/>
                <a:gridCol w="803564"/>
                <a:gridCol w="803564"/>
                <a:gridCol w="803564"/>
                <a:gridCol w="803564"/>
              </a:tblGrid>
              <a:tr h="853438">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10</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9</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FRONT</a:t>
                      </a:r>
                    </a:p>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6</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5</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a:t>
                      </a:r>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52">
                <a:tc>
                  <a:txBody>
                    <a:bodyPr/>
                    <a:lstStyle/>
                    <a:p>
                      <a:pPr algn="ctr"/>
                      <a:r>
                        <a:rPr lang="en-US" sz="3600" b="1" dirty="0" smtClean="0"/>
                        <a:t>28</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26</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12</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11</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8</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7</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4</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52">
                <a:tc>
                  <a:txBody>
                    <a:bodyPr/>
                    <a:lstStyle/>
                    <a:p>
                      <a:pPr algn="ctr"/>
                      <a:r>
                        <a:rPr lang="en-US" sz="3600" b="1" dirty="0" smtClean="0"/>
                        <a:t>27</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25</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843852">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22</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21</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18</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17</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14</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13</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52">
                <a:tc>
                  <a:txBody>
                    <a:bodyPr/>
                    <a:lstStyle/>
                    <a:p>
                      <a:pPr algn="ctr"/>
                      <a:r>
                        <a:rPr lang="en-US" sz="3600" b="1" dirty="0" smtClean="0"/>
                        <a:t>32</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30</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24</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23</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20</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19</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16</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15</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52">
                <a:tc>
                  <a:txBody>
                    <a:bodyPr/>
                    <a:lstStyle/>
                    <a:p>
                      <a:pPr algn="ctr"/>
                      <a:r>
                        <a:rPr lang="en-US" sz="3600" b="1" dirty="0" smtClean="0"/>
                        <a:t>31</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29</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853438">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gridSpan="2">
                  <a:txBody>
                    <a:bodyPr/>
                    <a:lstStyle/>
                    <a:p>
                      <a:pPr algn="ctr"/>
                      <a:r>
                        <a:rPr lang="en-US" sz="2000" b="1" dirty="0" smtClean="0"/>
                        <a:t>Clerk’s Table</a:t>
                      </a:r>
                      <a:endParaRPr lang="en-US" sz="20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BACK</a:t>
                      </a:r>
                    </a:p>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36</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35</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34</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33</a:t>
                      </a:r>
                      <a:endParaRPr lang="en-US" sz="3600" b="1" dirty="0"/>
                    </a:p>
                  </a:txBody>
                  <a:tcPr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9796" name="TextBox 2"/>
          <p:cNvSpPr txBox="1">
            <a:spLocks noChangeArrowheads="1"/>
          </p:cNvSpPr>
          <p:nvPr/>
        </p:nvSpPr>
        <p:spPr bwMode="auto">
          <a:xfrm>
            <a:off x="1905000" y="428625"/>
            <a:ext cx="99060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smtClean="0">
                <a:solidFill>
                  <a:srgbClr val="000000"/>
                </a:solidFill>
                <a:cs typeface="Arial" charset="0"/>
              </a:rPr>
              <a:t>Podium</a:t>
            </a:r>
          </a:p>
        </p:txBody>
      </p:sp>
      <p:sp>
        <p:nvSpPr>
          <p:cNvPr id="29797" name="TextBox 2"/>
          <p:cNvSpPr txBox="1">
            <a:spLocks noChangeArrowheads="1"/>
          </p:cNvSpPr>
          <p:nvPr/>
        </p:nvSpPr>
        <p:spPr bwMode="auto">
          <a:xfrm>
            <a:off x="152400" y="5867400"/>
            <a:ext cx="1600200" cy="8461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2000" smtClean="0">
                <a:solidFill>
                  <a:srgbClr val="FFFFFF"/>
                </a:solidFill>
                <a:cs typeface="Arial" charset="0"/>
              </a:rPr>
              <a:t>Student</a:t>
            </a:r>
          </a:p>
          <a:p>
            <a:pPr algn="ctr" eaLnBrk="1" fontAlgn="base" hangingPunct="1">
              <a:spcBef>
                <a:spcPct val="0"/>
              </a:spcBef>
              <a:spcAft>
                <a:spcPct val="0"/>
              </a:spcAft>
              <a:buFontTx/>
              <a:buNone/>
            </a:pPr>
            <a:endParaRPr lang="en-US" altLang="en-US" sz="900" smtClean="0">
              <a:solidFill>
                <a:srgbClr val="FFFFFF"/>
              </a:solidFill>
              <a:cs typeface="Arial" charset="0"/>
            </a:endParaRPr>
          </a:p>
          <a:p>
            <a:pPr algn="ctr" eaLnBrk="1" fontAlgn="base" hangingPunct="1">
              <a:spcBef>
                <a:spcPct val="0"/>
              </a:spcBef>
              <a:spcAft>
                <a:spcPct val="0"/>
              </a:spcAft>
              <a:buFontTx/>
              <a:buNone/>
            </a:pPr>
            <a:r>
              <a:rPr lang="en-US" altLang="en-US" sz="2000" smtClean="0">
                <a:solidFill>
                  <a:srgbClr val="FFFFFF"/>
                </a:solidFill>
                <a:cs typeface="Arial" charset="0"/>
              </a:rPr>
              <a:t>Computers</a:t>
            </a:r>
          </a:p>
        </p:txBody>
      </p:sp>
      <p:sp>
        <p:nvSpPr>
          <p:cNvPr id="29798" name="TextBox 2"/>
          <p:cNvSpPr txBox="1">
            <a:spLocks noChangeArrowheads="1"/>
          </p:cNvSpPr>
          <p:nvPr/>
        </p:nvSpPr>
        <p:spPr bwMode="auto">
          <a:xfrm>
            <a:off x="8305800" y="155575"/>
            <a:ext cx="6858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smtClean="0">
                <a:solidFill>
                  <a:srgbClr val="000000"/>
                </a:solidFill>
                <a:cs typeface="Arial" charset="0"/>
              </a:rPr>
              <a:t>Door</a:t>
            </a:r>
          </a:p>
        </p:txBody>
      </p:sp>
      <p:sp>
        <p:nvSpPr>
          <p:cNvPr id="29799" name="TextBox 2"/>
          <p:cNvSpPr txBox="1">
            <a:spLocks noChangeArrowheads="1"/>
          </p:cNvSpPr>
          <p:nvPr/>
        </p:nvSpPr>
        <p:spPr bwMode="auto">
          <a:xfrm>
            <a:off x="3352800" y="17463"/>
            <a:ext cx="2438400"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smtClean="0">
                <a:solidFill>
                  <a:srgbClr val="000000"/>
                </a:solidFill>
                <a:cs typeface="Arial" charset="0"/>
              </a:rPr>
              <a:t>SEATING</a:t>
            </a:r>
          </a:p>
          <a:p>
            <a:pPr algn="ctr" eaLnBrk="1" fontAlgn="base" hangingPunct="1">
              <a:spcBef>
                <a:spcPct val="0"/>
              </a:spcBef>
              <a:spcAft>
                <a:spcPct val="0"/>
              </a:spcAft>
              <a:buFontTx/>
              <a:buNone/>
            </a:pPr>
            <a:r>
              <a:rPr lang="en-US" altLang="en-US" sz="1800" smtClean="0">
                <a:solidFill>
                  <a:srgbClr val="000000"/>
                </a:solidFill>
                <a:cs typeface="Arial" charset="0"/>
              </a:rPr>
              <a:t>CHART</a:t>
            </a:r>
          </a:p>
        </p:txBody>
      </p:sp>
    </p:spTree>
    <p:extLst>
      <p:ext uri="{BB962C8B-B14F-4D97-AF65-F5344CB8AC3E}">
        <p14:creationId xmlns:p14="http://schemas.microsoft.com/office/powerpoint/2010/main" val="2261443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7106" name="Title 1"/>
          <p:cNvSpPr>
            <a:spLocks noGrp="1"/>
          </p:cNvSpPr>
          <p:nvPr>
            <p:ph type="ctrTitle" idx="4294967295"/>
          </p:nvPr>
        </p:nvSpPr>
        <p:spPr>
          <a:xfrm>
            <a:off x="762000" y="14288"/>
            <a:ext cx="7772400" cy="823912"/>
          </a:xfrm>
        </p:spPr>
        <p:txBody>
          <a:bodyPr/>
          <a:lstStyle/>
          <a:p>
            <a:pPr eaLnBrk="1" hangingPunct="1"/>
            <a:r>
              <a:rPr lang="en-US" altLang="en-US" sz="4800" b="1" dirty="0" smtClean="0">
                <a:solidFill>
                  <a:schemeClr val="tx1"/>
                </a:solidFill>
              </a:rPr>
              <a:t>V. Attendance</a:t>
            </a:r>
          </a:p>
        </p:txBody>
      </p:sp>
      <p:sp>
        <p:nvSpPr>
          <p:cNvPr id="26627" name="Subtitle 2"/>
          <p:cNvSpPr>
            <a:spLocks noGrp="1"/>
          </p:cNvSpPr>
          <p:nvPr>
            <p:ph type="subTitle" idx="4294967295"/>
          </p:nvPr>
        </p:nvSpPr>
        <p:spPr>
          <a:xfrm>
            <a:off x="0" y="685800"/>
            <a:ext cx="9144000" cy="6172200"/>
          </a:xfrm>
        </p:spPr>
        <p:txBody>
          <a:bodyPr/>
          <a:lstStyle/>
          <a:p>
            <a:pPr lvl="1">
              <a:defRPr/>
            </a:pPr>
            <a:r>
              <a:rPr lang="en-US" altLang="en-US" sz="2400" dirty="0" smtClean="0"/>
              <a:t>Daily attendance is essential to being successful.  All school attendance and tardy policy rules will be enforced.</a:t>
            </a:r>
          </a:p>
          <a:p>
            <a:pPr lvl="1">
              <a:defRPr/>
            </a:pPr>
            <a:r>
              <a:rPr lang="en-US" altLang="en-US" sz="2400" dirty="0" smtClean="0"/>
              <a:t>In this classroom, students are to be in their seat and opening their notebook for daily work when the tardy bell rings.  Anything less will result in being marked tardy.</a:t>
            </a:r>
          </a:p>
          <a:p>
            <a:pPr lvl="1">
              <a:defRPr/>
            </a:pPr>
            <a:r>
              <a:rPr lang="en-US" altLang="en-US" sz="2400" dirty="0" smtClean="0">
                <a:solidFill>
                  <a:srgbClr val="FF0000"/>
                </a:solidFill>
              </a:rPr>
              <a:t>Absent work is the responsibility of the student</a:t>
            </a:r>
            <a:r>
              <a:rPr lang="en-US" altLang="en-US" sz="2400" dirty="0" smtClean="0"/>
              <a:t>.  Students will have one day to make up work for each excused day of absence.</a:t>
            </a:r>
          </a:p>
          <a:p>
            <a:pPr lvl="1">
              <a:defRPr/>
            </a:pPr>
            <a:r>
              <a:rPr lang="en-US" altLang="en-US" sz="2400" dirty="0" smtClean="0">
                <a:solidFill>
                  <a:srgbClr val="0070C0"/>
                </a:solidFill>
              </a:rPr>
              <a:t>***Test &amp; Quiz Make-Ups will </a:t>
            </a:r>
            <a:r>
              <a:rPr lang="en-US" altLang="en-US" sz="2400" b="1" u="sng" dirty="0" smtClean="0">
                <a:solidFill>
                  <a:srgbClr val="0070C0"/>
                </a:solidFill>
              </a:rPr>
              <a:t>only</a:t>
            </a:r>
            <a:r>
              <a:rPr lang="en-US" altLang="en-US" sz="2400" dirty="0" smtClean="0">
                <a:solidFill>
                  <a:srgbClr val="0070C0"/>
                </a:solidFill>
              </a:rPr>
              <a:t> be held on Wednesdays @ Lunch, unless a different appointment is made***</a:t>
            </a:r>
          </a:p>
          <a:p>
            <a:pPr lvl="1">
              <a:defRPr/>
            </a:pPr>
            <a:r>
              <a:rPr lang="en-US" sz="2400" dirty="0">
                <a:solidFill>
                  <a:srgbClr val="FF0000"/>
                </a:solidFill>
              </a:rPr>
              <a:t>Restroom Policy/Procedure:</a:t>
            </a:r>
          </a:p>
          <a:p>
            <a:pPr lvl="2">
              <a:defRPr/>
            </a:pPr>
            <a:r>
              <a:rPr lang="en-US" sz="1800" dirty="0"/>
              <a:t>Students will not be allowed to use the restroom in the first </a:t>
            </a:r>
            <a:r>
              <a:rPr lang="en-US" sz="1800" dirty="0" smtClean="0"/>
              <a:t>10, </a:t>
            </a:r>
            <a:r>
              <a:rPr lang="en-US" sz="1800" dirty="0"/>
              <a:t>or last </a:t>
            </a:r>
            <a:r>
              <a:rPr lang="en-US" sz="1800" dirty="0" smtClean="0"/>
              <a:t>10, </a:t>
            </a:r>
            <a:r>
              <a:rPr lang="en-US" sz="1800" dirty="0"/>
              <a:t>minutes of class.</a:t>
            </a:r>
          </a:p>
          <a:p>
            <a:pPr lvl="2">
              <a:defRPr/>
            </a:pPr>
            <a:r>
              <a:rPr lang="en-US" sz="1800" dirty="0" smtClean="0"/>
              <a:t>Students will take and return the Room 410 hall pass upon exiting and re-entering class.</a:t>
            </a:r>
            <a:endParaRPr lang="en-US" sz="1800" dirty="0"/>
          </a:p>
          <a:p>
            <a:pPr lvl="2">
              <a:defRPr/>
            </a:pPr>
            <a:r>
              <a:rPr lang="en-US" sz="1800" dirty="0"/>
              <a:t>Students may ask to use the restroom during a break in class activities, not while the class is being addressed by the teacher or a peer</a:t>
            </a:r>
            <a:r>
              <a:rPr lang="en-US" sz="1800" dirty="0" smtClean="0"/>
              <a:t>.</a:t>
            </a:r>
            <a:endParaRPr lang="en-US" altLang="en-US" sz="1800" dirty="0" smtClean="0"/>
          </a:p>
          <a:p>
            <a:pPr marL="1524000" lvl="2" indent="-609600" eaLnBrk="1" hangingPunct="1">
              <a:buFontTx/>
              <a:buNone/>
              <a:defRPr/>
            </a:pPr>
            <a:endParaRPr lang="en-US" altLang="en-US" dirty="0" smtClean="0"/>
          </a:p>
        </p:txBody>
      </p:sp>
    </p:spTree>
    <p:extLst>
      <p:ext uri="{BB962C8B-B14F-4D97-AF65-F5344CB8AC3E}">
        <p14:creationId xmlns:p14="http://schemas.microsoft.com/office/powerpoint/2010/main" val="2769912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0"/>
            <a:ext cx="8229600" cy="1143000"/>
          </a:xfrm>
        </p:spPr>
        <p:txBody>
          <a:bodyPr/>
          <a:lstStyle/>
          <a:p>
            <a:r>
              <a:rPr lang="en-US" altLang="en-US" b="1" u="sng" smtClean="0"/>
              <a:t>WEBSITE</a:t>
            </a:r>
          </a:p>
        </p:txBody>
      </p:sp>
      <p:sp>
        <p:nvSpPr>
          <p:cNvPr id="3" name="Content Placeholder 2"/>
          <p:cNvSpPr>
            <a:spLocks noGrp="1"/>
          </p:cNvSpPr>
          <p:nvPr>
            <p:ph idx="1"/>
          </p:nvPr>
        </p:nvSpPr>
        <p:spPr>
          <a:xfrm>
            <a:off x="0" y="1143000"/>
            <a:ext cx="9144000" cy="4983163"/>
          </a:xfrm>
        </p:spPr>
        <p:txBody>
          <a:bodyPr/>
          <a:lstStyle/>
          <a:p>
            <a:pPr marL="0" indent="0">
              <a:buFontTx/>
              <a:buNone/>
              <a:defRPr/>
            </a:pPr>
            <a:r>
              <a:rPr lang="en-US" sz="2400" b="1" dirty="0" smtClean="0">
                <a:solidFill>
                  <a:srgbClr val="FF0000"/>
                </a:solidFill>
              </a:rPr>
              <a:t>WRITE THIS DOWN AT THE TOP OF YOUR SYLLABUS</a:t>
            </a:r>
          </a:p>
          <a:p>
            <a:pPr>
              <a:defRPr/>
            </a:pPr>
            <a:r>
              <a:rPr lang="en-US" sz="4800" dirty="0" smtClean="0">
                <a:solidFill>
                  <a:srgbClr val="0070C0"/>
                </a:solidFill>
                <a:hlinkClick r:id="rId2"/>
              </a:rPr>
              <a:t>www.goblirsch.weebly.com</a:t>
            </a:r>
            <a:endParaRPr lang="en-US" sz="4800" dirty="0" smtClean="0">
              <a:solidFill>
                <a:srgbClr val="0070C0"/>
              </a:solidFill>
            </a:endParaRPr>
          </a:p>
          <a:p>
            <a:pPr lvl="1">
              <a:defRPr/>
            </a:pPr>
            <a:r>
              <a:rPr lang="en-US" b="1" dirty="0" smtClean="0"/>
              <a:t>Please refer to the website for absent work</a:t>
            </a:r>
          </a:p>
        </p:txBody>
      </p:sp>
    </p:spTree>
    <p:extLst>
      <p:ext uri="{BB962C8B-B14F-4D97-AF65-F5344CB8AC3E}">
        <p14:creationId xmlns:p14="http://schemas.microsoft.com/office/powerpoint/2010/main" val="11128892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idx="4294967295"/>
          </p:nvPr>
        </p:nvSpPr>
        <p:spPr>
          <a:xfrm>
            <a:off x="0" y="381000"/>
            <a:ext cx="9144000" cy="823913"/>
          </a:xfrm>
        </p:spPr>
        <p:txBody>
          <a:bodyPr/>
          <a:lstStyle/>
          <a:p>
            <a:pPr eaLnBrk="1" hangingPunct="1"/>
            <a:r>
              <a:rPr lang="en-US" altLang="en-US" b="1" smtClean="0">
                <a:solidFill>
                  <a:schemeClr val="tx1"/>
                </a:solidFill>
              </a:rPr>
              <a:t>STRUCTURED ACADEMIC</a:t>
            </a:r>
            <a:br>
              <a:rPr lang="en-US" altLang="en-US" b="1" smtClean="0">
                <a:solidFill>
                  <a:schemeClr val="tx1"/>
                </a:solidFill>
              </a:rPr>
            </a:br>
            <a:r>
              <a:rPr lang="en-US" altLang="en-US" b="1" smtClean="0">
                <a:solidFill>
                  <a:schemeClr val="tx1"/>
                </a:solidFill>
              </a:rPr>
              <a:t>DISCUSSION</a:t>
            </a:r>
          </a:p>
        </p:txBody>
      </p:sp>
      <p:sp>
        <p:nvSpPr>
          <p:cNvPr id="30723" name="Subtitle 2"/>
          <p:cNvSpPr>
            <a:spLocks noGrp="1"/>
          </p:cNvSpPr>
          <p:nvPr>
            <p:ph type="subTitle" idx="4294967295"/>
          </p:nvPr>
        </p:nvSpPr>
        <p:spPr>
          <a:xfrm>
            <a:off x="-762000" y="1676400"/>
            <a:ext cx="9906000" cy="5105400"/>
          </a:xfrm>
        </p:spPr>
        <p:txBody>
          <a:bodyPr/>
          <a:lstStyle/>
          <a:p>
            <a:pPr marL="1524000" lvl="2" indent="-609600" eaLnBrk="1" hangingPunct="1">
              <a:lnSpc>
                <a:spcPct val="90000"/>
              </a:lnSpc>
              <a:buFontTx/>
              <a:buNone/>
            </a:pPr>
            <a:r>
              <a:rPr lang="en-US" altLang="en-US" sz="2200" smtClean="0"/>
              <a:t>Discuss the following question with your partner:</a:t>
            </a:r>
          </a:p>
          <a:p>
            <a:pPr marL="1524000" lvl="2" indent="-609600" eaLnBrk="1" hangingPunct="1">
              <a:lnSpc>
                <a:spcPct val="90000"/>
              </a:lnSpc>
              <a:buFontTx/>
              <a:buNone/>
            </a:pPr>
            <a:endParaRPr lang="en-US" altLang="en-US" sz="500" smtClean="0"/>
          </a:p>
          <a:p>
            <a:pPr marL="1524000" lvl="2" indent="-609600" eaLnBrk="1" hangingPunct="1">
              <a:lnSpc>
                <a:spcPct val="90000"/>
              </a:lnSpc>
              <a:buFontTx/>
              <a:buNone/>
            </a:pPr>
            <a:r>
              <a:rPr lang="en-US" altLang="en-US" sz="2200" smtClean="0">
                <a:solidFill>
                  <a:srgbClr val="000000"/>
                </a:solidFill>
              </a:rPr>
              <a:t>ODD PARTNER 1st</a:t>
            </a:r>
          </a:p>
          <a:p>
            <a:pPr marL="1524000" lvl="2" indent="-609600" eaLnBrk="1" hangingPunct="1">
              <a:lnSpc>
                <a:spcPct val="90000"/>
              </a:lnSpc>
              <a:buFontTx/>
              <a:buAutoNum type="arabicParenR"/>
            </a:pPr>
            <a:r>
              <a:rPr lang="en-US" altLang="en-US" sz="2200" smtClean="0">
                <a:solidFill>
                  <a:srgbClr val="000000"/>
                </a:solidFill>
              </a:rPr>
              <a:t>Explain what you should do if you are absent.                     </a:t>
            </a:r>
          </a:p>
          <a:p>
            <a:pPr marL="1524000" lvl="2" indent="-609600" eaLnBrk="1" hangingPunct="1">
              <a:lnSpc>
                <a:spcPct val="90000"/>
              </a:lnSpc>
              <a:buFontTx/>
              <a:buNone/>
            </a:pPr>
            <a:r>
              <a:rPr lang="en-US" altLang="en-US" sz="1800" smtClean="0">
                <a:solidFill>
                  <a:srgbClr val="000000"/>
                </a:solidFill>
              </a:rPr>
              <a:t>	</a:t>
            </a:r>
            <a:r>
              <a:rPr lang="en-US" altLang="en-US" sz="1800" smtClean="0">
                <a:solidFill>
                  <a:srgbClr val="FF0000"/>
                </a:solidFill>
              </a:rPr>
              <a:t>In Mr. Goblirsch’s class, if I am absent, I should _______.</a:t>
            </a:r>
          </a:p>
          <a:p>
            <a:pPr marL="1524000" lvl="2" indent="-609600" eaLnBrk="1" hangingPunct="1">
              <a:lnSpc>
                <a:spcPct val="90000"/>
              </a:lnSpc>
              <a:buFontTx/>
              <a:buNone/>
            </a:pPr>
            <a:endParaRPr lang="en-US" altLang="en-US" sz="1800" smtClean="0"/>
          </a:p>
          <a:p>
            <a:pPr marL="1524000" lvl="2" indent="-609600" eaLnBrk="1" hangingPunct="1">
              <a:lnSpc>
                <a:spcPct val="90000"/>
              </a:lnSpc>
              <a:buFontTx/>
              <a:buNone/>
            </a:pPr>
            <a:r>
              <a:rPr lang="en-US" altLang="en-US" sz="2200" smtClean="0">
                <a:solidFill>
                  <a:srgbClr val="000000"/>
                </a:solidFill>
              </a:rPr>
              <a:t>EVEN PARTNER 2nd</a:t>
            </a:r>
          </a:p>
          <a:p>
            <a:pPr marL="1524000" lvl="2" indent="-609600" eaLnBrk="1" hangingPunct="1">
              <a:lnSpc>
                <a:spcPct val="90000"/>
              </a:lnSpc>
              <a:buFontTx/>
              <a:buAutoNum type="arabicParenR" startAt="2"/>
            </a:pPr>
            <a:r>
              <a:rPr lang="en-US" altLang="en-US" sz="2200" smtClean="0">
                <a:solidFill>
                  <a:srgbClr val="000000"/>
                </a:solidFill>
              </a:rPr>
              <a:t>Repeat what your partner said about being absent in Mr. Goblirsch’s class.                     </a:t>
            </a:r>
          </a:p>
          <a:p>
            <a:pPr marL="1524000" lvl="2" indent="-609600" eaLnBrk="1" hangingPunct="1">
              <a:lnSpc>
                <a:spcPct val="90000"/>
              </a:lnSpc>
              <a:buFontTx/>
              <a:buNone/>
            </a:pPr>
            <a:r>
              <a:rPr lang="en-US" altLang="en-US" sz="1800" smtClean="0">
                <a:solidFill>
                  <a:srgbClr val="000000"/>
                </a:solidFill>
              </a:rPr>
              <a:t>	</a:t>
            </a:r>
            <a:r>
              <a:rPr lang="en-US" altLang="en-US" sz="1800" smtClean="0">
                <a:solidFill>
                  <a:srgbClr val="FF0000"/>
                </a:solidFill>
              </a:rPr>
              <a:t>In Mr. Goblirsch’s class, if I am absent, I should _______.</a:t>
            </a:r>
          </a:p>
          <a:p>
            <a:pPr lvl="3" eaLnBrk="1" hangingPunct="1">
              <a:lnSpc>
                <a:spcPct val="90000"/>
              </a:lnSpc>
              <a:buFontTx/>
              <a:buChar char="-"/>
            </a:pPr>
            <a:endParaRPr lang="en-US" altLang="en-US" sz="1900" smtClean="0"/>
          </a:p>
          <a:p>
            <a:pPr lvl="3" eaLnBrk="1" hangingPunct="1">
              <a:lnSpc>
                <a:spcPct val="90000"/>
              </a:lnSpc>
              <a:buFontTx/>
              <a:buChar char="-"/>
            </a:pPr>
            <a:endParaRPr lang="en-US" altLang="en-US" sz="1900" smtClean="0"/>
          </a:p>
          <a:p>
            <a:pPr marL="1524000" lvl="2" indent="-609600" eaLnBrk="1" hangingPunct="1">
              <a:lnSpc>
                <a:spcPct val="90000"/>
              </a:lnSpc>
              <a:buFontTx/>
              <a:buAutoNum type="arabicParenR"/>
            </a:pPr>
            <a:endParaRPr lang="en-US" altLang="en-US" sz="2200" smtClean="0"/>
          </a:p>
          <a:p>
            <a:pPr marL="1524000" lvl="2" indent="-609600" eaLnBrk="1" hangingPunct="1">
              <a:lnSpc>
                <a:spcPct val="90000"/>
              </a:lnSpc>
              <a:buFontTx/>
              <a:buNone/>
            </a:pPr>
            <a:endParaRPr lang="en-US" altLang="en-US" sz="2200" smtClean="0"/>
          </a:p>
        </p:txBody>
      </p:sp>
    </p:spTree>
    <p:extLst>
      <p:ext uri="{BB962C8B-B14F-4D97-AF65-F5344CB8AC3E}">
        <p14:creationId xmlns:p14="http://schemas.microsoft.com/office/powerpoint/2010/main" val="14296563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0178" name="Title 1"/>
          <p:cNvSpPr>
            <a:spLocks noGrp="1"/>
          </p:cNvSpPr>
          <p:nvPr>
            <p:ph type="ctrTitle" idx="4294967295"/>
          </p:nvPr>
        </p:nvSpPr>
        <p:spPr>
          <a:xfrm>
            <a:off x="0" y="14288"/>
            <a:ext cx="9144000" cy="1128712"/>
          </a:xfrm>
        </p:spPr>
        <p:txBody>
          <a:bodyPr/>
          <a:lstStyle/>
          <a:p>
            <a:pPr eaLnBrk="1" hangingPunct="1"/>
            <a:r>
              <a:rPr lang="en-US" altLang="en-US" sz="4800" b="1" dirty="0" smtClean="0">
                <a:solidFill>
                  <a:schemeClr val="tx1"/>
                </a:solidFill>
              </a:rPr>
              <a:t>VI. Behavior Consequences</a:t>
            </a:r>
          </a:p>
        </p:txBody>
      </p:sp>
      <p:sp>
        <p:nvSpPr>
          <p:cNvPr id="50179" name="Subtitle 2"/>
          <p:cNvSpPr>
            <a:spLocks noGrp="1"/>
          </p:cNvSpPr>
          <p:nvPr>
            <p:ph type="subTitle" idx="4294967295"/>
          </p:nvPr>
        </p:nvSpPr>
        <p:spPr>
          <a:xfrm>
            <a:off x="0" y="914400"/>
            <a:ext cx="9144000" cy="5943600"/>
          </a:xfrm>
        </p:spPr>
        <p:txBody>
          <a:bodyPr/>
          <a:lstStyle/>
          <a:p>
            <a:pPr marL="1524000" lvl="2" indent="-609600" eaLnBrk="1" hangingPunct="1">
              <a:buFontTx/>
              <a:buNone/>
            </a:pPr>
            <a:r>
              <a:rPr lang="en-US" altLang="en-US" smtClean="0"/>
              <a:t>Students who are not following class rules and are disrupting class procedures will be subject to discipline consequences.</a:t>
            </a:r>
          </a:p>
          <a:p>
            <a:pPr marL="1524000" lvl="2" indent="-609600" eaLnBrk="1" hangingPunct="1">
              <a:buFontTx/>
              <a:buNone/>
            </a:pPr>
            <a:endParaRPr lang="en-US" altLang="en-US" smtClean="0"/>
          </a:p>
          <a:p>
            <a:pPr marL="1524000" lvl="2" indent="-609600" eaLnBrk="1" hangingPunct="1">
              <a:buFontTx/>
              <a:buNone/>
            </a:pPr>
            <a:r>
              <a:rPr lang="en-US" altLang="en-US" b="1" smtClean="0"/>
              <a:t>1st offense </a:t>
            </a:r>
            <a:r>
              <a:rPr lang="en-US" altLang="en-US" smtClean="0"/>
              <a:t>– Warning</a:t>
            </a:r>
          </a:p>
          <a:p>
            <a:pPr marL="1524000" lvl="2" indent="-609600" eaLnBrk="1" hangingPunct="1">
              <a:buFontTx/>
              <a:buNone/>
            </a:pPr>
            <a:r>
              <a:rPr lang="en-US" altLang="en-US" b="1" smtClean="0"/>
              <a:t>2nd offense </a:t>
            </a:r>
            <a:r>
              <a:rPr lang="en-US" altLang="en-US" smtClean="0"/>
              <a:t>– Warning and/or possible change of seat and/or asked to stay after class to discuss behavior</a:t>
            </a:r>
          </a:p>
          <a:p>
            <a:pPr marL="1524000" lvl="2" indent="-609600" eaLnBrk="1" hangingPunct="1">
              <a:buFontTx/>
              <a:buNone/>
            </a:pPr>
            <a:r>
              <a:rPr lang="en-US" altLang="en-US" b="1" smtClean="0"/>
              <a:t>3rd offense </a:t>
            </a:r>
            <a:r>
              <a:rPr lang="en-US" altLang="en-US" smtClean="0"/>
              <a:t>– Student Referral/Class suspension and Parent contact</a:t>
            </a:r>
          </a:p>
          <a:p>
            <a:pPr marL="1524000" lvl="2" indent="-609600" eaLnBrk="1" hangingPunct="1">
              <a:buFontTx/>
              <a:buNone/>
            </a:pPr>
            <a:endParaRPr lang="en-US" altLang="en-US" smtClean="0"/>
          </a:p>
          <a:p>
            <a:pPr marL="1524000" lvl="2" indent="-609600" eaLnBrk="1" hangingPunct="1">
              <a:buFontTx/>
              <a:buNone/>
            </a:pPr>
            <a:r>
              <a:rPr lang="en-US" altLang="en-US" smtClean="0"/>
              <a:t>***The teacher reserves the right to skip the first two steps for any incident that requires immediate removal from class or for a student who continuously disrupts class on a consistent basis.</a:t>
            </a:r>
          </a:p>
        </p:txBody>
      </p:sp>
    </p:spTree>
    <p:extLst>
      <p:ext uri="{BB962C8B-B14F-4D97-AF65-F5344CB8AC3E}">
        <p14:creationId xmlns:p14="http://schemas.microsoft.com/office/powerpoint/2010/main" val="1494652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1202" name="Title 1"/>
          <p:cNvSpPr>
            <a:spLocks noGrp="1"/>
          </p:cNvSpPr>
          <p:nvPr>
            <p:ph type="ctrTitle" idx="4294967295"/>
          </p:nvPr>
        </p:nvSpPr>
        <p:spPr>
          <a:xfrm>
            <a:off x="762000" y="0"/>
            <a:ext cx="7772400" cy="685800"/>
          </a:xfrm>
        </p:spPr>
        <p:txBody>
          <a:bodyPr/>
          <a:lstStyle/>
          <a:p>
            <a:pPr eaLnBrk="1" hangingPunct="1"/>
            <a:r>
              <a:rPr lang="en-US" altLang="en-US" sz="4800" b="1" dirty="0" smtClean="0">
                <a:solidFill>
                  <a:schemeClr val="tx1"/>
                </a:solidFill>
              </a:rPr>
              <a:t>VII. Grading</a:t>
            </a:r>
          </a:p>
        </p:txBody>
      </p:sp>
      <p:sp>
        <p:nvSpPr>
          <p:cNvPr id="51203" name="Subtitle 2"/>
          <p:cNvSpPr>
            <a:spLocks noGrp="1"/>
          </p:cNvSpPr>
          <p:nvPr>
            <p:ph type="subTitle" idx="4294967295"/>
          </p:nvPr>
        </p:nvSpPr>
        <p:spPr>
          <a:xfrm>
            <a:off x="0" y="609600"/>
            <a:ext cx="9144000" cy="2667000"/>
          </a:xfrm>
        </p:spPr>
        <p:txBody>
          <a:bodyPr/>
          <a:lstStyle/>
          <a:p>
            <a:pPr marL="1524000" lvl="2" indent="-609600" eaLnBrk="1" hangingPunct="1">
              <a:buFontTx/>
              <a:buNone/>
            </a:pPr>
            <a:r>
              <a:rPr lang="en-US" altLang="en-US" smtClean="0"/>
              <a:t>Grading system – Grades will be calculated based on weighted percentages for each points category.</a:t>
            </a:r>
          </a:p>
          <a:p>
            <a:pPr marL="1879600" lvl="3" indent="-508000" eaLnBrk="1" hangingPunct="1">
              <a:buFontTx/>
              <a:buNone/>
            </a:pPr>
            <a:r>
              <a:rPr lang="en-US" altLang="en-US" smtClean="0"/>
              <a:t>A – 90 – 100%</a:t>
            </a:r>
          </a:p>
          <a:p>
            <a:pPr marL="1879600" lvl="3" indent="-508000" eaLnBrk="1" hangingPunct="1">
              <a:buFontTx/>
              <a:buNone/>
            </a:pPr>
            <a:r>
              <a:rPr lang="en-US" altLang="en-US" smtClean="0"/>
              <a:t>B – 80 – 89%</a:t>
            </a:r>
          </a:p>
          <a:p>
            <a:pPr marL="1879600" lvl="3" indent="-508000" eaLnBrk="1" hangingPunct="1">
              <a:buFontTx/>
              <a:buNone/>
            </a:pPr>
            <a:r>
              <a:rPr lang="en-US" altLang="en-US" smtClean="0"/>
              <a:t>C – 70 – 79%</a:t>
            </a:r>
          </a:p>
          <a:p>
            <a:pPr marL="1879600" lvl="3" indent="-508000" eaLnBrk="1" hangingPunct="1">
              <a:buFontTx/>
              <a:buNone/>
            </a:pPr>
            <a:r>
              <a:rPr lang="en-US" altLang="en-US" smtClean="0"/>
              <a:t>D – 60 – 69%</a:t>
            </a:r>
          </a:p>
          <a:p>
            <a:pPr marL="1879600" lvl="3" indent="-508000" eaLnBrk="1" hangingPunct="1">
              <a:buFontTx/>
              <a:buNone/>
            </a:pPr>
            <a:r>
              <a:rPr lang="en-US" altLang="en-US" smtClean="0"/>
              <a:t>F – 60% and below</a:t>
            </a:r>
          </a:p>
        </p:txBody>
      </p:sp>
      <p:sp>
        <p:nvSpPr>
          <p:cNvPr id="51204" name="Title 1"/>
          <p:cNvSpPr txBox="1">
            <a:spLocks/>
          </p:cNvSpPr>
          <p:nvPr/>
        </p:nvSpPr>
        <p:spPr bwMode="auto">
          <a:xfrm>
            <a:off x="762000" y="32004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ase" hangingPunct="1">
              <a:spcBef>
                <a:spcPct val="0"/>
              </a:spcBef>
              <a:spcAft>
                <a:spcPct val="0"/>
              </a:spcAft>
              <a:buFontTx/>
              <a:buNone/>
            </a:pPr>
            <a:r>
              <a:rPr lang="en-US" altLang="en-US" sz="4800" b="1" dirty="0" smtClean="0">
                <a:solidFill>
                  <a:srgbClr val="000000"/>
                </a:solidFill>
              </a:rPr>
              <a:t>VIII. Points Categories</a:t>
            </a:r>
          </a:p>
        </p:txBody>
      </p:sp>
      <p:sp>
        <p:nvSpPr>
          <p:cNvPr id="5" name="Subtitle 2"/>
          <p:cNvSpPr txBox="1">
            <a:spLocks/>
          </p:cNvSpPr>
          <p:nvPr/>
        </p:nvSpPr>
        <p:spPr bwMode="auto">
          <a:xfrm>
            <a:off x="0" y="3886200"/>
            <a:ext cx="9144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524000" indent="-609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lvl="2" eaLnBrk="1" fontAlgn="base" hangingPunct="1">
              <a:spcAft>
                <a:spcPct val="0"/>
              </a:spcAft>
              <a:buFontTx/>
              <a:buNone/>
            </a:pPr>
            <a:r>
              <a:rPr lang="en-US" altLang="en-US" dirty="0" smtClean="0">
                <a:solidFill>
                  <a:srgbClr val="000000"/>
                </a:solidFill>
              </a:rPr>
              <a:t>5% - Participation – including daily participation, partner/group participation, etc.</a:t>
            </a:r>
          </a:p>
          <a:p>
            <a:pPr lvl="2" eaLnBrk="1" fontAlgn="base" hangingPunct="1">
              <a:spcAft>
                <a:spcPct val="0"/>
              </a:spcAft>
              <a:buFontTx/>
              <a:buNone/>
            </a:pPr>
            <a:r>
              <a:rPr lang="en-US" altLang="en-US" dirty="0" smtClean="0">
                <a:solidFill>
                  <a:srgbClr val="000000"/>
                </a:solidFill>
              </a:rPr>
              <a:t>40% - In-Class and Homework Assignments – including notebook checks, homework, etc.</a:t>
            </a:r>
          </a:p>
          <a:p>
            <a:pPr lvl="2" eaLnBrk="1" fontAlgn="base" hangingPunct="1">
              <a:spcAft>
                <a:spcPct val="0"/>
              </a:spcAft>
              <a:buFontTx/>
              <a:buNone/>
            </a:pPr>
            <a:r>
              <a:rPr lang="en-US" altLang="en-US" dirty="0" smtClean="0">
                <a:solidFill>
                  <a:srgbClr val="000000"/>
                </a:solidFill>
              </a:rPr>
              <a:t>40% - Quizzes / Tests – including weekly quizzes, pop quizzes, and unit benchmark tests</a:t>
            </a:r>
          </a:p>
          <a:p>
            <a:pPr lvl="2" eaLnBrk="1" fontAlgn="base" hangingPunct="1">
              <a:spcAft>
                <a:spcPct val="0"/>
              </a:spcAft>
              <a:buFontTx/>
              <a:buNone/>
            </a:pPr>
            <a:r>
              <a:rPr lang="en-US" altLang="en-US" dirty="0" smtClean="0">
                <a:solidFill>
                  <a:srgbClr val="000000"/>
                </a:solidFill>
              </a:rPr>
              <a:t>15% - </a:t>
            </a:r>
            <a:r>
              <a:rPr lang="en-US" altLang="en-US" dirty="0" smtClean="0">
                <a:solidFill>
                  <a:srgbClr val="000000"/>
                </a:solidFill>
              </a:rPr>
              <a:t>Final </a:t>
            </a:r>
            <a:r>
              <a:rPr lang="en-US" altLang="en-US" dirty="0" smtClean="0">
                <a:solidFill>
                  <a:srgbClr val="000000"/>
                </a:solidFill>
              </a:rPr>
              <a:t>Exam</a:t>
            </a:r>
          </a:p>
        </p:txBody>
      </p:sp>
    </p:spTree>
    <p:extLst>
      <p:ext uri="{BB962C8B-B14F-4D97-AF65-F5344CB8AC3E}">
        <p14:creationId xmlns:p14="http://schemas.microsoft.com/office/powerpoint/2010/main" val="672263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2226" name="Title 1"/>
          <p:cNvSpPr>
            <a:spLocks noGrp="1"/>
          </p:cNvSpPr>
          <p:nvPr>
            <p:ph type="ctrTitle" idx="4294967295"/>
          </p:nvPr>
        </p:nvSpPr>
        <p:spPr>
          <a:xfrm>
            <a:off x="0" y="0"/>
            <a:ext cx="9144000" cy="914400"/>
          </a:xfrm>
        </p:spPr>
        <p:txBody>
          <a:bodyPr/>
          <a:lstStyle/>
          <a:p>
            <a:pPr eaLnBrk="1" hangingPunct="1"/>
            <a:r>
              <a:rPr lang="en-US" altLang="en-US" sz="4800" b="1" dirty="0" smtClean="0">
                <a:solidFill>
                  <a:schemeClr val="tx1"/>
                </a:solidFill>
              </a:rPr>
              <a:t>IX. Daily Procedures</a:t>
            </a:r>
          </a:p>
        </p:txBody>
      </p:sp>
      <p:sp>
        <p:nvSpPr>
          <p:cNvPr id="27651" name="Subtitle 2"/>
          <p:cNvSpPr>
            <a:spLocks noGrp="1"/>
          </p:cNvSpPr>
          <p:nvPr>
            <p:ph type="subTitle" idx="4294967295"/>
          </p:nvPr>
        </p:nvSpPr>
        <p:spPr>
          <a:xfrm>
            <a:off x="0" y="838200"/>
            <a:ext cx="9144000" cy="6019800"/>
          </a:xfrm>
        </p:spPr>
        <p:txBody>
          <a:bodyPr>
            <a:normAutofit fontScale="85000" lnSpcReduction="20000"/>
          </a:bodyPr>
          <a:lstStyle/>
          <a:p>
            <a:pPr lvl="1">
              <a:defRPr/>
            </a:pPr>
            <a:r>
              <a:rPr lang="en-US" dirty="0"/>
              <a:t>At the beginning of class each day (first </a:t>
            </a:r>
            <a:r>
              <a:rPr lang="en-US" dirty="0" smtClean="0"/>
              <a:t>4-5 </a:t>
            </a:r>
            <a:r>
              <a:rPr lang="en-US" dirty="0"/>
              <a:t>minutes), students will </a:t>
            </a:r>
            <a:r>
              <a:rPr lang="en-US" dirty="0" smtClean="0"/>
              <a:t>complete </a:t>
            </a:r>
            <a:r>
              <a:rPr lang="en-US" dirty="0"/>
              <a:t>the </a:t>
            </a:r>
            <a:r>
              <a:rPr lang="en-US" dirty="0">
                <a:solidFill>
                  <a:srgbClr val="FF0000"/>
                </a:solidFill>
              </a:rPr>
              <a:t>daily Warm-Up </a:t>
            </a:r>
            <a:r>
              <a:rPr lang="en-US" dirty="0"/>
              <a:t>displayed on the Agenda slide</a:t>
            </a:r>
            <a:r>
              <a:rPr lang="en-US" dirty="0" smtClean="0"/>
              <a:t>.</a:t>
            </a:r>
          </a:p>
          <a:p>
            <a:pPr lvl="1">
              <a:defRPr/>
            </a:pPr>
            <a:endParaRPr lang="en-US" dirty="0"/>
          </a:p>
          <a:p>
            <a:pPr lvl="1">
              <a:defRPr/>
            </a:pPr>
            <a:r>
              <a:rPr lang="en-US" dirty="0"/>
              <a:t>Students will be required to maintain an up-to-date </a:t>
            </a:r>
            <a:r>
              <a:rPr lang="en-US" dirty="0" smtClean="0"/>
              <a:t>Econ/</a:t>
            </a:r>
            <a:r>
              <a:rPr lang="en-US" dirty="0" err="1" smtClean="0"/>
              <a:t>Govt</a:t>
            </a:r>
            <a:r>
              <a:rPr lang="en-US" dirty="0" smtClean="0"/>
              <a:t> </a:t>
            </a:r>
            <a:r>
              <a:rPr lang="en-US" dirty="0"/>
              <a:t>notebook.  Included in their notebook should be:  daily </a:t>
            </a:r>
            <a:r>
              <a:rPr lang="en-US" dirty="0" smtClean="0"/>
              <a:t>warm-ups</a:t>
            </a:r>
            <a:r>
              <a:rPr lang="en-US" dirty="0"/>
              <a:t> </a:t>
            </a:r>
            <a:r>
              <a:rPr lang="en-US" dirty="0" smtClean="0"/>
              <a:t>&amp; lecture notes.</a:t>
            </a:r>
          </a:p>
          <a:p>
            <a:pPr lvl="1">
              <a:defRPr/>
            </a:pPr>
            <a:endParaRPr lang="en-US" dirty="0"/>
          </a:p>
          <a:p>
            <a:pPr lvl="1">
              <a:defRPr/>
            </a:pPr>
            <a:r>
              <a:rPr lang="en-US" dirty="0"/>
              <a:t>Students will also be required to complete </a:t>
            </a:r>
            <a:r>
              <a:rPr lang="en-US" dirty="0" smtClean="0"/>
              <a:t>in-class assignments, worksheets, and partner/group assignments </a:t>
            </a:r>
            <a:r>
              <a:rPr lang="en-US" dirty="0"/>
              <a:t>as assigned</a:t>
            </a:r>
            <a:r>
              <a:rPr lang="en-US" dirty="0" smtClean="0"/>
              <a:t>.</a:t>
            </a:r>
          </a:p>
          <a:p>
            <a:pPr lvl="1">
              <a:defRPr/>
            </a:pPr>
            <a:endParaRPr lang="en-US" dirty="0"/>
          </a:p>
          <a:p>
            <a:pPr lvl="1">
              <a:defRPr/>
            </a:pPr>
            <a:r>
              <a:rPr lang="en-US" dirty="0"/>
              <a:t>Notebook </a:t>
            </a:r>
            <a:r>
              <a:rPr lang="en-US" dirty="0" smtClean="0"/>
              <a:t>Checks </a:t>
            </a:r>
            <a:r>
              <a:rPr lang="en-US" dirty="0"/>
              <a:t>– Notebooks </a:t>
            </a:r>
            <a:r>
              <a:rPr lang="en-US" dirty="0" smtClean="0"/>
              <a:t>will </a:t>
            </a:r>
            <a:r>
              <a:rPr lang="en-US" dirty="0"/>
              <a:t>be checked on </a:t>
            </a:r>
            <a:r>
              <a:rPr lang="en-US" dirty="0" smtClean="0"/>
              <a:t>a </a:t>
            </a:r>
            <a:r>
              <a:rPr lang="en-US" dirty="0"/>
              <a:t>weekly basis to ensure that students are completing tasks when assigned</a:t>
            </a:r>
            <a:r>
              <a:rPr lang="en-US" dirty="0" smtClean="0"/>
              <a:t>.</a:t>
            </a:r>
          </a:p>
          <a:p>
            <a:pPr lvl="1">
              <a:defRPr/>
            </a:pPr>
            <a:endParaRPr lang="en-US" dirty="0"/>
          </a:p>
          <a:p>
            <a:pPr lvl="1">
              <a:defRPr/>
            </a:pPr>
            <a:r>
              <a:rPr lang="en-US" dirty="0"/>
              <a:t>All handouts should be kept in the </a:t>
            </a:r>
            <a:r>
              <a:rPr lang="en-US" dirty="0" smtClean="0"/>
              <a:t>Econ/</a:t>
            </a:r>
            <a:r>
              <a:rPr lang="en-US" dirty="0" err="1" smtClean="0"/>
              <a:t>Gov</a:t>
            </a:r>
            <a:r>
              <a:rPr lang="en-US" dirty="0" smtClean="0"/>
              <a:t> </a:t>
            </a:r>
            <a:r>
              <a:rPr lang="en-US" dirty="0"/>
              <a:t>section of the student’s binder.</a:t>
            </a:r>
          </a:p>
          <a:p>
            <a:pPr marL="1524000" lvl="2" indent="-609600" eaLnBrk="1" hangingPunct="1">
              <a:buFontTx/>
              <a:buNone/>
              <a:defRPr/>
            </a:pPr>
            <a:endParaRPr lang="en-US" sz="2800" dirty="0" smtClean="0"/>
          </a:p>
        </p:txBody>
      </p:sp>
    </p:spTree>
    <p:extLst>
      <p:ext uri="{BB962C8B-B14F-4D97-AF65-F5344CB8AC3E}">
        <p14:creationId xmlns:p14="http://schemas.microsoft.com/office/powerpoint/2010/main" val="33649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3250"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 Late Work</a:t>
            </a:r>
          </a:p>
        </p:txBody>
      </p:sp>
      <p:sp>
        <p:nvSpPr>
          <p:cNvPr id="53251"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smtClean="0"/>
              <a:t>Late assignments can be turned in for </a:t>
            </a:r>
            <a:r>
              <a:rPr lang="en-US" altLang="en-US" smtClean="0">
                <a:solidFill>
                  <a:srgbClr val="FF0000"/>
                </a:solidFill>
              </a:rPr>
              <a:t>½ credit up to 5 days after the due date</a:t>
            </a:r>
            <a:r>
              <a:rPr lang="en-US" altLang="en-US" smtClean="0"/>
              <a:t>.  After 5 days, a student will no longer be able to receive credit for a late assignment.  Absent work not made up within the allotted make-up time will then be considered late, and the late work policy will be in effect.  It is your responsibility to complete and turn in assignments on time as they are assigned and collected.</a:t>
            </a:r>
          </a:p>
          <a:p>
            <a:pPr marL="1524000" lvl="2" indent="-609600" eaLnBrk="1" hangingPunct="1">
              <a:buFontTx/>
              <a:buNone/>
            </a:pPr>
            <a:endParaRPr lang="en-US" altLang="en-US" smtClean="0"/>
          </a:p>
          <a:p>
            <a:pPr marL="1524000" lvl="2" indent="-609600" eaLnBrk="1" hangingPunct="1">
              <a:buFontTx/>
              <a:buNone/>
            </a:pPr>
            <a:r>
              <a:rPr lang="en-US" altLang="en-US" smtClean="0">
                <a:solidFill>
                  <a:srgbClr val="0070C0"/>
                </a:solidFill>
              </a:rPr>
              <a:t>***Extra Credit opportunities may be offered throughout the course at the teacher’s discretion.</a:t>
            </a:r>
          </a:p>
        </p:txBody>
      </p:sp>
    </p:spTree>
    <p:extLst>
      <p:ext uri="{BB962C8B-B14F-4D97-AF65-F5344CB8AC3E}">
        <p14:creationId xmlns:p14="http://schemas.microsoft.com/office/powerpoint/2010/main" val="4055714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ctrTitle" idx="4294967295"/>
          </p:nvPr>
        </p:nvSpPr>
        <p:spPr>
          <a:xfrm>
            <a:off x="0" y="304800"/>
            <a:ext cx="9144000" cy="823913"/>
          </a:xfrm>
        </p:spPr>
        <p:txBody>
          <a:bodyPr/>
          <a:lstStyle/>
          <a:p>
            <a:pPr eaLnBrk="1" hangingPunct="1"/>
            <a:r>
              <a:rPr lang="en-US" altLang="en-US" b="1" smtClean="0">
                <a:solidFill>
                  <a:schemeClr val="tx1"/>
                </a:solidFill>
              </a:rPr>
              <a:t>STRUCTURED ACADEMIC</a:t>
            </a:r>
            <a:br>
              <a:rPr lang="en-US" altLang="en-US" b="1" smtClean="0">
                <a:solidFill>
                  <a:schemeClr val="tx1"/>
                </a:solidFill>
              </a:rPr>
            </a:br>
            <a:r>
              <a:rPr lang="en-US" altLang="en-US" b="1" smtClean="0">
                <a:solidFill>
                  <a:schemeClr val="tx1"/>
                </a:solidFill>
              </a:rPr>
              <a:t>DISCUSSION</a:t>
            </a:r>
          </a:p>
        </p:txBody>
      </p:sp>
      <p:sp>
        <p:nvSpPr>
          <p:cNvPr id="30723" name="Subtitle 2"/>
          <p:cNvSpPr>
            <a:spLocks noGrp="1"/>
          </p:cNvSpPr>
          <p:nvPr>
            <p:ph type="subTitle" idx="4294967295"/>
          </p:nvPr>
        </p:nvSpPr>
        <p:spPr>
          <a:xfrm>
            <a:off x="-762000" y="1524000"/>
            <a:ext cx="9906000" cy="5257800"/>
          </a:xfrm>
        </p:spPr>
        <p:txBody>
          <a:bodyPr/>
          <a:lstStyle/>
          <a:p>
            <a:pPr marL="1524000" lvl="2" indent="-609600" eaLnBrk="1" hangingPunct="1">
              <a:lnSpc>
                <a:spcPct val="90000"/>
              </a:lnSpc>
              <a:buFontTx/>
              <a:buNone/>
              <a:defRPr/>
            </a:pPr>
            <a:r>
              <a:rPr lang="en-US" altLang="en-US" sz="2200" dirty="0" smtClean="0"/>
              <a:t>Discuss the following question with your partner:</a:t>
            </a:r>
          </a:p>
          <a:p>
            <a:pPr marL="1524000" lvl="2" indent="-609600" eaLnBrk="1" hangingPunct="1">
              <a:lnSpc>
                <a:spcPct val="90000"/>
              </a:lnSpc>
              <a:buFontTx/>
              <a:buNone/>
              <a:defRPr/>
            </a:pPr>
            <a:endParaRPr lang="en-US" altLang="en-US" sz="500" dirty="0" smtClean="0"/>
          </a:p>
          <a:p>
            <a:pPr marL="914400" lvl="2" indent="0" eaLnBrk="1" hangingPunct="1">
              <a:lnSpc>
                <a:spcPct val="90000"/>
              </a:lnSpc>
              <a:buFontTx/>
              <a:buNone/>
              <a:defRPr/>
            </a:pPr>
            <a:r>
              <a:rPr lang="en-US" altLang="en-US" sz="2200" dirty="0" smtClean="0"/>
              <a:t>EVEN PARTNER</a:t>
            </a:r>
          </a:p>
          <a:p>
            <a:pPr marL="1524000" lvl="2" indent="-609600" eaLnBrk="1" hangingPunct="1">
              <a:lnSpc>
                <a:spcPct val="90000"/>
              </a:lnSpc>
              <a:buFontTx/>
              <a:buAutoNum type="arabicParenR"/>
              <a:defRPr/>
            </a:pPr>
            <a:r>
              <a:rPr lang="en-US" altLang="en-US" sz="2200" dirty="0" smtClean="0"/>
              <a:t>Explain Mr. </a:t>
            </a:r>
            <a:r>
              <a:rPr lang="en-US" altLang="en-US" sz="2200" dirty="0" err="1" smtClean="0"/>
              <a:t>Goblirsch’s</a:t>
            </a:r>
            <a:r>
              <a:rPr lang="en-US" altLang="en-US" sz="2200" dirty="0" smtClean="0"/>
              <a:t> late work policy.</a:t>
            </a:r>
          </a:p>
          <a:p>
            <a:pPr marL="914400" lvl="2" indent="0" eaLnBrk="1" hangingPunct="1">
              <a:lnSpc>
                <a:spcPct val="90000"/>
              </a:lnSpc>
              <a:buFontTx/>
              <a:buNone/>
              <a:defRPr/>
            </a:pPr>
            <a:r>
              <a:rPr lang="en-US" altLang="en-US" sz="2200" dirty="0" smtClean="0"/>
              <a:t>	</a:t>
            </a:r>
            <a:r>
              <a:rPr lang="en-US" altLang="en-US" sz="2200" dirty="0" smtClean="0">
                <a:solidFill>
                  <a:srgbClr val="FF0000"/>
                </a:solidFill>
              </a:rPr>
              <a:t>In Mr. </a:t>
            </a:r>
            <a:r>
              <a:rPr lang="en-US" altLang="en-US" sz="2200" dirty="0" err="1" smtClean="0">
                <a:solidFill>
                  <a:srgbClr val="FF0000"/>
                </a:solidFill>
              </a:rPr>
              <a:t>Goblirsch’s</a:t>
            </a:r>
            <a:r>
              <a:rPr lang="en-US" altLang="en-US" sz="2200" dirty="0" smtClean="0">
                <a:solidFill>
                  <a:srgbClr val="FF0000"/>
                </a:solidFill>
              </a:rPr>
              <a:t> class, the late work policy is ____________.</a:t>
            </a:r>
            <a:endParaRPr lang="en-US" altLang="en-US" sz="1400" dirty="0" smtClean="0">
              <a:solidFill>
                <a:srgbClr val="FF0000"/>
              </a:solidFill>
            </a:endParaRPr>
          </a:p>
          <a:p>
            <a:pPr marL="914400" lvl="2" indent="0" eaLnBrk="1" hangingPunct="1">
              <a:lnSpc>
                <a:spcPct val="90000"/>
              </a:lnSpc>
              <a:buFontTx/>
              <a:buNone/>
              <a:defRPr/>
            </a:pPr>
            <a:endParaRPr lang="en-US" altLang="en-US" sz="1900" dirty="0"/>
          </a:p>
          <a:p>
            <a:pPr marL="914400" lvl="2" indent="0" eaLnBrk="1" hangingPunct="1">
              <a:lnSpc>
                <a:spcPct val="90000"/>
              </a:lnSpc>
              <a:buFontTx/>
              <a:buNone/>
              <a:defRPr/>
            </a:pPr>
            <a:r>
              <a:rPr lang="en-US" altLang="en-US" sz="1900" dirty="0" smtClean="0">
                <a:solidFill>
                  <a:srgbClr val="000000"/>
                </a:solidFill>
              </a:rPr>
              <a:t>ODD</a:t>
            </a:r>
            <a:r>
              <a:rPr lang="en-US" altLang="en-US" sz="2200" dirty="0" smtClean="0">
                <a:solidFill>
                  <a:srgbClr val="000000"/>
                </a:solidFill>
              </a:rPr>
              <a:t> </a:t>
            </a:r>
            <a:r>
              <a:rPr lang="en-US" altLang="en-US" sz="2200" dirty="0">
                <a:solidFill>
                  <a:srgbClr val="000000"/>
                </a:solidFill>
              </a:rPr>
              <a:t>PARTNER</a:t>
            </a:r>
          </a:p>
          <a:p>
            <a:pPr marL="1524000" lvl="2" indent="-609600" eaLnBrk="1" hangingPunct="1">
              <a:lnSpc>
                <a:spcPct val="90000"/>
              </a:lnSpc>
              <a:buFontTx/>
              <a:buAutoNum type="arabicParenR"/>
              <a:defRPr/>
            </a:pPr>
            <a:r>
              <a:rPr lang="en-US" altLang="en-US" sz="2200" dirty="0">
                <a:solidFill>
                  <a:srgbClr val="000000"/>
                </a:solidFill>
              </a:rPr>
              <a:t>Explain </a:t>
            </a:r>
            <a:r>
              <a:rPr lang="en-US" altLang="en-US" sz="2200" dirty="0" smtClean="0">
                <a:solidFill>
                  <a:srgbClr val="000000"/>
                </a:solidFill>
              </a:rPr>
              <a:t>what category is worth the most towards your grade in Mr. </a:t>
            </a:r>
            <a:r>
              <a:rPr lang="en-US" altLang="en-US" sz="2200" dirty="0" err="1" smtClean="0">
                <a:solidFill>
                  <a:srgbClr val="000000"/>
                </a:solidFill>
              </a:rPr>
              <a:t>Goblirsch’s</a:t>
            </a:r>
            <a:r>
              <a:rPr lang="en-US" altLang="en-US" sz="2200" dirty="0" smtClean="0">
                <a:solidFill>
                  <a:srgbClr val="000000"/>
                </a:solidFill>
              </a:rPr>
              <a:t> class.</a:t>
            </a:r>
            <a:endParaRPr lang="en-US" altLang="en-US" sz="2200" dirty="0">
              <a:solidFill>
                <a:srgbClr val="000000"/>
              </a:solidFill>
            </a:endParaRPr>
          </a:p>
          <a:p>
            <a:pPr marL="914400" lvl="2" indent="0" eaLnBrk="1" hangingPunct="1">
              <a:lnSpc>
                <a:spcPct val="90000"/>
              </a:lnSpc>
              <a:buFontTx/>
              <a:buNone/>
              <a:defRPr/>
            </a:pPr>
            <a:r>
              <a:rPr lang="en-US" altLang="en-US" sz="2200" dirty="0">
                <a:solidFill>
                  <a:srgbClr val="000000"/>
                </a:solidFill>
              </a:rPr>
              <a:t>	</a:t>
            </a:r>
            <a:r>
              <a:rPr lang="en-US" altLang="en-US" sz="2200" dirty="0">
                <a:solidFill>
                  <a:srgbClr val="FF0000"/>
                </a:solidFill>
              </a:rPr>
              <a:t>In Mr. </a:t>
            </a:r>
            <a:r>
              <a:rPr lang="en-US" altLang="en-US" sz="2200" dirty="0" err="1">
                <a:solidFill>
                  <a:srgbClr val="FF0000"/>
                </a:solidFill>
              </a:rPr>
              <a:t>Goblirsch’s</a:t>
            </a:r>
            <a:r>
              <a:rPr lang="en-US" altLang="en-US" sz="2200" dirty="0">
                <a:solidFill>
                  <a:srgbClr val="FF0000"/>
                </a:solidFill>
              </a:rPr>
              <a:t> class, </a:t>
            </a:r>
            <a:r>
              <a:rPr lang="en-US" altLang="en-US" sz="2200" dirty="0" smtClean="0">
                <a:solidFill>
                  <a:srgbClr val="FF0000"/>
                </a:solidFill>
              </a:rPr>
              <a:t>the category worth the most towards 	my grade is </a:t>
            </a:r>
            <a:r>
              <a:rPr lang="en-US" altLang="en-US" sz="2200" dirty="0">
                <a:solidFill>
                  <a:srgbClr val="FF0000"/>
                </a:solidFill>
              </a:rPr>
              <a:t>____________.</a:t>
            </a:r>
            <a:endParaRPr lang="en-US" altLang="en-US" sz="1400" dirty="0">
              <a:solidFill>
                <a:srgbClr val="FF0000"/>
              </a:solidFill>
            </a:endParaRPr>
          </a:p>
          <a:p>
            <a:pPr lvl="3" eaLnBrk="1" hangingPunct="1">
              <a:lnSpc>
                <a:spcPct val="90000"/>
              </a:lnSpc>
              <a:buFontTx/>
              <a:buChar char="-"/>
              <a:defRPr/>
            </a:pPr>
            <a:endParaRPr lang="en-US" altLang="en-US" sz="1900" dirty="0" smtClean="0"/>
          </a:p>
          <a:p>
            <a:pPr marL="1524000" lvl="2" indent="-609600" eaLnBrk="1" hangingPunct="1">
              <a:lnSpc>
                <a:spcPct val="90000"/>
              </a:lnSpc>
              <a:buFontTx/>
              <a:buAutoNum type="arabicParenR"/>
              <a:defRPr/>
            </a:pPr>
            <a:endParaRPr lang="en-US" altLang="en-US" sz="2200" dirty="0" smtClean="0"/>
          </a:p>
          <a:p>
            <a:pPr marL="1524000" lvl="2" indent="-609600" eaLnBrk="1" hangingPunct="1">
              <a:lnSpc>
                <a:spcPct val="90000"/>
              </a:lnSpc>
              <a:buFontTx/>
              <a:buNone/>
              <a:defRPr/>
            </a:pPr>
            <a:endParaRPr lang="en-US" altLang="en-US" sz="2200" dirty="0" smtClean="0"/>
          </a:p>
        </p:txBody>
      </p:sp>
    </p:spTree>
    <p:extLst>
      <p:ext uri="{BB962C8B-B14F-4D97-AF65-F5344CB8AC3E}">
        <p14:creationId xmlns:p14="http://schemas.microsoft.com/office/powerpoint/2010/main" val="1015027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5298"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XI. Cheating/Plagiarism</a:t>
            </a:r>
          </a:p>
        </p:txBody>
      </p:sp>
      <p:sp>
        <p:nvSpPr>
          <p:cNvPr id="55299"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smtClean="0"/>
              <a:t>Students are expected to complete their own work without cheating or plagiarizing from another source.  This would be defined as:</a:t>
            </a:r>
          </a:p>
          <a:p>
            <a:pPr marL="1524000" lvl="2" indent="-609600" eaLnBrk="1" hangingPunct="1">
              <a:buFontTx/>
              <a:buNone/>
            </a:pPr>
            <a:endParaRPr lang="en-US" altLang="en-US" smtClean="0"/>
          </a:p>
          <a:p>
            <a:pPr marL="1524000" lvl="2" indent="-609600" eaLnBrk="1" hangingPunct="1">
              <a:buFontTx/>
              <a:buNone/>
            </a:pPr>
            <a:r>
              <a:rPr lang="en-US" altLang="en-US" smtClean="0"/>
              <a:t>Copying all or part of someone else’s work</a:t>
            </a:r>
          </a:p>
          <a:p>
            <a:pPr marL="1524000" lvl="2" indent="-609600" eaLnBrk="1" hangingPunct="1">
              <a:buFontTx/>
              <a:buNone/>
            </a:pPr>
            <a:r>
              <a:rPr lang="en-US" altLang="en-US" smtClean="0"/>
              <a:t>Stealing language, thoughts, or ideas from someone else’s work and portraying them as yours</a:t>
            </a:r>
          </a:p>
          <a:p>
            <a:pPr marL="1524000" lvl="2" indent="-609600" eaLnBrk="1" hangingPunct="1">
              <a:buFontTx/>
              <a:buNone/>
            </a:pPr>
            <a:r>
              <a:rPr lang="en-US" altLang="en-US" smtClean="0"/>
              <a:t>Communicating any answer to another student during a test or assignment</a:t>
            </a:r>
          </a:p>
          <a:p>
            <a:pPr marL="1524000" lvl="2" indent="-609600" eaLnBrk="1" hangingPunct="1">
              <a:buFontTx/>
              <a:buNone/>
            </a:pPr>
            <a:endParaRPr lang="en-US" altLang="en-US" smtClean="0"/>
          </a:p>
          <a:p>
            <a:pPr marL="1524000" lvl="2" indent="-609600" eaLnBrk="1" hangingPunct="1">
              <a:buFontTx/>
              <a:buNone/>
            </a:pPr>
            <a:r>
              <a:rPr lang="en-US" altLang="en-US" smtClean="0"/>
              <a:t>***Any incident involving cheating/plagiarism will result in a zero on the assignment/test and possible further disciplinary action.</a:t>
            </a:r>
          </a:p>
        </p:txBody>
      </p:sp>
    </p:spTree>
    <p:extLst>
      <p:ext uri="{BB962C8B-B14F-4D97-AF65-F5344CB8AC3E}">
        <p14:creationId xmlns:p14="http://schemas.microsoft.com/office/powerpoint/2010/main" val="3100368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55299" name="Subtitle 2"/>
          <p:cNvSpPr>
            <a:spLocks noGrp="1"/>
          </p:cNvSpPr>
          <p:nvPr>
            <p:ph type="subTitle" idx="4294967295"/>
          </p:nvPr>
        </p:nvSpPr>
        <p:spPr>
          <a:xfrm>
            <a:off x="0" y="1066800"/>
            <a:ext cx="9144000" cy="5791200"/>
          </a:xfrm>
        </p:spPr>
        <p:txBody>
          <a:bodyPr>
            <a:normAutofit fontScale="85000" lnSpcReduction="10000"/>
          </a:bodyPr>
          <a:lstStyle/>
          <a:p>
            <a:pPr lvl="1">
              <a:spcBef>
                <a:spcPts val="0"/>
              </a:spcBef>
              <a:spcAft>
                <a:spcPts val="0"/>
              </a:spcAft>
              <a:tabLst>
                <a:tab pos="914400" algn="l"/>
              </a:tabLst>
            </a:pPr>
            <a:r>
              <a:rPr lang="en-US" dirty="0" smtClean="0">
                <a:ea typeface="Times New Roman"/>
                <a:cs typeface="Times New Roman"/>
              </a:rPr>
              <a:t>A </a:t>
            </a:r>
            <a:r>
              <a:rPr lang="en-US" dirty="0">
                <a:ea typeface="Times New Roman"/>
                <a:cs typeface="Times New Roman"/>
              </a:rPr>
              <a:t>student who does not have their </a:t>
            </a:r>
            <a:r>
              <a:rPr lang="en-US" dirty="0" err="1">
                <a:ea typeface="Times New Roman"/>
                <a:cs typeface="Times New Roman"/>
              </a:rPr>
              <a:t>ChromeBook</a:t>
            </a:r>
            <a:r>
              <a:rPr lang="en-US" dirty="0">
                <a:ea typeface="Times New Roman"/>
                <a:cs typeface="Times New Roman"/>
              </a:rPr>
              <a:t> available for them to use when needed will be given a</a:t>
            </a:r>
            <a:r>
              <a:rPr lang="en-US" dirty="0">
                <a:solidFill>
                  <a:srgbClr val="FF0000"/>
                </a:solidFill>
                <a:ea typeface="Times New Roman"/>
                <a:cs typeface="Times New Roman"/>
              </a:rPr>
              <a:t> tardy </a:t>
            </a:r>
            <a:r>
              <a:rPr lang="en-US" dirty="0">
                <a:ea typeface="Times New Roman"/>
                <a:cs typeface="Times New Roman"/>
              </a:rPr>
              <a:t>for being unprepared</a:t>
            </a:r>
            <a:r>
              <a:rPr lang="en-US" dirty="0" smtClean="0">
                <a:ea typeface="Times New Roman"/>
                <a:cs typeface="Times New Roman"/>
              </a:rPr>
              <a:t>.</a:t>
            </a:r>
          </a:p>
          <a:p>
            <a:pPr lvl="1">
              <a:spcBef>
                <a:spcPts val="0"/>
              </a:spcBef>
              <a:spcAft>
                <a:spcPts val="0"/>
              </a:spcAft>
              <a:tabLst>
                <a:tab pos="914400" algn="l"/>
              </a:tabLst>
            </a:pPr>
            <a:endParaRPr lang="en-US" dirty="0" smtClean="0">
              <a:effectLst/>
              <a:latin typeface="Times New Roman"/>
              <a:ea typeface="Times New Roman"/>
            </a:endParaRPr>
          </a:p>
          <a:p>
            <a:pPr lvl="1">
              <a:spcBef>
                <a:spcPts val="0"/>
              </a:spcBef>
              <a:spcAft>
                <a:spcPts val="0"/>
              </a:spcAft>
              <a:tabLst>
                <a:tab pos="914400" algn="l"/>
              </a:tabLst>
            </a:pPr>
            <a:r>
              <a:rPr lang="en-US" dirty="0" smtClean="0">
                <a:ea typeface="Times New Roman"/>
                <a:cs typeface="Times New Roman"/>
              </a:rPr>
              <a:t>Students </a:t>
            </a:r>
            <a:r>
              <a:rPr lang="en-US" dirty="0">
                <a:ea typeface="Times New Roman"/>
                <a:cs typeface="Times New Roman"/>
              </a:rPr>
              <a:t>will be required to complete hard copy assignments and electronic assignments (Google Classroom) as assigned by the teacher</a:t>
            </a:r>
            <a:r>
              <a:rPr lang="en-US" dirty="0" smtClean="0">
                <a:ea typeface="Times New Roman"/>
                <a:cs typeface="Times New Roman"/>
              </a:rPr>
              <a:t>.</a:t>
            </a:r>
          </a:p>
          <a:p>
            <a:pPr lvl="1">
              <a:spcBef>
                <a:spcPts val="0"/>
              </a:spcBef>
              <a:spcAft>
                <a:spcPts val="0"/>
              </a:spcAft>
              <a:tabLst>
                <a:tab pos="914400" algn="l"/>
              </a:tabLst>
            </a:pPr>
            <a:endParaRPr lang="en-US" dirty="0" smtClean="0">
              <a:effectLst/>
              <a:latin typeface="Times New Roman"/>
              <a:ea typeface="Times New Roman"/>
            </a:endParaRPr>
          </a:p>
          <a:p>
            <a:pPr lvl="1">
              <a:spcBef>
                <a:spcPts val="0"/>
              </a:spcBef>
              <a:spcAft>
                <a:spcPts val="0"/>
              </a:spcAft>
              <a:tabLst>
                <a:tab pos="914400" algn="l"/>
              </a:tabLst>
            </a:pPr>
            <a:r>
              <a:rPr lang="en-US" dirty="0" smtClean="0">
                <a:ea typeface="Times New Roman"/>
                <a:cs typeface="Times New Roman"/>
              </a:rPr>
              <a:t>All </a:t>
            </a:r>
            <a:r>
              <a:rPr lang="en-US" dirty="0">
                <a:ea typeface="Times New Roman"/>
                <a:cs typeface="Times New Roman"/>
              </a:rPr>
              <a:t>CUSD technology policies apply to the use of the </a:t>
            </a:r>
            <a:r>
              <a:rPr lang="en-US" dirty="0" err="1">
                <a:ea typeface="Times New Roman"/>
                <a:cs typeface="Times New Roman"/>
              </a:rPr>
              <a:t>ChromeBook</a:t>
            </a:r>
            <a:r>
              <a:rPr lang="en-US" dirty="0" smtClean="0">
                <a:ea typeface="Times New Roman"/>
                <a:cs typeface="Times New Roman"/>
              </a:rPr>
              <a:t>.</a:t>
            </a:r>
          </a:p>
          <a:p>
            <a:pPr lvl="1">
              <a:spcBef>
                <a:spcPts val="0"/>
              </a:spcBef>
              <a:spcAft>
                <a:spcPts val="0"/>
              </a:spcAft>
              <a:tabLst>
                <a:tab pos="914400" algn="l"/>
              </a:tabLst>
            </a:pPr>
            <a:endParaRPr lang="en-US" dirty="0" smtClean="0">
              <a:effectLst/>
              <a:latin typeface="Times New Roman"/>
              <a:ea typeface="Times New Roman"/>
            </a:endParaRPr>
          </a:p>
          <a:p>
            <a:pPr lvl="1">
              <a:spcBef>
                <a:spcPts val="0"/>
              </a:spcBef>
              <a:spcAft>
                <a:spcPts val="0"/>
              </a:spcAft>
              <a:tabLst>
                <a:tab pos="914400" algn="l"/>
              </a:tabLst>
            </a:pPr>
            <a:r>
              <a:rPr lang="en-US" dirty="0" smtClean="0">
                <a:ea typeface="Times New Roman"/>
                <a:cs typeface="Times New Roman"/>
              </a:rPr>
              <a:t>Students </a:t>
            </a:r>
            <a:r>
              <a:rPr lang="en-US" dirty="0">
                <a:ea typeface="Times New Roman"/>
                <a:cs typeface="Times New Roman"/>
              </a:rPr>
              <a:t>will be required to use </a:t>
            </a:r>
            <a:r>
              <a:rPr lang="en-US" dirty="0" err="1">
                <a:ea typeface="Times New Roman"/>
                <a:cs typeface="Times New Roman"/>
              </a:rPr>
              <a:t>ChromeBooks</a:t>
            </a:r>
            <a:r>
              <a:rPr lang="en-US" dirty="0">
                <a:ea typeface="Times New Roman"/>
                <a:cs typeface="Times New Roman"/>
              </a:rPr>
              <a:t> as directed by the teacher, for the task assigned.  </a:t>
            </a:r>
            <a:r>
              <a:rPr lang="en-US" dirty="0" err="1">
                <a:ea typeface="Times New Roman"/>
                <a:cs typeface="Times New Roman"/>
              </a:rPr>
              <a:t>ChromeBooks</a:t>
            </a:r>
            <a:r>
              <a:rPr lang="en-US" dirty="0">
                <a:ea typeface="Times New Roman"/>
                <a:cs typeface="Times New Roman"/>
              </a:rPr>
              <a:t> are not to be used when not directed by the teacher, or for any purpose not directed by the teacher.  </a:t>
            </a:r>
            <a:r>
              <a:rPr lang="en-US" dirty="0">
                <a:solidFill>
                  <a:srgbClr val="FF0000"/>
                </a:solidFill>
                <a:ea typeface="Times New Roman"/>
                <a:cs typeface="Times New Roman"/>
              </a:rPr>
              <a:t>Failure to use the </a:t>
            </a:r>
            <a:r>
              <a:rPr lang="en-US" dirty="0" err="1">
                <a:solidFill>
                  <a:srgbClr val="FF0000"/>
                </a:solidFill>
                <a:ea typeface="Times New Roman"/>
                <a:cs typeface="Times New Roman"/>
              </a:rPr>
              <a:t>ChromeBook</a:t>
            </a:r>
            <a:r>
              <a:rPr lang="en-US" dirty="0">
                <a:solidFill>
                  <a:srgbClr val="FF0000"/>
                </a:solidFill>
                <a:ea typeface="Times New Roman"/>
                <a:cs typeface="Times New Roman"/>
              </a:rPr>
              <a:t> correctly could result in the student losing the privilege of using it, and being assigned an alternate task.</a:t>
            </a:r>
            <a:endParaRPr lang="en-US" dirty="0" smtClean="0">
              <a:solidFill>
                <a:srgbClr val="FF0000"/>
              </a:solidFill>
              <a:effectLst/>
              <a:latin typeface="Times New Roman"/>
              <a:ea typeface="Times New Roman"/>
            </a:endParaRPr>
          </a:p>
          <a:p>
            <a:pPr marL="1524000" lvl="2" indent="-609600" eaLnBrk="1" hangingPunct="1">
              <a:buFontTx/>
              <a:buNone/>
            </a:pPr>
            <a:endParaRPr lang="en-US" altLang="en-US" dirty="0" smtClean="0"/>
          </a:p>
        </p:txBody>
      </p:sp>
      <p:sp>
        <p:nvSpPr>
          <p:cNvPr id="4" name="Title 1"/>
          <p:cNvSpPr txBox="1">
            <a:spLocks/>
          </p:cNvSpPr>
          <p:nvPr/>
        </p:nvSpPr>
        <p:spPr bwMode="auto">
          <a:xfrm>
            <a:off x="728730" y="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altLang="en-US" sz="4800" b="1" kern="0" dirty="0" smtClean="0">
                <a:solidFill>
                  <a:schemeClr val="tx1"/>
                </a:solidFill>
              </a:rPr>
              <a:t>XII. Chromebook Use</a:t>
            </a:r>
          </a:p>
        </p:txBody>
      </p:sp>
    </p:spTree>
    <p:extLst>
      <p:ext uri="{BB962C8B-B14F-4D97-AF65-F5344CB8AC3E}">
        <p14:creationId xmlns:p14="http://schemas.microsoft.com/office/powerpoint/2010/main" val="4224767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Wednesday August 12,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Identify Mr. </a:t>
            </a:r>
            <a:r>
              <a:rPr lang="en-US" sz="2000" dirty="0" err="1" smtClean="0"/>
              <a:t>Goblirsch’s</a:t>
            </a:r>
            <a:r>
              <a:rPr lang="en-US" sz="2000" dirty="0" smtClean="0"/>
              <a:t> class </a:t>
            </a:r>
            <a:r>
              <a:rPr lang="en-US" sz="2000" dirty="0" smtClean="0"/>
              <a:t>rules, procedures, and grading policies.</a:t>
            </a:r>
            <a:endParaRPr lang="en-US" sz="2000" dirty="0" smtClean="0"/>
          </a:p>
          <a:p>
            <a:pPr marL="609600" indent="-609600">
              <a:spcBef>
                <a:spcPct val="0"/>
              </a:spcBef>
              <a:defRPr/>
            </a:pPr>
            <a:endParaRPr lang="en-US" sz="10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000" dirty="0" smtClean="0"/>
              <a:t>WARM-UP: What’s Your Plan Journal</a:t>
            </a:r>
          </a:p>
          <a:p>
            <a:pPr marL="609600" indent="-609600">
              <a:spcBef>
                <a:spcPct val="0"/>
              </a:spcBef>
              <a:buFontTx/>
              <a:buAutoNum type="arabicParenR"/>
              <a:defRPr/>
            </a:pPr>
            <a:r>
              <a:rPr lang="en-US" sz="2000" dirty="0" smtClean="0"/>
              <a:t>PRESENTATION: Class Syllabus</a:t>
            </a:r>
          </a:p>
          <a:p>
            <a:pPr marL="609600" indent="-609600">
              <a:spcBef>
                <a:spcPct val="0"/>
              </a:spcBef>
              <a:buFontTx/>
              <a:buAutoNum type="arabicParenR"/>
              <a:defRPr/>
            </a:pPr>
            <a:r>
              <a:rPr lang="en-US" sz="2000" dirty="0" smtClean="0"/>
              <a:t>PARTNERS: Biography Interview</a:t>
            </a:r>
          </a:p>
          <a:p>
            <a:pPr marL="609600" indent="-609600">
              <a:spcBef>
                <a:spcPct val="0"/>
              </a:spcBef>
              <a:buFontTx/>
              <a:buAutoNum type="arabicParenR"/>
              <a:defRPr/>
            </a:pPr>
            <a:endParaRPr lang="en-US" sz="1000" dirty="0" smtClean="0">
              <a:solidFill>
                <a:srgbClr val="000000"/>
              </a:solidFill>
            </a:endParaRPr>
          </a:p>
          <a:p>
            <a:pPr marL="0" indent="0">
              <a:spcBef>
                <a:spcPct val="0"/>
              </a:spcBef>
              <a:buFont typeface="Arial" charset="0"/>
              <a:buNone/>
              <a:defRPr/>
            </a:pPr>
            <a:r>
              <a:rPr lang="en-US" sz="2000" dirty="0" smtClean="0">
                <a:solidFill>
                  <a:schemeClr val="bg1">
                    <a:lumMod val="50000"/>
                  </a:schemeClr>
                </a:solidFill>
              </a:rPr>
              <a:t>***</a:t>
            </a:r>
            <a:r>
              <a:rPr lang="en-US" sz="2000" b="1" dirty="0" smtClean="0">
                <a:solidFill>
                  <a:schemeClr val="bg1">
                    <a:lumMod val="50000"/>
                  </a:schemeClr>
                </a:solidFill>
              </a:rPr>
              <a:t>HW: Bring a Spiral Notebook BY FRIDAY 8/14</a:t>
            </a:r>
          </a:p>
          <a:p>
            <a:pPr marL="0" indent="0">
              <a:spcBef>
                <a:spcPct val="0"/>
              </a:spcBef>
              <a:buFont typeface="Arial" charset="0"/>
              <a:buNone/>
              <a:defRPr/>
            </a:pPr>
            <a:r>
              <a:rPr lang="en-US" sz="2000" b="1" dirty="0">
                <a:solidFill>
                  <a:schemeClr val="bg1">
                    <a:lumMod val="50000"/>
                  </a:schemeClr>
                </a:solidFill>
              </a:rPr>
              <a:t> </a:t>
            </a:r>
            <a:r>
              <a:rPr lang="en-US" sz="2000" b="1" dirty="0" smtClean="0">
                <a:solidFill>
                  <a:schemeClr val="bg1">
                    <a:lumMod val="50000"/>
                  </a:schemeClr>
                </a:solidFill>
              </a:rPr>
              <a:t>           Class Syllabus Signature DUE FRIDAY 8/14</a:t>
            </a:r>
            <a:endParaRPr lang="en-US" sz="2000" dirty="0" smtClean="0">
              <a:solidFill>
                <a:schemeClr val="bg1">
                  <a:lumMod val="50000"/>
                </a:schemeClr>
              </a:solidFill>
            </a:endParaRPr>
          </a:p>
          <a:p>
            <a:pPr marL="0" indent="0">
              <a:spcBef>
                <a:spcPct val="0"/>
              </a:spcBef>
              <a:buFont typeface="Arial" charset="0"/>
              <a:buNone/>
              <a:defRPr/>
            </a:pPr>
            <a:endParaRPr lang="en-US" sz="1000" b="1" dirty="0" smtClean="0"/>
          </a:p>
          <a:p>
            <a:pPr marL="609600" indent="-609600">
              <a:spcBef>
                <a:spcPct val="0"/>
              </a:spcBef>
              <a:buFontTx/>
              <a:buNone/>
              <a:defRPr/>
            </a:pPr>
            <a:r>
              <a:rPr lang="en-US" sz="2400" b="1" dirty="0" smtClean="0">
                <a:solidFill>
                  <a:schemeClr val="tx2"/>
                </a:solidFill>
              </a:rPr>
              <a:t>What’s Your Plan Journal WARM-UP</a:t>
            </a:r>
            <a:r>
              <a:rPr lang="en-US" sz="2400" dirty="0" smtClean="0">
                <a:solidFill>
                  <a:schemeClr val="tx2"/>
                </a:solidFill>
              </a:rPr>
              <a:t>: </a:t>
            </a:r>
            <a:r>
              <a:rPr lang="en-US" sz="1050" dirty="0" smtClean="0">
                <a:solidFill>
                  <a:srgbClr val="000000"/>
                </a:solidFill>
              </a:rPr>
              <a:t>(Follow the directions below)</a:t>
            </a:r>
            <a:endParaRPr lang="en-US" sz="2400" dirty="0">
              <a:solidFill>
                <a:prstClr val="black"/>
              </a:solidFill>
            </a:endParaRPr>
          </a:p>
          <a:p>
            <a:pPr marL="0" indent="0" algn="ctr">
              <a:spcBef>
                <a:spcPct val="0"/>
              </a:spcBef>
              <a:buNone/>
              <a:defRPr/>
            </a:pPr>
            <a:r>
              <a:rPr lang="en-US" sz="2400" dirty="0" smtClean="0"/>
              <a:t>***5 minutes***</a:t>
            </a:r>
          </a:p>
          <a:p>
            <a:pPr marL="457200" indent="-457200">
              <a:spcBef>
                <a:spcPct val="0"/>
              </a:spcBef>
              <a:buFont typeface="Arial" charset="0"/>
              <a:buAutoNum type="arabicParenR"/>
              <a:defRPr/>
            </a:pPr>
            <a:r>
              <a:rPr lang="en-US" sz="2400" dirty="0" smtClean="0"/>
              <a:t>Write a paragraph journal on the topic below:</a:t>
            </a:r>
          </a:p>
          <a:p>
            <a:pPr marL="857250" lvl="1" indent="-457200">
              <a:spcBef>
                <a:spcPct val="0"/>
              </a:spcBef>
              <a:defRPr/>
            </a:pPr>
            <a:r>
              <a:rPr lang="en-US" sz="2200" dirty="0" smtClean="0"/>
              <a:t>As a high school Senior, you should be thinking about your future economic plans.  What’s </a:t>
            </a:r>
            <a:r>
              <a:rPr lang="en-US" sz="2200" dirty="0" smtClean="0"/>
              <a:t>your </a:t>
            </a:r>
            <a:r>
              <a:rPr lang="en-US" sz="2200" dirty="0" smtClean="0"/>
              <a:t>plan?  Are you going to go right into the workforce, college, or military?  What job/profession do you want to enter?  How are you going to get that desired position?</a:t>
            </a:r>
            <a:endParaRPr lang="en-US" sz="2200" dirty="0"/>
          </a:p>
        </p:txBody>
      </p:sp>
    </p:spTree>
    <p:extLst>
      <p:ext uri="{BB962C8B-B14F-4D97-AF65-F5344CB8AC3E}">
        <p14:creationId xmlns:p14="http://schemas.microsoft.com/office/powerpoint/2010/main" val="3266833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0"/>
            <a:ext cx="8229600" cy="1143000"/>
          </a:xfrm>
        </p:spPr>
        <p:txBody>
          <a:bodyPr/>
          <a:lstStyle/>
          <a:p>
            <a:r>
              <a:rPr lang="en-US" altLang="en-US" b="1" u="sng" smtClean="0"/>
              <a:t>CONTACT INFO</a:t>
            </a:r>
          </a:p>
        </p:txBody>
      </p:sp>
      <p:sp>
        <p:nvSpPr>
          <p:cNvPr id="3" name="Content Placeholder 2"/>
          <p:cNvSpPr>
            <a:spLocks noGrp="1"/>
          </p:cNvSpPr>
          <p:nvPr>
            <p:ph idx="1"/>
          </p:nvPr>
        </p:nvSpPr>
        <p:spPr>
          <a:xfrm>
            <a:off x="0" y="1295400"/>
            <a:ext cx="9144000" cy="4830763"/>
          </a:xfrm>
        </p:spPr>
        <p:txBody>
          <a:bodyPr/>
          <a:lstStyle/>
          <a:p>
            <a:pPr marL="0" indent="0">
              <a:buFontTx/>
              <a:buNone/>
              <a:defRPr/>
            </a:pPr>
            <a:r>
              <a:rPr lang="en-US" sz="2400" b="1" dirty="0" smtClean="0">
                <a:solidFill>
                  <a:srgbClr val="FF0000"/>
                </a:solidFill>
              </a:rPr>
              <a:t>WRITE THIS DOWN UNDER THE CONTACT INFORMATION</a:t>
            </a:r>
          </a:p>
          <a:p>
            <a:pPr>
              <a:defRPr/>
            </a:pPr>
            <a:r>
              <a:rPr lang="en-US" sz="4800" dirty="0" smtClean="0">
                <a:solidFill>
                  <a:srgbClr val="0070C0"/>
                </a:solidFill>
              </a:rPr>
              <a:t>Voicemail ext. 6607</a:t>
            </a:r>
          </a:p>
          <a:p>
            <a:pPr lvl="1">
              <a:defRPr/>
            </a:pPr>
            <a:r>
              <a:rPr lang="en-US" dirty="0" smtClean="0"/>
              <a:t>This extension must be used during the school day</a:t>
            </a:r>
          </a:p>
        </p:txBody>
      </p:sp>
    </p:spTree>
    <p:extLst>
      <p:ext uri="{BB962C8B-B14F-4D97-AF65-F5344CB8AC3E}">
        <p14:creationId xmlns:p14="http://schemas.microsoft.com/office/powerpoint/2010/main" val="2906844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ctrTitle" idx="4294967295"/>
          </p:nvPr>
        </p:nvSpPr>
        <p:spPr>
          <a:xfrm>
            <a:off x="762000" y="152400"/>
            <a:ext cx="7772400" cy="1295400"/>
          </a:xfrm>
        </p:spPr>
        <p:txBody>
          <a:bodyPr/>
          <a:lstStyle/>
          <a:p>
            <a:pPr eaLnBrk="1" hangingPunct="1"/>
            <a:r>
              <a:rPr lang="en-US" altLang="en-US" sz="4800" b="1" smtClean="0">
                <a:solidFill>
                  <a:schemeClr val="tx1"/>
                </a:solidFill>
              </a:rPr>
              <a:t>HW Assignment</a:t>
            </a:r>
          </a:p>
        </p:txBody>
      </p:sp>
      <p:sp>
        <p:nvSpPr>
          <p:cNvPr id="57347"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smtClean="0"/>
              <a:t>I have read and understand the class syllabus regarding the expectations for Mr. Goblirsch’s class.  Please cut at the dotted line and return this bottom portion by </a:t>
            </a:r>
            <a:r>
              <a:rPr lang="en-US" altLang="en-US" sz="3600" b="1" u="sng" smtClean="0">
                <a:solidFill>
                  <a:srgbClr val="00B0F0"/>
                </a:solidFill>
              </a:rPr>
              <a:t>FRIDAY August 14</a:t>
            </a:r>
            <a:r>
              <a:rPr lang="en-US" altLang="en-US" sz="3600" b="1" u="sng" baseline="30000" smtClean="0">
                <a:solidFill>
                  <a:srgbClr val="00B0F0"/>
                </a:solidFill>
              </a:rPr>
              <a:t>th</a:t>
            </a:r>
            <a:r>
              <a:rPr lang="en-US" altLang="en-US" smtClean="0">
                <a:solidFill>
                  <a:srgbClr val="00B0F0"/>
                </a:solidFill>
              </a:rPr>
              <a:t>.</a:t>
            </a:r>
          </a:p>
          <a:p>
            <a:pPr marL="1524000" lvl="2" indent="-609600" eaLnBrk="1" hangingPunct="1">
              <a:buFontTx/>
              <a:buNone/>
            </a:pPr>
            <a:endParaRPr lang="en-US" altLang="en-US" smtClean="0"/>
          </a:p>
          <a:p>
            <a:pPr marL="1524000" lvl="2" indent="-609600" eaLnBrk="1" hangingPunct="1">
              <a:buFontTx/>
              <a:buNone/>
            </a:pPr>
            <a:endParaRPr lang="en-US" altLang="en-US" smtClean="0"/>
          </a:p>
        </p:txBody>
      </p:sp>
    </p:spTree>
    <p:extLst>
      <p:ext uri="{BB962C8B-B14F-4D97-AF65-F5344CB8AC3E}">
        <p14:creationId xmlns:p14="http://schemas.microsoft.com/office/powerpoint/2010/main" val="908810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t>Econ Class Jobs</a:t>
            </a:r>
            <a:endParaRPr lang="en-US" b="1" u="sng" dirty="0"/>
          </a:p>
        </p:txBody>
      </p:sp>
      <p:sp>
        <p:nvSpPr>
          <p:cNvPr id="3" name="Content Placeholder 2"/>
          <p:cNvSpPr>
            <a:spLocks noGrp="1"/>
          </p:cNvSpPr>
          <p:nvPr>
            <p:ph idx="1"/>
          </p:nvPr>
        </p:nvSpPr>
        <p:spPr>
          <a:xfrm>
            <a:off x="0" y="990600"/>
            <a:ext cx="9144000" cy="5867400"/>
          </a:xfrm>
        </p:spPr>
        <p:txBody>
          <a:bodyPr>
            <a:normAutofit fontScale="55000" lnSpcReduction="20000"/>
          </a:bodyPr>
          <a:lstStyle/>
          <a:p>
            <a:pPr marL="0" indent="0">
              <a:buNone/>
            </a:pPr>
            <a:r>
              <a:rPr lang="en-US" dirty="0" smtClean="0">
                <a:solidFill>
                  <a:srgbClr val="FF0000"/>
                </a:solidFill>
              </a:rPr>
              <a:t>There are a couple of jobs in this class that are available.  Students who have an assigned job will be responsible for carrying out their duty, and in return will they will receive a higher pay.  The jobs are as follows:</a:t>
            </a:r>
          </a:p>
          <a:p>
            <a:pPr>
              <a:buFontTx/>
              <a:buChar char="-"/>
            </a:pPr>
            <a:endParaRPr lang="en-US" dirty="0" smtClean="0">
              <a:solidFill>
                <a:schemeClr val="tx2"/>
              </a:solidFill>
            </a:endParaRPr>
          </a:p>
          <a:p>
            <a:pPr>
              <a:buFontTx/>
              <a:buChar char="-"/>
            </a:pPr>
            <a:r>
              <a:rPr lang="en-US" dirty="0" smtClean="0">
                <a:solidFill>
                  <a:schemeClr val="bg1"/>
                </a:solidFill>
              </a:rPr>
              <a:t>Electrician – turning on and off the lights as needed during the class period</a:t>
            </a:r>
          </a:p>
          <a:p>
            <a:pPr>
              <a:buFontTx/>
              <a:buChar char="-"/>
            </a:pPr>
            <a:endParaRPr lang="en-US" dirty="0" smtClean="0">
              <a:solidFill>
                <a:schemeClr val="bg1"/>
              </a:solidFill>
            </a:endParaRPr>
          </a:p>
          <a:p>
            <a:pPr>
              <a:buFontTx/>
              <a:buChar char="-"/>
            </a:pPr>
            <a:r>
              <a:rPr lang="en-US" dirty="0" smtClean="0">
                <a:solidFill>
                  <a:schemeClr val="bg1"/>
                </a:solidFill>
              </a:rPr>
              <a:t>Runner – passing out/collecting papers as needed during the class period</a:t>
            </a:r>
          </a:p>
          <a:p>
            <a:pPr>
              <a:buFontTx/>
              <a:buChar char="-"/>
            </a:pPr>
            <a:endParaRPr lang="en-US" dirty="0" smtClean="0">
              <a:solidFill>
                <a:schemeClr val="bg1"/>
              </a:solidFill>
            </a:endParaRPr>
          </a:p>
          <a:p>
            <a:pPr>
              <a:buFontTx/>
              <a:buChar char="-"/>
            </a:pPr>
            <a:r>
              <a:rPr lang="en-US" dirty="0" smtClean="0">
                <a:solidFill>
                  <a:schemeClr val="bg1"/>
                </a:solidFill>
              </a:rPr>
              <a:t>Timer – responsible for notifying the class of “half-time” and the “two-minute warning”</a:t>
            </a:r>
          </a:p>
          <a:p>
            <a:pPr>
              <a:buFontTx/>
              <a:buChar char="-"/>
            </a:pPr>
            <a:endParaRPr lang="en-US" dirty="0" smtClean="0">
              <a:solidFill>
                <a:schemeClr val="bg1"/>
              </a:solidFill>
            </a:endParaRPr>
          </a:p>
          <a:p>
            <a:pPr>
              <a:buFontTx/>
              <a:buChar char="-"/>
            </a:pPr>
            <a:r>
              <a:rPr lang="en-US" dirty="0" smtClean="0">
                <a:solidFill>
                  <a:schemeClr val="bg1"/>
                </a:solidFill>
              </a:rPr>
              <a:t>Section Leader &amp; Alternate – responsible for their section.  This includes: monitoring attendance, restroom use, and participation. (Per Section)</a:t>
            </a:r>
          </a:p>
          <a:p>
            <a:pPr>
              <a:buFontTx/>
              <a:buChar char="-"/>
            </a:pPr>
            <a:endParaRPr lang="en-US" dirty="0" smtClean="0">
              <a:solidFill>
                <a:schemeClr val="bg1"/>
              </a:solidFill>
            </a:endParaRPr>
          </a:p>
          <a:p>
            <a:pPr>
              <a:buFontTx/>
              <a:buChar char="-"/>
            </a:pPr>
            <a:r>
              <a:rPr lang="en-US" dirty="0" smtClean="0">
                <a:solidFill>
                  <a:schemeClr val="bg1"/>
                </a:solidFill>
              </a:rPr>
              <a:t>Clerk &amp; Secretary – keeps track of all info for their class period, including: keeping all records of daily lessons, class infractions, group rankings, student salaries, etc.</a:t>
            </a:r>
          </a:p>
          <a:p>
            <a:pPr>
              <a:buFontTx/>
              <a:buChar char="-"/>
            </a:pPr>
            <a:endParaRPr lang="en-US" dirty="0" smtClean="0">
              <a:solidFill>
                <a:schemeClr val="bg1"/>
              </a:solidFill>
            </a:endParaRPr>
          </a:p>
          <a:p>
            <a:pPr>
              <a:buFontTx/>
              <a:buChar char="-"/>
            </a:pPr>
            <a:r>
              <a:rPr lang="en-US" dirty="0" smtClean="0">
                <a:solidFill>
                  <a:schemeClr val="bg1"/>
                </a:solidFill>
              </a:rPr>
              <a:t>Sheriff &amp; Deputy – responsible for writing tickets for all classroom infractions, including: </a:t>
            </a:r>
            <a:r>
              <a:rPr lang="en-US" dirty="0" err="1" smtClean="0">
                <a:solidFill>
                  <a:schemeClr val="bg1"/>
                </a:solidFill>
              </a:rPr>
              <a:t>tardies</a:t>
            </a:r>
            <a:r>
              <a:rPr lang="en-US" dirty="0" smtClean="0">
                <a:solidFill>
                  <a:schemeClr val="bg1"/>
                </a:solidFill>
              </a:rPr>
              <a:t>, misbehavior, or any other citations as directed by Mr. Goblirsch</a:t>
            </a:r>
          </a:p>
          <a:p>
            <a:endParaRPr lang="en-US" dirty="0"/>
          </a:p>
        </p:txBody>
      </p:sp>
    </p:spTree>
    <p:extLst>
      <p:ext uri="{BB962C8B-B14F-4D97-AF65-F5344CB8AC3E}">
        <p14:creationId xmlns:p14="http://schemas.microsoft.com/office/powerpoint/2010/main" val="246510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50000">
              <a:schemeClr val="accent1"/>
            </a:gs>
            <a:gs pos="100000">
              <a:schemeClr val="bg1"/>
            </a:gs>
          </a:gsLst>
          <a:lin ang="5400000" scaled="0"/>
        </a:gradFill>
        <a:effectLst/>
      </p:bgPr>
    </p:bg>
    <p:spTree>
      <p:nvGrpSpPr>
        <p:cNvPr id="1" name=""/>
        <p:cNvGrpSpPr/>
        <p:nvPr/>
      </p:nvGrpSpPr>
      <p:grpSpPr>
        <a:xfrm>
          <a:off x="0" y="0"/>
          <a:ext cx="0" cy="0"/>
          <a:chOff x="0" y="0"/>
          <a:chExt cx="0" cy="0"/>
        </a:xfrm>
      </p:grpSpPr>
      <p:sp>
        <p:nvSpPr>
          <p:cNvPr id="21506"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 Econ. Intro</a:t>
            </a:r>
          </a:p>
        </p:txBody>
      </p:sp>
      <p:sp>
        <p:nvSpPr>
          <p:cNvPr id="20483" name="Subtitle 2"/>
          <p:cNvSpPr>
            <a:spLocks noGrp="1"/>
          </p:cNvSpPr>
          <p:nvPr>
            <p:ph type="subTitle" idx="4294967295"/>
          </p:nvPr>
        </p:nvSpPr>
        <p:spPr>
          <a:xfrm>
            <a:off x="0" y="762000"/>
            <a:ext cx="9144000" cy="6096000"/>
          </a:xfrm>
        </p:spPr>
        <p:txBody>
          <a:bodyPr>
            <a:normAutofit fontScale="92500"/>
          </a:bodyPr>
          <a:lstStyle/>
          <a:p>
            <a:pPr>
              <a:defRPr/>
            </a:pPr>
            <a:r>
              <a:rPr lang="en-US" altLang="en-US" dirty="0" smtClean="0"/>
              <a:t>This is a semester long course </a:t>
            </a:r>
            <a:r>
              <a:rPr lang="en-US" dirty="0" smtClean="0"/>
              <a:t>that </a:t>
            </a:r>
            <a:r>
              <a:rPr lang="en-US" dirty="0"/>
              <a:t>focuses on the major concepts of the American Economic system.  The goal of this course is to provide the students with an understanding of the U.S. economic system of capitalism.  This course will focus on 3 key areas of Economics</a:t>
            </a:r>
            <a:r>
              <a:rPr lang="en-US" dirty="0" smtClean="0"/>
              <a:t>:</a:t>
            </a:r>
          </a:p>
          <a:p>
            <a:pPr>
              <a:defRPr/>
            </a:pPr>
            <a:endParaRPr lang="en-US" dirty="0"/>
          </a:p>
          <a:p>
            <a:pPr lvl="1">
              <a:defRPr/>
            </a:pPr>
            <a:r>
              <a:rPr lang="en-US" dirty="0"/>
              <a:t>Fundamental concepts (Ex – Scarcity, Trade-Offs, Productivity, Economic systems, </a:t>
            </a:r>
            <a:r>
              <a:rPr lang="en-US" dirty="0" err="1"/>
              <a:t>etc</a:t>
            </a:r>
            <a:r>
              <a:rPr lang="en-US" dirty="0"/>
              <a:t>)</a:t>
            </a:r>
            <a:endParaRPr lang="en-US" sz="3200" dirty="0"/>
          </a:p>
          <a:p>
            <a:pPr lvl="1">
              <a:defRPr/>
            </a:pPr>
            <a:r>
              <a:rPr lang="en-US" dirty="0"/>
              <a:t>Microeconomic concepts (Ex – Markets &amp; Prices, Supply &amp; Demand, Competition, </a:t>
            </a:r>
            <a:r>
              <a:rPr lang="en-US" dirty="0" err="1"/>
              <a:t>etc</a:t>
            </a:r>
            <a:r>
              <a:rPr lang="en-US" dirty="0"/>
              <a:t>)</a:t>
            </a:r>
            <a:endParaRPr lang="en-US" sz="3200" dirty="0"/>
          </a:p>
          <a:p>
            <a:pPr lvl="1">
              <a:defRPr/>
            </a:pPr>
            <a:r>
              <a:rPr lang="en-US" dirty="0"/>
              <a:t>Macroeconomic concepts (Ex – GDP, Unemployment, Inflation, Monetary &amp; Fiscal policy, </a:t>
            </a:r>
            <a:r>
              <a:rPr lang="en-US" dirty="0" err="1"/>
              <a:t>etc</a:t>
            </a:r>
            <a:r>
              <a:rPr lang="en-US" dirty="0"/>
              <a:t>)</a:t>
            </a:r>
            <a:endParaRPr lang="en-US" sz="3200" dirty="0"/>
          </a:p>
          <a:p>
            <a:pPr>
              <a:defRPr/>
            </a:pPr>
            <a:endParaRPr lang="en-US" altLang="en-US" dirty="0" smtClean="0"/>
          </a:p>
        </p:txBody>
      </p:sp>
    </p:spTree>
    <p:extLst>
      <p:ext uri="{BB962C8B-B14F-4D97-AF65-F5344CB8AC3E}">
        <p14:creationId xmlns:p14="http://schemas.microsoft.com/office/powerpoint/2010/main" val="4709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50000">
              <a:schemeClr val="accent1"/>
            </a:gs>
            <a:gs pos="100000">
              <a:schemeClr val="bg1"/>
            </a:gs>
          </a:gsLst>
          <a:lin ang="5400000" scaled="0"/>
        </a:gradFill>
        <a:effectLst/>
      </p:bgPr>
    </p:bg>
    <p:spTree>
      <p:nvGrpSpPr>
        <p:cNvPr id="1" name=""/>
        <p:cNvGrpSpPr/>
        <p:nvPr/>
      </p:nvGrpSpPr>
      <p:grpSpPr>
        <a:xfrm>
          <a:off x="0" y="0"/>
          <a:ext cx="0" cy="0"/>
          <a:chOff x="0" y="0"/>
          <a:chExt cx="0" cy="0"/>
        </a:xfrm>
      </p:grpSpPr>
      <p:sp>
        <p:nvSpPr>
          <p:cNvPr id="15362"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II. Gov’t. Intro</a:t>
            </a:r>
          </a:p>
        </p:txBody>
      </p:sp>
      <p:sp>
        <p:nvSpPr>
          <p:cNvPr id="15363" name="Subtitle 2"/>
          <p:cNvSpPr>
            <a:spLocks noGrp="1"/>
          </p:cNvSpPr>
          <p:nvPr>
            <p:ph type="subTitle" idx="4294967295"/>
          </p:nvPr>
        </p:nvSpPr>
        <p:spPr>
          <a:xfrm>
            <a:off x="0" y="762000"/>
            <a:ext cx="9144000" cy="6096000"/>
          </a:xfrm>
        </p:spPr>
        <p:txBody>
          <a:bodyPr/>
          <a:lstStyle/>
          <a:p>
            <a:r>
              <a:rPr lang="en-US" altLang="en-US" dirty="0" smtClean="0"/>
              <a:t>This is a semester long course that focuses on the functions of the American Government.  The goal of this course is to provide the students with an understanding of the U.S. system of representative democracy.  The purpose of this goal is to create students who will become positive, interested, contributing citizens who understand how government can have an impact on their everyday life, and create students who will become active participants within the American system.</a:t>
            </a:r>
          </a:p>
        </p:txBody>
      </p:sp>
    </p:spTree>
    <p:extLst>
      <p:ext uri="{BB962C8B-B14F-4D97-AF65-F5344CB8AC3E}">
        <p14:creationId xmlns:p14="http://schemas.microsoft.com/office/powerpoint/2010/main" val="132878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1986"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III. Daily Materials</a:t>
            </a:r>
          </a:p>
        </p:txBody>
      </p:sp>
      <p:sp>
        <p:nvSpPr>
          <p:cNvPr id="56323" name="Subtitle 2"/>
          <p:cNvSpPr>
            <a:spLocks noGrp="1"/>
          </p:cNvSpPr>
          <p:nvPr>
            <p:ph type="subTitle" idx="4294967295"/>
          </p:nvPr>
        </p:nvSpPr>
        <p:spPr>
          <a:xfrm>
            <a:off x="0" y="1066800"/>
            <a:ext cx="9144000" cy="5791200"/>
          </a:xfrm>
        </p:spPr>
        <p:txBody>
          <a:bodyPr/>
          <a:lstStyle/>
          <a:p>
            <a:pPr marL="812800" indent="-812800" eaLnBrk="1" hangingPunct="1">
              <a:buFontTx/>
              <a:buNone/>
            </a:pPr>
            <a:r>
              <a:rPr lang="en-US" altLang="en-US" dirty="0" smtClean="0"/>
              <a:t>To be prepared for this class on a daily basis, you should have:</a:t>
            </a:r>
          </a:p>
          <a:p>
            <a:pPr marL="1168400" lvl="1" indent="-711200" eaLnBrk="1" hangingPunct="1">
              <a:buFontTx/>
              <a:buAutoNum type="arabicParenR"/>
            </a:pPr>
            <a:r>
              <a:rPr lang="en-US" altLang="en-US" dirty="0" smtClean="0"/>
              <a:t>Pencil/Pen (blue or black ink only)</a:t>
            </a:r>
          </a:p>
          <a:p>
            <a:pPr marL="1168400" lvl="1" indent="-711200">
              <a:spcBef>
                <a:spcPct val="0"/>
              </a:spcBef>
              <a:buFontTx/>
              <a:buNone/>
            </a:pPr>
            <a:r>
              <a:rPr lang="en-US" altLang="en-US" dirty="0" smtClean="0">
                <a:cs typeface="Times New Roman" pitchFamily="18" charset="0"/>
              </a:rPr>
              <a:t>2)    Spiral </a:t>
            </a:r>
            <a:r>
              <a:rPr lang="en-US" altLang="en-US" dirty="0" smtClean="0">
                <a:solidFill>
                  <a:srgbClr val="FF0000"/>
                </a:solidFill>
                <a:cs typeface="Times New Roman" pitchFamily="18" charset="0"/>
              </a:rPr>
              <a:t>Notebook</a:t>
            </a:r>
            <a:r>
              <a:rPr lang="en-US" altLang="en-US" sz="2400" dirty="0" smtClean="0">
                <a:cs typeface="Times New Roman" pitchFamily="18" charset="0"/>
              </a:rPr>
              <a:t> (specifically for Econ/</a:t>
            </a:r>
            <a:r>
              <a:rPr lang="en-US" altLang="en-US" sz="2400" dirty="0" err="1" smtClean="0">
                <a:cs typeface="Times New Roman" pitchFamily="18" charset="0"/>
              </a:rPr>
              <a:t>Govt</a:t>
            </a:r>
            <a:r>
              <a:rPr lang="en-US" altLang="en-US" sz="2400" dirty="0" smtClean="0">
                <a:cs typeface="Times New Roman" pitchFamily="18" charset="0"/>
              </a:rPr>
              <a:t> </a:t>
            </a:r>
            <a:r>
              <a:rPr lang="en-US" altLang="en-US" sz="2400" b="1" u="sng" dirty="0" smtClean="0">
                <a:cs typeface="Times New Roman" pitchFamily="18" charset="0"/>
              </a:rPr>
              <a:t>only</a:t>
            </a:r>
            <a:r>
              <a:rPr lang="en-US" altLang="en-US" sz="2400" dirty="0" smtClean="0">
                <a:cs typeface="Times New Roman" pitchFamily="18" charset="0"/>
              </a:rPr>
              <a:t>)</a:t>
            </a:r>
            <a:endParaRPr lang="en-US" altLang="en-US" sz="2400" dirty="0" smtClean="0">
              <a:latin typeface="Times New Roman" pitchFamily="18" charset="0"/>
              <a:cs typeface="Times New Roman" pitchFamily="18" charset="0"/>
            </a:endParaRPr>
          </a:p>
          <a:p>
            <a:pPr marL="1168400" lvl="1" indent="-711200">
              <a:spcBef>
                <a:spcPct val="0"/>
              </a:spcBef>
              <a:buFontTx/>
              <a:buNone/>
            </a:pPr>
            <a:r>
              <a:rPr lang="en-US" altLang="en-US" dirty="0" smtClean="0">
                <a:cs typeface="Times New Roman" pitchFamily="18" charset="0"/>
              </a:rPr>
              <a:t>3)    Economics/Government textbook</a:t>
            </a:r>
            <a:endParaRPr lang="en-US" altLang="en-US" dirty="0" smtClean="0">
              <a:latin typeface="Times New Roman" pitchFamily="18" charset="0"/>
              <a:cs typeface="Times New Roman" pitchFamily="18" charset="0"/>
            </a:endParaRPr>
          </a:p>
          <a:p>
            <a:pPr marL="1168400" lvl="1" indent="-711200">
              <a:spcBef>
                <a:spcPct val="0"/>
              </a:spcBef>
              <a:buFontTx/>
              <a:buAutoNum type="arabicParenR" startAt="4"/>
            </a:pPr>
            <a:r>
              <a:rPr lang="en-US" altLang="en-US" dirty="0" smtClean="0">
                <a:cs typeface="Times New Roman" pitchFamily="18" charset="0"/>
              </a:rPr>
              <a:t>Section in binder devoted to Econ/</a:t>
            </a:r>
            <a:r>
              <a:rPr lang="en-US" altLang="en-US" dirty="0" err="1" smtClean="0">
                <a:cs typeface="Times New Roman" pitchFamily="18" charset="0"/>
              </a:rPr>
              <a:t>Govt</a:t>
            </a:r>
            <a:r>
              <a:rPr lang="en-US" altLang="en-US" dirty="0" smtClean="0">
                <a:cs typeface="Times New Roman" pitchFamily="18" charset="0"/>
              </a:rPr>
              <a:t> </a:t>
            </a:r>
          </a:p>
          <a:p>
            <a:pPr marL="1168400" lvl="1" indent="-711200">
              <a:spcBef>
                <a:spcPct val="0"/>
              </a:spcBef>
              <a:buFontTx/>
              <a:buNone/>
            </a:pPr>
            <a:r>
              <a:rPr lang="en-US" altLang="en-US" sz="2000" dirty="0" smtClean="0">
                <a:cs typeface="Times New Roman" pitchFamily="18" charset="0"/>
              </a:rPr>
              <a:t>	    (Binder </a:t>
            </a:r>
            <a:r>
              <a:rPr lang="en-US" altLang="en-US" sz="2000" b="1" u="sng" dirty="0" smtClean="0">
                <a:cs typeface="Times New Roman" pitchFamily="18" charset="0"/>
              </a:rPr>
              <a:t>does not</a:t>
            </a:r>
            <a:r>
              <a:rPr lang="en-US" altLang="en-US" sz="2000" dirty="0" smtClean="0">
                <a:cs typeface="Times New Roman" pitchFamily="18" charset="0"/>
              </a:rPr>
              <a:t> have to be for Econ/</a:t>
            </a:r>
            <a:r>
              <a:rPr lang="en-US" altLang="en-US" sz="2000" dirty="0" err="1" smtClean="0">
                <a:cs typeface="Times New Roman" pitchFamily="18" charset="0"/>
              </a:rPr>
              <a:t>Govt</a:t>
            </a:r>
            <a:r>
              <a:rPr lang="en-US" altLang="en-US" sz="2000" dirty="0" smtClean="0">
                <a:cs typeface="Times New Roman" pitchFamily="18" charset="0"/>
              </a:rPr>
              <a:t> only)</a:t>
            </a:r>
            <a:endParaRPr lang="en-US" altLang="en-US" dirty="0" smtClean="0">
              <a:solidFill>
                <a:srgbClr val="FF0000"/>
              </a:solidFill>
            </a:endParaRPr>
          </a:p>
          <a:p>
            <a:pPr marL="1168400" lvl="1" indent="-711200" eaLnBrk="1" hangingPunct="1">
              <a:buFontTx/>
              <a:buAutoNum type="arabicParenR" startAt="5"/>
            </a:pPr>
            <a:r>
              <a:rPr lang="en-US" altLang="en-US" dirty="0" smtClean="0">
                <a:solidFill>
                  <a:srgbClr val="FF0000"/>
                </a:solidFill>
              </a:rPr>
              <a:t>CUSD issued </a:t>
            </a:r>
            <a:r>
              <a:rPr lang="en-US" altLang="en-US" dirty="0" err="1" smtClean="0">
                <a:solidFill>
                  <a:srgbClr val="FF0000"/>
                </a:solidFill>
              </a:rPr>
              <a:t>ChromeBook</a:t>
            </a:r>
            <a:r>
              <a:rPr lang="en-US" altLang="en-US" dirty="0" smtClean="0">
                <a:solidFill>
                  <a:srgbClr val="FF0000"/>
                </a:solidFill>
              </a:rPr>
              <a:t> charged and ready</a:t>
            </a:r>
          </a:p>
          <a:p>
            <a:pPr marL="812800" indent="-812800">
              <a:spcBef>
                <a:spcPct val="0"/>
              </a:spcBef>
              <a:buFontTx/>
              <a:buNone/>
            </a:pPr>
            <a:endParaRPr lang="en-US" altLang="en-US" sz="2400" dirty="0" smtClean="0">
              <a:latin typeface="Times New Roman" pitchFamily="18" charset="0"/>
              <a:cs typeface="Times New Roman" pitchFamily="18" charset="0"/>
            </a:endParaRPr>
          </a:p>
          <a:p>
            <a:pPr marL="1168400" lvl="1" indent="-711200" eaLnBrk="1" hangingPunct="1">
              <a:buFontTx/>
              <a:buAutoNum type="arabicParenR"/>
            </a:pPr>
            <a:endParaRPr lang="en-US" altLang="en-US" dirty="0" smtClean="0"/>
          </a:p>
        </p:txBody>
      </p:sp>
    </p:spTree>
    <p:extLst>
      <p:ext uri="{BB962C8B-B14F-4D97-AF65-F5344CB8AC3E}">
        <p14:creationId xmlns:p14="http://schemas.microsoft.com/office/powerpoint/2010/main" val="289573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idx="4294967295"/>
          </p:nvPr>
        </p:nvSpPr>
        <p:spPr>
          <a:xfrm>
            <a:off x="0" y="304800"/>
            <a:ext cx="9144000" cy="823913"/>
          </a:xfrm>
        </p:spPr>
        <p:txBody>
          <a:bodyPr/>
          <a:lstStyle/>
          <a:p>
            <a:pPr eaLnBrk="1" hangingPunct="1"/>
            <a:r>
              <a:rPr lang="en-US" altLang="en-US" b="1" smtClean="0">
                <a:solidFill>
                  <a:schemeClr val="tx1"/>
                </a:solidFill>
              </a:rPr>
              <a:t>STRUCTURED ACADEMIC</a:t>
            </a:r>
            <a:br>
              <a:rPr lang="en-US" altLang="en-US" b="1" smtClean="0">
                <a:solidFill>
                  <a:schemeClr val="tx1"/>
                </a:solidFill>
              </a:rPr>
            </a:br>
            <a:r>
              <a:rPr lang="en-US" altLang="en-US" b="1" smtClean="0">
                <a:solidFill>
                  <a:schemeClr val="tx1"/>
                </a:solidFill>
              </a:rPr>
              <a:t>DISCUSSION</a:t>
            </a:r>
          </a:p>
        </p:txBody>
      </p:sp>
      <p:sp>
        <p:nvSpPr>
          <p:cNvPr id="30723" name="Subtitle 2"/>
          <p:cNvSpPr>
            <a:spLocks noGrp="1"/>
          </p:cNvSpPr>
          <p:nvPr>
            <p:ph type="subTitle" idx="4294967295"/>
          </p:nvPr>
        </p:nvSpPr>
        <p:spPr>
          <a:xfrm>
            <a:off x="-762000" y="1447800"/>
            <a:ext cx="9906000" cy="5334000"/>
          </a:xfrm>
        </p:spPr>
        <p:txBody>
          <a:bodyPr/>
          <a:lstStyle/>
          <a:p>
            <a:pPr marL="1524000" lvl="2" indent="-609600" eaLnBrk="1" hangingPunct="1">
              <a:lnSpc>
                <a:spcPct val="90000"/>
              </a:lnSpc>
              <a:buFontTx/>
              <a:buNone/>
              <a:defRPr/>
            </a:pPr>
            <a:r>
              <a:rPr lang="en-US" altLang="en-US" sz="2200" dirty="0" smtClean="0"/>
              <a:t>Discuss the following question with your partner:</a:t>
            </a:r>
          </a:p>
          <a:p>
            <a:pPr marL="1524000" lvl="2" indent="-609600" eaLnBrk="1" hangingPunct="1">
              <a:lnSpc>
                <a:spcPct val="90000"/>
              </a:lnSpc>
              <a:buFontTx/>
              <a:buNone/>
              <a:defRPr/>
            </a:pPr>
            <a:endParaRPr lang="en-US" altLang="en-US" sz="500" dirty="0" smtClean="0"/>
          </a:p>
          <a:p>
            <a:pPr marL="1524000" lvl="2" indent="-609600" eaLnBrk="1" hangingPunct="1">
              <a:lnSpc>
                <a:spcPct val="90000"/>
              </a:lnSpc>
              <a:buFontTx/>
              <a:buAutoNum type="arabicParenR"/>
              <a:defRPr/>
            </a:pPr>
            <a:endParaRPr lang="en-US" altLang="en-US" sz="2200" dirty="0" smtClean="0"/>
          </a:p>
          <a:p>
            <a:pPr marL="914400" lvl="2" indent="0" eaLnBrk="1" hangingPunct="1">
              <a:lnSpc>
                <a:spcPct val="90000"/>
              </a:lnSpc>
              <a:buFontTx/>
              <a:buNone/>
              <a:defRPr/>
            </a:pPr>
            <a:r>
              <a:rPr lang="en-US" altLang="en-US" sz="2200" dirty="0" smtClean="0">
                <a:solidFill>
                  <a:srgbClr val="0070C0"/>
                </a:solidFill>
              </a:rPr>
              <a:t>ODD PARTNER – Partner on the Right</a:t>
            </a:r>
          </a:p>
          <a:p>
            <a:pPr marL="914400" lvl="2" indent="0" eaLnBrk="1" hangingPunct="1">
              <a:lnSpc>
                <a:spcPct val="90000"/>
              </a:lnSpc>
              <a:buFontTx/>
              <a:buNone/>
              <a:defRPr/>
            </a:pPr>
            <a:r>
              <a:rPr lang="en-US" altLang="en-US" sz="2200" dirty="0" smtClean="0">
                <a:solidFill>
                  <a:srgbClr val="0070C0"/>
                </a:solidFill>
              </a:rPr>
              <a:t>EVEN PARTNER – Partner on the Left</a:t>
            </a:r>
            <a:endParaRPr lang="en-US" altLang="en-US" sz="2200" dirty="0">
              <a:solidFill>
                <a:srgbClr val="0070C0"/>
              </a:solidFill>
            </a:endParaRPr>
          </a:p>
          <a:p>
            <a:pPr marL="1524000" lvl="2" indent="-609600" eaLnBrk="1" hangingPunct="1">
              <a:lnSpc>
                <a:spcPct val="90000"/>
              </a:lnSpc>
              <a:buFontTx/>
              <a:buAutoNum type="arabicParenR"/>
              <a:defRPr/>
            </a:pPr>
            <a:endParaRPr lang="en-US" altLang="en-US" sz="2200" dirty="0" smtClean="0"/>
          </a:p>
          <a:p>
            <a:pPr marL="914400" lvl="2" indent="0" eaLnBrk="1" hangingPunct="1">
              <a:lnSpc>
                <a:spcPct val="90000"/>
              </a:lnSpc>
              <a:buFontTx/>
              <a:buNone/>
              <a:defRPr/>
            </a:pPr>
            <a:r>
              <a:rPr lang="en-US" altLang="en-US" sz="2200" dirty="0" smtClean="0"/>
              <a:t>ODD Partner 1</a:t>
            </a:r>
            <a:r>
              <a:rPr lang="en-US" altLang="en-US" sz="2200" baseline="30000" dirty="0" smtClean="0"/>
              <a:t>st</a:t>
            </a:r>
            <a:r>
              <a:rPr lang="en-US" altLang="en-US" sz="2200" dirty="0" smtClean="0"/>
              <a:t>, the Even Partner 2</a:t>
            </a:r>
            <a:r>
              <a:rPr lang="en-US" altLang="en-US" sz="2200" baseline="30000" dirty="0" smtClean="0"/>
              <a:t>nd</a:t>
            </a:r>
            <a:endParaRPr lang="en-US" altLang="en-US" sz="2200" dirty="0" smtClean="0"/>
          </a:p>
          <a:p>
            <a:pPr marL="1524000" lvl="2" indent="-609600" eaLnBrk="1" hangingPunct="1">
              <a:lnSpc>
                <a:spcPct val="90000"/>
              </a:lnSpc>
              <a:buFontTx/>
              <a:buAutoNum type="arabicParenR"/>
              <a:defRPr/>
            </a:pPr>
            <a:endParaRPr lang="en-US" altLang="en-US" sz="2200" dirty="0"/>
          </a:p>
          <a:p>
            <a:pPr marL="1524000" lvl="2" indent="-609600" eaLnBrk="1" hangingPunct="1">
              <a:lnSpc>
                <a:spcPct val="90000"/>
              </a:lnSpc>
              <a:buFontTx/>
              <a:buAutoNum type="arabicParenR"/>
              <a:defRPr/>
            </a:pPr>
            <a:r>
              <a:rPr lang="en-US" altLang="en-US" sz="2200" dirty="0" smtClean="0"/>
              <a:t>Identify one item that each student should have with them on a daily basis in Mr. </a:t>
            </a:r>
            <a:r>
              <a:rPr lang="en-US" altLang="en-US" sz="2200" dirty="0" err="1" smtClean="0"/>
              <a:t>Goblirsch’s</a:t>
            </a:r>
            <a:r>
              <a:rPr lang="en-US" altLang="en-US" sz="2200" dirty="0" smtClean="0"/>
              <a:t> class.                                                 </a:t>
            </a:r>
          </a:p>
          <a:p>
            <a:pPr marL="1524000" lvl="2" indent="-609600" eaLnBrk="1" hangingPunct="1">
              <a:lnSpc>
                <a:spcPct val="90000"/>
              </a:lnSpc>
              <a:buFontTx/>
              <a:buNone/>
              <a:defRPr/>
            </a:pPr>
            <a:r>
              <a:rPr lang="en-US" altLang="en-US" sz="1800" dirty="0" smtClean="0">
                <a:solidFill>
                  <a:srgbClr val="FF0000"/>
                </a:solidFill>
              </a:rPr>
              <a:t>	I should have _______ with me each day for Mr. </a:t>
            </a:r>
            <a:r>
              <a:rPr lang="en-US" altLang="en-US" sz="1800" dirty="0" err="1" smtClean="0">
                <a:solidFill>
                  <a:srgbClr val="FF0000"/>
                </a:solidFill>
              </a:rPr>
              <a:t>Goblirsch’s</a:t>
            </a:r>
            <a:r>
              <a:rPr lang="en-US" altLang="en-US" sz="1800" dirty="0" smtClean="0">
                <a:solidFill>
                  <a:srgbClr val="FF0000"/>
                </a:solidFill>
              </a:rPr>
              <a:t> class.</a:t>
            </a:r>
            <a:endParaRPr lang="en-US" altLang="en-US" sz="1800" dirty="0" smtClean="0"/>
          </a:p>
          <a:p>
            <a:pPr lvl="3" eaLnBrk="1" hangingPunct="1">
              <a:lnSpc>
                <a:spcPct val="90000"/>
              </a:lnSpc>
              <a:buFontTx/>
              <a:buChar char="-"/>
              <a:defRPr/>
            </a:pPr>
            <a:endParaRPr lang="en-US" altLang="en-US" sz="1900" dirty="0" smtClean="0"/>
          </a:p>
          <a:p>
            <a:pPr lvl="3" eaLnBrk="1" hangingPunct="1">
              <a:lnSpc>
                <a:spcPct val="90000"/>
              </a:lnSpc>
              <a:buFontTx/>
              <a:buChar char="-"/>
              <a:defRPr/>
            </a:pPr>
            <a:endParaRPr lang="en-US" altLang="en-US" sz="1900" dirty="0" smtClean="0"/>
          </a:p>
          <a:p>
            <a:pPr marL="1524000" lvl="2" indent="-609600" eaLnBrk="1" hangingPunct="1">
              <a:lnSpc>
                <a:spcPct val="90000"/>
              </a:lnSpc>
              <a:buFontTx/>
              <a:buAutoNum type="arabicParenR"/>
              <a:defRPr/>
            </a:pPr>
            <a:endParaRPr lang="en-US" altLang="en-US" sz="2200" dirty="0" smtClean="0"/>
          </a:p>
          <a:p>
            <a:pPr marL="1524000" lvl="2" indent="-609600" eaLnBrk="1" hangingPunct="1">
              <a:lnSpc>
                <a:spcPct val="90000"/>
              </a:lnSpc>
              <a:buFontTx/>
              <a:buNone/>
              <a:defRPr/>
            </a:pPr>
            <a:endParaRPr lang="en-US" altLang="en-US" sz="2200" dirty="0" smtClean="0"/>
          </a:p>
        </p:txBody>
      </p:sp>
    </p:spTree>
    <p:extLst>
      <p:ext uri="{BB962C8B-B14F-4D97-AF65-F5344CB8AC3E}">
        <p14:creationId xmlns:p14="http://schemas.microsoft.com/office/powerpoint/2010/main" val="2229115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4034" name="Title 1"/>
          <p:cNvSpPr>
            <a:spLocks noGrp="1"/>
          </p:cNvSpPr>
          <p:nvPr>
            <p:ph type="ctrTitle" idx="4294967295"/>
          </p:nvPr>
        </p:nvSpPr>
        <p:spPr>
          <a:xfrm>
            <a:off x="0" y="0"/>
            <a:ext cx="9144000" cy="1295400"/>
          </a:xfrm>
        </p:spPr>
        <p:txBody>
          <a:bodyPr/>
          <a:lstStyle/>
          <a:p>
            <a:pPr eaLnBrk="1" hangingPunct="1"/>
            <a:r>
              <a:rPr lang="en-US" altLang="en-US" sz="4800" b="1" dirty="0" smtClean="0">
                <a:solidFill>
                  <a:schemeClr val="tx1"/>
                </a:solidFill>
              </a:rPr>
              <a:t>IV. Classroom Expectations</a:t>
            </a:r>
          </a:p>
        </p:txBody>
      </p:sp>
      <p:sp>
        <p:nvSpPr>
          <p:cNvPr id="20483" name="Subtitle 2"/>
          <p:cNvSpPr>
            <a:spLocks noGrp="1"/>
          </p:cNvSpPr>
          <p:nvPr>
            <p:ph type="subTitle" idx="4294967295"/>
          </p:nvPr>
        </p:nvSpPr>
        <p:spPr>
          <a:xfrm>
            <a:off x="0" y="990600"/>
            <a:ext cx="9144000" cy="5867400"/>
          </a:xfrm>
        </p:spPr>
        <p:txBody>
          <a:bodyPr>
            <a:normAutofit lnSpcReduction="10000"/>
          </a:bodyPr>
          <a:lstStyle/>
          <a:p>
            <a:pPr marL="1168400" lvl="1" indent="-711200" eaLnBrk="1" hangingPunct="1">
              <a:buFontTx/>
              <a:buNone/>
              <a:defRPr/>
            </a:pPr>
            <a:r>
              <a:rPr lang="en-US" sz="3200" b="1" u="sng" dirty="0" smtClean="0"/>
              <a:t>DO</a:t>
            </a:r>
            <a:r>
              <a:rPr lang="en-US" sz="3200" b="1" dirty="0" smtClean="0"/>
              <a:t>:</a:t>
            </a:r>
            <a:endParaRPr lang="en-US" sz="3200" dirty="0" smtClean="0"/>
          </a:p>
          <a:p>
            <a:pPr marL="1524000" lvl="2" indent="-609600" eaLnBrk="1" hangingPunct="1">
              <a:buFontTx/>
              <a:buNone/>
              <a:defRPr/>
            </a:pPr>
            <a:r>
              <a:rPr lang="en-US" sz="2800" dirty="0" smtClean="0"/>
              <a:t>1) FOLLOW ALL CHS RULES AND POLICIES</a:t>
            </a:r>
          </a:p>
          <a:p>
            <a:pPr marL="1524000" lvl="2" indent="-609600" eaLnBrk="1" hangingPunct="1">
              <a:buFontTx/>
              <a:buNone/>
              <a:defRPr/>
            </a:pPr>
            <a:r>
              <a:rPr lang="en-US" sz="2800" dirty="0" smtClean="0"/>
              <a:t>2) Be </a:t>
            </a:r>
            <a:r>
              <a:rPr lang="en-US" sz="2800" dirty="0" smtClean="0">
                <a:solidFill>
                  <a:srgbClr val="FF0000"/>
                </a:solidFill>
              </a:rPr>
              <a:t>respectful</a:t>
            </a:r>
            <a:r>
              <a:rPr lang="en-US" sz="2800" dirty="0" smtClean="0"/>
              <a:t> of fellow students, staff, and school property</a:t>
            </a:r>
          </a:p>
          <a:p>
            <a:pPr marL="1524000" lvl="2" indent="-609600" eaLnBrk="1" hangingPunct="1">
              <a:buFontTx/>
              <a:buNone/>
              <a:defRPr/>
            </a:pPr>
            <a:r>
              <a:rPr lang="en-US" sz="2800" dirty="0"/>
              <a:t>3</a:t>
            </a:r>
            <a:r>
              <a:rPr lang="en-US" sz="2800" dirty="0" smtClean="0"/>
              <a:t>) Show up to class </a:t>
            </a:r>
            <a:r>
              <a:rPr lang="en-US" sz="2800" dirty="0" smtClean="0">
                <a:solidFill>
                  <a:srgbClr val="FF0000"/>
                </a:solidFill>
              </a:rPr>
              <a:t>on time </a:t>
            </a:r>
            <a:r>
              <a:rPr lang="en-US" sz="2800" dirty="0" smtClean="0"/>
              <a:t>and </a:t>
            </a:r>
            <a:r>
              <a:rPr lang="en-US" sz="2800" dirty="0" smtClean="0">
                <a:solidFill>
                  <a:srgbClr val="FF0000"/>
                </a:solidFill>
              </a:rPr>
              <a:t>prepared</a:t>
            </a:r>
            <a:r>
              <a:rPr lang="en-US" sz="2800" dirty="0" smtClean="0"/>
              <a:t> for the day</a:t>
            </a:r>
          </a:p>
          <a:p>
            <a:pPr marL="1524000" lvl="2" indent="-609600" eaLnBrk="1" hangingPunct="1">
              <a:buFontTx/>
              <a:buNone/>
              <a:defRPr/>
            </a:pPr>
            <a:r>
              <a:rPr lang="en-US" sz="2800" dirty="0"/>
              <a:t>4</a:t>
            </a:r>
            <a:r>
              <a:rPr lang="en-US" sz="2800" dirty="0" smtClean="0"/>
              <a:t>) </a:t>
            </a:r>
            <a:r>
              <a:rPr lang="en-US" sz="2800" dirty="0" smtClean="0">
                <a:solidFill>
                  <a:srgbClr val="FF0000"/>
                </a:solidFill>
              </a:rPr>
              <a:t>Follow instructions </a:t>
            </a:r>
            <a:r>
              <a:rPr lang="en-US" sz="2800" dirty="0" smtClean="0"/>
              <a:t>as they are given the first time</a:t>
            </a:r>
          </a:p>
          <a:p>
            <a:pPr marL="1524000" lvl="2" indent="-609600" eaLnBrk="1" hangingPunct="1">
              <a:buFontTx/>
              <a:buNone/>
              <a:defRPr/>
            </a:pPr>
            <a:r>
              <a:rPr lang="en-US" sz="2800" dirty="0"/>
              <a:t>5</a:t>
            </a:r>
            <a:r>
              <a:rPr lang="en-US" sz="2800" dirty="0" smtClean="0"/>
              <a:t>) </a:t>
            </a:r>
            <a:r>
              <a:rPr lang="en-US" sz="2800" dirty="0" smtClean="0">
                <a:solidFill>
                  <a:srgbClr val="FF0000"/>
                </a:solidFill>
              </a:rPr>
              <a:t>Participate</a:t>
            </a:r>
            <a:r>
              <a:rPr lang="en-US" sz="2800" dirty="0" smtClean="0"/>
              <a:t> in class on a daily basis</a:t>
            </a:r>
          </a:p>
          <a:p>
            <a:pPr marL="1524000" lvl="2" indent="-609600" eaLnBrk="1" hangingPunct="1">
              <a:buFontTx/>
              <a:buNone/>
              <a:defRPr/>
            </a:pPr>
            <a:r>
              <a:rPr lang="en-US" sz="2800" dirty="0"/>
              <a:t>6</a:t>
            </a:r>
            <a:r>
              <a:rPr lang="en-US" sz="2800" dirty="0" smtClean="0"/>
              <a:t>) Raise your hand in order to participate in class discussion</a:t>
            </a:r>
          </a:p>
          <a:p>
            <a:pPr marL="1524000" lvl="2" indent="-609600" eaLnBrk="1" hangingPunct="1">
              <a:buFontTx/>
              <a:buNone/>
              <a:defRPr/>
            </a:pPr>
            <a:r>
              <a:rPr lang="en-US" sz="2800" dirty="0"/>
              <a:t>7</a:t>
            </a:r>
            <a:r>
              <a:rPr lang="en-US" sz="2800" dirty="0" smtClean="0"/>
              <a:t>) Stay in your </a:t>
            </a:r>
            <a:r>
              <a:rPr lang="en-US" sz="2800" dirty="0" smtClean="0">
                <a:solidFill>
                  <a:srgbClr val="FF0000"/>
                </a:solidFill>
              </a:rPr>
              <a:t>assigned seat </a:t>
            </a:r>
            <a:r>
              <a:rPr lang="en-US" sz="2800" dirty="0" smtClean="0"/>
              <a:t>at all times during the class period</a:t>
            </a:r>
          </a:p>
        </p:txBody>
      </p:sp>
    </p:spTree>
    <p:extLst>
      <p:ext uri="{BB962C8B-B14F-4D97-AF65-F5344CB8AC3E}">
        <p14:creationId xmlns:p14="http://schemas.microsoft.com/office/powerpoint/2010/main" val="4125247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45058" name="Title 1"/>
          <p:cNvSpPr>
            <a:spLocks noGrp="1"/>
          </p:cNvSpPr>
          <p:nvPr>
            <p:ph type="ctrTitle" idx="4294967295"/>
          </p:nvPr>
        </p:nvSpPr>
        <p:spPr>
          <a:xfrm>
            <a:off x="0" y="26988"/>
            <a:ext cx="9144000" cy="1295400"/>
          </a:xfrm>
        </p:spPr>
        <p:txBody>
          <a:bodyPr/>
          <a:lstStyle/>
          <a:p>
            <a:pPr eaLnBrk="1" hangingPunct="1"/>
            <a:r>
              <a:rPr lang="en-US" altLang="en-US" sz="4800" b="1" dirty="0" smtClean="0">
                <a:solidFill>
                  <a:schemeClr val="tx1"/>
                </a:solidFill>
              </a:rPr>
              <a:t>IV. Classroom Expectations cont’d</a:t>
            </a:r>
          </a:p>
        </p:txBody>
      </p:sp>
      <p:sp>
        <p:nvSpPr>
          <p:cNvPr id="45059" name="Subtitle 2"/>
          <p:cNvSpPr>
            <a:spLocks noGrp="1"/>
          </p:cNvSpPr>
          <p:nvPr>
            <p:ph type="subTitle" idx="4294967295"/>
          </p:nvPr>
        </p:nvSpPr>
        <p:spPr>
          <a:xfrm>
            <a:off x="-34925" y="976313"/>
            <a:ext cx="9144000" cy="5867400"/>
          </a:xfrm>
        </p:spPr>
        <p:txBody>
          <a:bodyPr/>
          <a:lstStyle/>
          <a:p>
            <a:pPr marL="1168400" lvl="1" indent="-711200" eaLnBrk="1" hangingPunct="1">
              <a:buFontTx/>
              <a:buNone/>
            </a:pPr>
            <a:r>
              <a:rPr lang="en-US" altLang="en-US" sz="3200" b="1" u="sng" dirty="0" smtClean="0"/>
              <a:t>DO NOT</a:t>
            </a:r>
            <a:r>
              <a:rPr lang="en-US" altLang="en-US" sz="3200" b="1" dirty="0" smtClean="0"/>
              <a:t>:</a:t>
            </a:r>
            <a:endParaRPr lang="en-US" altLang="en-US" sz="3200" dirty="0" smtClean="0"/>
          </a:p>
          <a:p>
            <a:pPr marL="1524000" lvl="2" indent="-609600" eaLnBrk="1" hangingPunct="1">
              <a:buFontTx/>
              <a:buNone/>
            </a:pPr>
            <a:r>
              <a:rPr lang="en-US" altLang="en-US" dirty="0" smtClean="0"/>
              <a:t>1) Be disruptive of class by talking or disturbing fellow students</a:t>
            </a:r>
          </a:p>
          <a:p>
            <a:pPr marL="1524000" lvl="2" indent="-609600" eaLnBrk="1" hangingPunct="1">
              <a:buFontTx/>
              <a:buNone/>
            </a:pPr>
            <a:r>
              <a:rPr lang="en-US" altLang="en-US" dirty="0" smtClean="0"/>
              <a:t>2) Talk while the teacher is directing class, while a fellow student is speaking, or while you are supposed to be working</a:t>
            </a:r>
          </a:p>
          <a:p>
            <a:pPr marL="1524000" lvl="2" indent="-609600" eaLnBrk="1" hangingPunct="1">
              <a:buFontTx/>
              <a:buNone/>
            </a:pPr>
            <a:r>
              <a:rPr lang="en-US" altLang="en-US" dirty="0" smtClean="0"/>
              <a:t>3) Use any electronic devices, including cell phones, iPods, etc. (any electronic devices used during class will be confiscated immediately)</a:t>
            </a:r>
          </a:p>
          <a:p>
            <a:pPr marL="1524000" lvl="2" indent="-609600" eaLnBrk="1" hangingPunct="1">
              <a:buFontTx/>
              <a:buNone/>
            </a:pPr>
            <a:r>
              <a:rPr lang="en-US" altLang="en-US" dirty="0" smtClean="0">
                <a:solidFill>
                  <a:srgbClr val="FF0000"/>
                </a:solidFill>
              </a:rPr>
              <a:t>	***Refusal to hand over a device upon request will result in a class suspension for defiance</a:t>
            </a:r>
          </a:p>
          <a:p>
            <a:pPr marL="1524000" lvl="2" indent="-609600" eaLnBrk="1" hangingPunct="1">
              <a:buFontTx/>
              <a:buNone/>
            </a:pPr>
            <a:r>
              <a:rPr lang="en-US" altLang="en-US" dirty="0" smtClean="0"/>
              <a:t>4) Eat or drink anything while in the classroom (Bottled water is allowed)</a:t>
            </a:r>
          </a:p>
          <a:p>
            <a:pPr marL="1524000" lvl="2" indent="-609600" eaLnBrk="1" hangingPunct="1">
              <a:buFontTx/>
              <a:buNone/>
            </a:pPr>
            <a:r>
              <a:rPr lang="en-US" altLang="en-US" dirty="0" smtClean="0"/>
              <a:t>5) Wear hats, hoods, or sunglasses while in the classroom</a:t>
            </a:r>
          </a:p>
        </p:txBody>
      </p:sp>
    </p:spTree>
    <p:extLst>
      <p:ext uri="{BB962C8B-B14F-4D97-AF65-F5344CB8AC3E}">
        <p14:creationId xmlns:p14="http://schemas.microsoft.com/office/powerpoint/2010/main" val="3733819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idx="4294967295"/>
          </p:nvPr>
        </p:nvSpPr>
        <p:spPr>
          <a:xfrm>
            <a:off x="0" y="381000"/>
            <a:ext cx="9144000" cy="823913"/>
          </a:xfrm>
        </p:spPr>
        <p:txBody>
          <a:bodyPr/>
          <a:lstStyle/>
          <a:p>
            <a:pPr eaLnBrk="1" hangingPunct="1"/>
            <a:r>
              <a:rPr lang="en-US" altLang="en-US" b="1" smtClean="0">
                <a:solidFill>
                  <a:schemeClr val="tx1"/>
                </a:solidFill>
              </a:rPr>
              <a:t>STURCTURED ACADEMIC</a:t>
            </a:r>
            <a:br>
              <a:rPr lang="en-US" altLang="en-US" b="1" smtClean="0">
                <a:solidFill>
                  <a:schemeClr val="tx1"/>
                </a:solidFill>
              </a:rPr>
            </a:br>
            <a:r>
              <a:rPr lang="en-US" altLang="en-US" b="1" smtClean="0">
                <a:solidFill>
                  <a:schemeClr val="tx1"/>
                </a:solidFill>
              </a:rPr>
              <a:t>DISCUSSION</a:t>
            </a:r>
          </a:p>
        </p:txBody>
      </p:sp>
      <p:sp>
        <p:nvSpPr>
          <p:cNvPr id="30723" name="Subtitle 2"/>
          <p:cNvSpPr>
            <a:spLocks noGrp="1"/>
          </p:cNvSpPr>
          <p:nvPr>
            <p:ph type="subTitle" idx="4294967295"/>
          </p:nvPr>
        </p:nvSpPr>
        <p:spPr>
          <a:xfrm>
            <a:off x="-762000" y="1600200"/>
            <a:ext cx="9906000" cy="5181600"/>
          </a:xfrm>
        </p:spPr>
        <p:txBody>
          <a:bodyPr/>
          <a:lstStyle/>
          <a:p>
            <a:pPr marL="1524000" lvl="2" indent="-609600" eaLnBrk="1" hangingPunct="1">
              <a:lnSpc>
                <a:spcPct val="90000"/>
              </a:lnSpc>
              <a:buFontTx/>
              <a:buNone/>
            </a:pPr>
            <a:r>
              <a:rPr lang="en-US" altLang="en-US" sz="2200" smtClean="0"/>
              <a:t>Discuss the following question with your partner:</a:t>
            </a:r>
          </a:p>
          <a:p>
            <a:pPr marL="1524000" lvl="2" indent="-609600" eaLnBrk="1" hangingPunct="1">
              <a:lnSpc>
                <a:spcPct val="90000"/>
              </a:lnSpc>
              <a:buFontTx/>
              <a:buNone/>
            </a:pPr>
            <a:endParaRPr lang="en-US" altLang="en-US" sz="500" smtClean="0"/>
          </a:p>
          <a:p>
            <a:pPr marL="1524000" lvl="2" indent="-609600" eaLnBrk="1" hangingPunct="1">
              <a:lnSpc>
                <a:spcPct val="90000"/>
              </a:lnSpc>
              <a:buFontTx/>
              <a:buNone/>
            </a:pPr>
            <a:r>
              <a:rPr lang="en-US" altLang="en-US" sz="2200" smtClean="0"/>
              <a:t>EVEN PARTNER 1st</a:t>
            </a:r>
          </a:p>
          <a:p>
            <a:pPr marL="1524000" lvl="2" indent="-609600" eaLnBrk="1" hangingPunct="1">
              <a:lnSpc>
                <a:spcPct val="90000"/>
              </a:lnSpc>
              <a:buFontTx/>
              <a:buAutoNum type="arabicParenR"/>
            </a:pPr>
            <a:r>
              <a:rPr lang="en-US" altLang="en-US" sz="2200" smtClean="0"/>
              <a:t>Identify one thing students SHOULD DO in Mr. Goblirsch’s class.                                                                                           </a:t>
            </a:r>
          </a:p>
          <a:p>
            <a:pPr marL="1524000" lvl="2" indent="-609600" eaLnBrk="1" hangingPunct="1">
              <a:lnSpc>
                <a:spcPct val="90000"/>
              </a:lnSpc>
              <a:buFontTx/>
              <a:buNone/>
            </a:pPr>
            <a:r>
              <a:rPr lang="en-US" altLang="en-US" sz="1800" smtClean="0">
                <a:solidFill>
                  <a:srgbClr val="FF0000"/>
                </a:solidFill>
              </a:rPr>
              <a:t>	In Mr. Goblirsch’s class, students SHOULD ______.</a:t>
            </a:r>
            <a:endParaRPr lang="en-US" altLang="en-US" sz="1800" smtClean="0"/>
          </a:p>
          <a:p>
            <a:pPr marL="1524000" lvl="2" indent="-609600" eaLnBrk="1" hangingPunct="1">
              <a:lnSpc>
                <a:spcPct val="90000"/>
              </a:lnSpc>
              <a:buFontTx/>
              <a:buAutoNum type="arabicParenR"/>
            </a:pPr>
            <a:endParaRPr lang="en-US" altLang="en-US" sz="2200" smtClean="0">
              <a:solidFill>
                <a:srgbClr val="000000"/>
              </a:solidFill>
            </a:endParaRPr>
          </a:p>
          <a:p>
            <a:pPr marL="1524000" lvl="2" indent="-609600" eaLnBrk="1" hangingPunct="1">
              <a:lnSpc>
                <a:spcPct val="90000"/>
              </a:lnSpc>
              <a:buFontTx/>
              <a:buNone/>
            </a:pPr>
            <a:r>
              <a:rPr lang="en-US" altLang="en-US" sz="2200" smtClean="0">
                <a:solidFill>
                  <a:srgbClr val="000000"/>
                </a:solidFill>
              </a:rPr>
              <a:t>ODD PARTNER 2nd</a:t>
            </a:r>
          </a:p>
          <a:p>
            <a:pPr marL="1524000" lvl="2" indent="-609600" eaLnBrk="1" hangingPunct="1">
              <a:lnSpc>
                <a:spcPct val="90000"/>
              </a:lnSpc>
              <a:buFontTx/>
              <a:buAutoNum type="arabicParenR" startAt="2"/>
            </a:pPr>
            <a:r>
              <a:rPr lang="en-US" altLang="en-US" sz="2200" smtClean="0">
                <a:solidFill>
                  <a:srgbClr val="000000"/>
                </a:solidFill>
              </a:rPr>
              <a:t>Identify one thing students SHOULD NOT DO in Mr. Goblirsch’s class.                                                                                           </a:t>
            </a:r>
          </a:p>
          <a:p>
            <a:pPr marL="1524000" lvl="2" indent="-609600" eaLnBrk="1" hangingPunct="1">
              <a:lnSpc>
                <a:spcPct val="90000"/>
              </a:lnSpc>
              <a:buFontTx/>
              <a:buNone/>
            </a:pPr>
            <a:r>
              <a:rPr lang="en-US" altLang="en-US" sz="1800" smtClean="0">
                <a:solidFill>
                  <a:srgbClr val="FF0000"/>
                </a:solidFill>
              </a:rPr>
              <a:t>	In Mr. Goblirsch’s class, students SHOULD NOT ______.</a:t>
            </a:r>
            <a:endParaRPr lang="en-US" altLang="en-US" sz="1800" smtClean="0">
              <a:solidFill>
                <a:srgbClr val="000000"/>
              </a:solidFill>
            </a:endParaRPr>
          </a:p>
          <a:p>
            <a:pPr lvl="3" eaLnBrk="1" hangingPunct="1">
              <a:lnSpc>
                <a:spcPct val="90000"/>
              </a:lnSpc>
              <a:buFontTx/>
              <a:buChar char="-"/>
            </a:pPr>
            <a:endParaRPr lang="en-US" altLang="en-US" sz="1900" smtClean="0"/>
          </a:p>
          <a:p>
            <a:pPr lvl="3" eaLnBrk="1" hangingPunct="1">
              <a:lnSpc>
                <a:spcPct val="90000"/>
              </a:lnSpc>
              <a:buFontTx/>
              <a:buChar char="-"/>
            </a:pPr>
            <a:endParaRPr lang="en-US" altLang="en-US" sz="1900" smtClean="0"/>
          </a:p>
          <a:p>
            <a:pPr marL="1524000" lvl="2" indent="-609600" eaLnBrk="1" hangingPunct="1">
              <a:lnSpc>
                <a:spcPct val="90000"/>
              </a:lnSpc>
              <a:buFontTx/>
              <a:buAutoNum type="arabicParenR"/>
            </a:pPr>
            <a:endParaRPr lang="en-US" altLang="en-US" sz="2200" smtClean="0"/>
          </a:p>
          <a:p>
            <a:pPr marL="1524000" lvl="2" indent="-609600" eaLnBrk="1" hangingPunct="1">
              <a:lnSpc>
                <a:spcPct val="90000"/>
              </a:lnSpc>
              <a:buFontTx/>
              <a:buNone/>
            </a:pPr>
            <a:endParaRPr lang="en-US" altLang="en-US" sz="2200" smtClean="0"/>
          </a:p>
        </p:txBody>
      </p:sp>
    </p:spTree>
    <p:extLst>
      <p:ext uri="{BB962C8B-B14F-4D97-AF65-F5344CB8AC3E}">
        <p14:creationId xmlns:p14="http://schemas.microsoft.com/office/powerpoint/2010/main" val="3301484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3">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3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1742</Words>
  <Application>Microsoft Office PowerPoint</Application>
  <PresentationFormat>On-screen Show (4:3)</PresentationFormat>
  <Paragraphs>228</Paragraphs>
  <Slides>22</Slides>
  <Notes>0</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12_TP030004031</vt:lpstr>
      <vt:lpstr>Default Design</vt:lpstr>
      <vt:lpstr>1_Default Design</vt:lpstr>
      <vt:lpstr>2_Default Design</vt:lpstr>
      <vt:lpstr>13_TP030004031</vt:lpstr>
      <vt:lpstr>PowerPoint Presentation</vt:lpstr>
      <vt:lpstr>Wednesday August 12, 2015 Mr. Goblirsch – Economics</vt:lpstr>
      <vt:lpstr>I. Econ. Intro</vt:lpstr>
      <vt:lpstr>II. Gov’t. Intro</vt:lpstr>
      <vt:lpstr>III. Daily Materials</vt:lpstr>
      <vt:lpstr>STRUCTURED ACADEMIC DISCUSSION</vt:lpstr>
      <vt:lpstr>IV. Classroom Expectations</vt:lpstr>
      <vt:lpstr>IV. Classroom Expectations cont’d</vt:lpstr>
      <vt:lpstr>STURCTURED ACADEMIC DISCUSSION</vt:lpstr>
      <vt:lpstr>V. Attendance</vt:lpstr>
      <vt:lpstr>WEBSITE</vt:lpstr>
      <vt:lpstr>STRUCTURED ACADEMIC DISCUSSION</vt:lpstr>
      <vt:lpstr>VI. Behavior Consequences</vt:lpstr>
      <vt:lpstr>VII. Grading</vt:lpstr>
      <vt:lpstr>IX. Daily Procedures</vt:lpstr>
      <vt:lpstr>X. Late Work</vt:lpstr>
      <vt:lpstr>STRUCTURED ACADEMIC DISCUSSION</vt:lpstr>
      <vt:lpstr>XI. Cheating/Plagiarism</vt:lpstr>
      <vt:lpstr>PowerPoint Presentation</vt:lpstr>
      <vt:lpstr>CONTACT INFO</vt:lpstr>
      <vt:lpstr>HW Assignment</vt:lpstr>
      <vt:lpstr>Econ Class Jobs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cgoblirsch</dc:creator>
  <cp:lastModifiedBy>cgoblirsch</cp:lastModifiedBy>
  <cp:revision>20</cp:revision>
  <dcterms:created xsi:type="dcterms:W3CDTF">2014-08-12T15:30:37Z</dcterms:created>
  <dcterms:modified xsi:type="dcterms:W3CDTF">2015-08-12T21:07:45Z</dcterms:modified>
</cp:coreProperties>
</file>