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  <p:sldMasterId id="2147483926" r:id="rId2"/>
    <p:sldMasterId id="2147483938" r:id="rId3"/>
  </p:sldMasterIdLst>
  <p:notesMasterIdLst>
    <p:notesMasterId r:id="rId20"/>
  </p:notesMasterIdLst>
  <p:handoutMasterIdLst>
    <p:handoutMasterId r:id="rId21"/>
  </p:handoutMasterIdLst>
  <p:sldIdLst>
    <p:sldId id="275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77" r:id="rId18"/>
    <p:sldId id="279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5DE30-AA54-4403-A98E-D4B955F8E3C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68ADA-D75B-45F2-912D-35461CBC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176A454C-D0D9-4B85-A77B-7785C9208415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15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87C44F4-7375-45CA-9F52-6044A3510F21}" type="datetimeFigureOut">
              <a:rPr lang="en-US" smtClean="0"/>
              <a:pPr>
                <a:defRPr/>
              </a:pPr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A8D1FCA-980C-4814-8170-3C8DE6C1C7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6A7B18-5C7A-404E-87A7-8B72B5122CE4}" type="datetimeFigureOut">
              <a:rPr lang="en-US" smtClean="0"/>
              <a:pPr>
                <a:defRPr/>
              </a:pPr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234F8-A023-4AC1-BFE2-C0F36C43B8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9F14B1-43F4-49DD-8BD2-50FC22C0D91D}" type="datetimeFigureOut">
              <a:rPr lang="en-US" smtClean="0"/>
              <a:pPr>
                <a:defRPr/>
              </a:pPr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BD27-ADBC-4550-A7BE-B8D37FE0CB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41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77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92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33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9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42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70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2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96C1A5-5372-48C4-ACE8-38017D548B24}" type="datetimeFigureOut">
              <a:rPr lang="en-US" smtClean="0"/>
              <a:pPr>
                <a:defRPr/>
              </a:pPr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E82CF-40FA-42C7-80BE-706664305F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63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111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96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032089-7AC1-4F74-9F05-0F86B646FAD5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BBF90F4-C92A-4F83-B548-279F27D1D8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056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A14F91-F86A-44A2-9A92-E60CA112E171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9BF0E3F-3EAD-4026-9FA4-6C519B6434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6801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5825D2A-0771-496E-82C7-8606F1F9C458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84BCDA5-9792-4718-8522-7C26C535E7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654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9155238-007E-415C-8071-380F0B8310C9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EC9381C-7300-43C6-9FBA-AFD5DB18E3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363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5EAABBB-6357-4336-8D97-0051BC09B2A8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6497C24-76D2-42C2-92C7-E25A0B2A64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914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9C70F25-F745-4F38-B8BD-94757B0E3A46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A38ACCF-EE2F-44BB-86A1-AAFD00823B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9597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28DBC0F-4A76-4C9F-AE09-6293C7DBC28B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C2F180B-A5A7-447F-AB5F-4B5EF0A5B2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19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122B77-193C-4F18-A46B-E14D15CCCAB4}" type="datetimeFigureOut">
              <a:rPr lang="en-US" smtClean="0"/>
              <a:pPr>
                <a:defRPr/>
              </a:pPr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D6170-BFF0-4B67-BD49-08E6FD439F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CB2DC12-ABD4-4271-A5B3-5D0A0E3F9CD3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FFBB0B1-706D-4840-89EC-02726F8643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69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93DA4F-7D61-47DB-A794-19CB6037A6BC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020281E-736E-4C9E-9999-9D4EC4F33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144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8D85A95-D6CD-4A71-92B8-5F37544EEC49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67976A8-E2EE-4A9B-9C0E-D711135CB9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8416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03B6576-784E-4EA4-8349-DDFBEF9A17E4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3099775-CCC4-43B5-AD57-4126ABB0AA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5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FA1904-1F83-4829-BF28-0487A68D1B6E}" type="datetimeFigureOut">
              <a:rPr lang="en-US" smtClean="0"/>
              <a:pPr>
                <a:defRPr/>
              </a:pPr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B665F-A4A7-4173-B2AF-6F49EDA63F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1828BC-26F0-4241-BA8A-A353F6FFD90D}" type="datetimeFigureOut">
              <a:rPr lang="en-US" smtClean="0"/>
              <a:pPr>
                <a:defRPr/>
              </a:pPr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9D765-CA39-4D5F-BEDB-B09C84B9A2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50B9DF-E512-4238-B78C-ACE0938BE7A7}" type="datetimeFigureOut">
              <a:rPr lang="en-US" smtClean="0"/>
              <a:pPr>
                <a:defRPr/>
              </a:pPr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CE37D-74C7-435C-B3F2-6ED72AED78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AB061B-04D4-4871-9182-8D7B70BA5C96}" type="datetimeFigureOut">
              <a:rPr lang="en-US" smtClean="0"/>
              <a:pPr>
                <a:defRPr/>
              </a:pPr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E83ED-B83E-45F5-8D80-09E705001D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CEFC56-F3D5-4A0C-993E-40A2270680C8}" type="datetimeFigureOut">
              <a:rPr lang="en-US" smtClean="0"/>
              <a:pPr>
                <a:defRPr/>
              </a:pPr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D6622-9313-4935-B4D6-A9FB761D37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6D3A35-B527-4226-ABCC-D52B988AA1E9}" type="datetimeFigureOut">
              <a:rPr lang="en-US" smtClean="0"/>
              <a:pPr>
                <a:defRPr/>
              </a:pPr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C382-1B6F-49F2-B30C-53C8AC668E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52D6AE-B945-4B6C-BC20-5CC5E49F9AAF}" type="datetimeFigureOut">
              <a:rPr lang="en-US" smtClean="0"/>
              <a:pPr>
                <a:defRPr/>
              </a:pPr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83CCCB-3F2E-4098-A86A-CAB09B9A78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8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4BE97465-075C-43E0-B3EE-66072AAC4EA0}" type="datetimeFigureOut">
              <a:rPr lang="en-US"/>
              <a:pPr>
                <a:defRPr/>
              </a:pPr>
              <a:t>2/4/2015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1B940131-9D6E-4C84-8B05-992919B42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9.docx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0.docx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1.docx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2.docx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3.docx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Wednesday February 4,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</a:t>
            </a:r>
            <a:r>
              <a:rPr lang="en-US" sz="2400" dirty="0" smtClean="0"/>
              <a:t>Identify the differences between the 3 branches of government.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smtClean="0"/>
              <a:t>Term Limit Court Case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DISCUSSION: 3 Branches Chart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GROUP WORK: State Poster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*****FRIDAY – Constitution Quiz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1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Term Limit Court Case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Read the Supreme Court case on P. 83.  Answer the questions.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Write a statement briefly summarizing each sides point.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Which viewpoint do you favor?  Why?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What do you think the Supreme Court ruled? Why?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1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bg1"/>
            </a:gs>
            <a:gs pos="0">
              <a:schemeClr val="tx1"/>
            </a:gs>
            <a:gs pos="88000">
              <a:schemeClr val="bg1"/>
            </a:gs>
            <a:gs pos="100000">
              <a:schemeClr val="tx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32507"/>
              </p:ext>
            </p:extLst>
          </p:nvPr>
        </p:nvGraphicFramePr>
        <p:xfrm>
          <a:off x="984250" y="0"/>
          <a:ext cx="6921500" cy="701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Document" r:id="rId3" imgW="5925835" imgH="8162695" progId="Word.Document.12">
                  <p:embed/>
                </p:oleObj>
              </mc:Choice>
              <mc:Fallback>
                <p:oleObj name="Document" r:id="rId3" imgW="5925835" imgH="816269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0"/>
                        <a:ext cx="6921500" cy="7010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362200" y="4724400"/>
            <a:ext cx="5486400" cy="2133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bg1"/>
            </a:gs>
            <a:gs pos="0">
              <a:schemeClr val="tx1"/>
            </a:gs>
            <a:gs pos="88000">
              <a:schemeClr val="bg1"/>
            </a:gs>
            <a:gs pos="100000">
              <a:schemeClr val="tx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32507"/>
              </p:ext>
            </p:extLst>
          </p:nvPr>
        </p:nvGraphicFramePr>
        <p:xfrm>
          <a:off x="984250" y="0"/>
          <a:ext cx="6921500" cy="701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Document" r:id="rId3" imgW="5925835" imgH="8162695" progId="Word.Document.12">
                  <p:embed/>
                </p:oleObj>
              </mc:Choice>
              <mc:Fallback>
                <p:oleObj name="Document" r:id="rId3" imgW="5925835" imgH="816269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0"/>
                        <a:ext cx="6921500" cy="7010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362200" y="5486400"/>
            <a:ext cx="54864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bg1"/>
            </a:gs>
            <a:gs pos="0">
              <a:schemeClr val="tx1"/>
            </a:gs>
            <a:gs pos="88000">
              <a:schemeClr val="bg1"/>
            </a:gs>
            <a:gs pos="100000">
              <a:schemeClr val="tx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32507"/>
              </p:ext>
            </p:extLst>
          </p:nvPr>
        </p:nvGraphicFramePr>
        <p:xfrm>
          <a:off x="984250" y="0"/>
          <a:ext cx="6921500" cy="701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Document" r:id="rId3" imgW="5925835" imgH="8162695" progId="Word.Document.12">
                  <p:embed/>
                </p:oleObj>
              </mc:Choice>
              <mc:Fallback>
                <p:oleObj name="Document" r:id="rId3" imgW="5925835" imgH="816269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0"/>
                        <a:ext cx="6921500" cy="7010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362200" y="5943600"/>
            <a:ext cx="5486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bg1"/>
            </a:gs>
            <a:gs pos="0">
              <a:schemeClr val="tx1"/>
            </a:gs>
            <a:gs pos="88000">
              <a:schemeClr val="bg1"/>
            </a:gs>
            <a:gs pos="100000">
              <a:schemeClr val="tx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32507"/>
              </p:ext>
            </p:extLst>
          </p:nvPr>
        </p:nvGraphicFramePr>
        <p:xfrm>
          <a:off x="984250" y="0"/>
          <a:ext cx="6921500" cy="701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Document" r:id="rId3" imgW="5925835" imgH="8162695" progId="Word.Document.12">
                  <p:embed/>
                </p:oleObj>
              </mc:Choice>
              <mc:Fallback>
                <p:oleObj name="Document" r:id="rId3" imgW="5925835" imgH="816269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0"/>
                        <a:ext cx="6921500" cy="7010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362200" y="6324600"/>
            <a:ext cx="5486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bg1"/>
            </a:gs>
            <a:gs pos="0">
              <a:schemeClr val="tx1"/>
            </a:gs>
            <a:gs pos="88000">
              <a:schemeClr val="bg1"/>
            </a:gs>
            <a:gs pos="100000">
              <a:schemeClr val="tx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32507"/>
              </p:ext>
            </p:extLst>
          </p:nvPr>
        </p:nvGraphicFramePr>
        <p:xfrm>
          <a:off x="984250" y="0"/>
          <a:ext cx="6921500" cy="701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Document" r:id="rId3" imgW="5925835" imgH="8162695" progId="Word.Document.12">
                  <p:embed/>
                </p:oleObj>
              </mc:Choice>
              <mc:Fallback>
                <p:oleObj name="Document" r:id="rId3" imgW="5925835" imgH="816269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0"/>
                        <a:ext cx="6921500" cy="7010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96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DIRECTIONS:</a:t>
            </a:r>
          </a:p>
          <a:p>
            <a:pPr marL="0" indent="0"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Lucida Calligraphy" panose="03010101010101010101" pitchFamily="66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The members of your State </a:t>
            </a:r>
            <a:r>
              <a:rPr lang="en-US" sz="32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(the 	whole Senate section will work 	together)</a:t>
            </a:r>
            <a:r>
              <a:rPr lang="en-US" sz="320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 are to create a State Flag.  	All members are to contribute.  Your 	State flag should represent your 	State meaning that it 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should include </a:t>
            </a:r>
            <a:r>
              <a:rPr lang="en-US" sz="3200" b="1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	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pictures/symbols that represent </a:t>
            </a:r>
            <a:r>
              <a:rPr lang="en-US" sz="3200" b="1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	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your State</a:t>
            </a:r>
            <a:r>
              <a:rPr lang="en-US" sz="320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.  Your poster should 	include the 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names of all  section </a:t>
            </a:r>
            <a:r>
              <a:rPr lang="en-US" sz="3200" b="1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	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members</a:t>
            </a:r>
            <a:r>
              <a:rPr lang="en-US" sz="3200" b="1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and the 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name of your State</a:t>
            </a:r>
            <a:r>
              <a:rPr lang="en-US" sz="320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.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14400"/>
          </a:xfrm>
        </p:spPr>
        <p:txBody>
          <a:bodyPr/>
          <a:lstStyle/>
          <a:p>
            <a:r>
              <a:rPr lang="en-US" altLang="en-US" sz="4400" b="1" dirty="0" smtClean="0">
                <a:latin typeface="Blackadder ITC" panose="04020505051007020D02" pitchFamily="82" charset="0"/>
              </a:rPr>
              <a:t>GROUP  TASK:</a:t>
            </a:r>
            <a:br>
              <a:rPr lang="en-US" altLang="en-US" sz="4400" b="1" dirty="0" smtClean="0">
                <a:latin typeface="Blackadder ITC" panose="04020505051007020D02" pitchFamily="82" charset="0"/>
              </a:rPr>
            </a:br>
            <a:r>
              <a:rPr lang="en-US" altLang="en-US" sz="4400" b="1" dirty="0" smtClean="0">
                <a:latin typeface="Blackadder ITC" panose="04020505051007020D02" pitchFamily="82" charset="0"/>
              </a:rPr>
              <a:t>State Flag</a:t>
            </a:r>
          </a:p>
        </p:txBody>
      </p:sp>
    </p:spTree>
    <p:extLst>
      <p:ext uri="{BB962C8B-B14F-4D97-AF65-F5344CB8AC3E}">
        <p14:creationId xmlns:p14="http://schemas.microsoft.com/office/powerpoint/2010/main" val="67651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CONGRESSIONAL VOTE</a:t>
            </a:r>
            <a:r>
              <a:rPr lang="en-US" dirty="0" smtClean="0"/>
              <a:t>: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Sick Pay Program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BILL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Absences occur daily in </a:t>
            </a:r>
            <a:r>
              <a:rPr lang="en-US" dirty="0" err="1" smtClean="0"/>
              <a:t>Goblirsch’s</a:t>
            </a:r>
            <a:r>
              <a:rPr lang="en-US" dirty="0" smtClean="0"/>
              <a:t> class.  This 	proposal is for a sick leave program, so that students will 	still get paid on days they are absent.  </a:t>
            </a:r>
          </a:p>
          <a:p>
            <a:pPr marL="0" indent="0">
              <a:buNone/>
            </a:pP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PROPOSAL OPTIONS</a:t>
            </a:r>
            <a:r>
              <a:rPr lang="en-US" dirty="0" smtClean="0"/>
              <a:t>: (to be discussed in the 			houses of Congress:  </a:t>
            </a:r>
            <a:r>
              <a:rPr lang="en-US" u="sng" dirty="0" smtClean="0"/>
              <a:t>We will ONLY BE VOTING ON </a:t>
            </a:r>
            <a:r>
              <a:rPr lang="en-US" dirty="0" smtClean="0"/>
              <a:t>	</a:t>
            </a:r>
            <a:r>
              <a:rPr lang="en-US" u="sng" dirty="0" smtClean="0"/>
              <a:t>1 OF THE PROPOSALS BELOW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)</a:t>
            </a:r>
            <a:r>
              <a:rPr lang="en-US" dirty="0"/>
              <a:t>	1</a:t>
            </a:r>
            <a:r>
              <a:rPr lang="en-US" dirty="0" smtClean="0"/>
              <a:t>% tax increase for </a:t>
            </a:r>
            <a:r>
              <a:rPr lang="en-US" b="1" u="sng" dirty="0" smtClean="0"/>
              <a:t>school</a:t>
            </a:r>
            <a:r>
              <a:rPr lang="en-US" dirty="0" smtClean="0"/>
              <a:t> absences </a:t>
            </a:r>
            <a:r>
              <a:rPr lang="en-US" b="1" u="sng" dirty="0" smtClean="0"/>
              <a:t>only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)</a:t>
            </a:r>
            <a:r>
              <a:rPr lang="en-US" dirty="0"/>
              <a:t>	2</a:t>
            </a:r>
            <a:r>
              <a:rPr lang="en-US" dirty="0" smtClean="0"/>
              <a:t>% tax increase for all </a:t>
            </a:r>
            <a:r>
              <a:rPr lang="en-US" b="1" u="sng" dirty="0" smtClean="0"/>
              <a:t>excused</a:t>
            </a:r>
            <a:r>
              <a:rPr lang="en-US" dirty="0" smtClean="0"/>
              <a:t> absences </a:t>
            </a:r>
            <a:r>
              <a:rPr lang="en-US" b="1" u="sng" dirty="0" smtClean="0"/>
              <a:t>only</a:t>
            </a:r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en-US" dirty="0"/>
              <a:t>	5</a:t>
            </a:r>
            <a:r>
              <a:rPr lang="en-US" dirty="0" smtClean="0"/>
              <a:t>% tax increase for all absences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 smtClean="0"/>
              <a:t>A “Yes” vote will begin the Sick Leave Program</a:t>
            </a:r>
          </a:p>
          <a:p>
            <a:r>
              <a:rPr lang="en-US" dirty="0" smtClean="0"/>
              <a:t>A “No” vote will keep everything they way it currently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32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bg1"/>
            </a:gs>
            <a:gs pos="0">
              <a:schemeClr val="tx1"/>
            </a:gs>
            <a:gs pos="88000">
              <a:schemeClr val="bg1"/>
            </a:gs>
            <a:gs pos="100000">
              <a:schemeClr val="tx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197774"/>
              </p:ext>
            </p:extLst>
          </p:nvPr>
        </p:nvGraphicFramePr>
        <p:xfrm>
          <a:off x="984250" y="0"/>
          <a:ext cx="6921500" cy="701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5925835" imgH="8162695" progId="Word.Document.12">
                  <p:embed/>
                </p:oleObj>
              </mc:Choice>
              <mc:Fallback>
                <p:oleObj name="Document" r:id="rId3" imgW="5925835" imgH="816269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0"/>
                        <a:ext cx="6921500" cy="7010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362200" y="304800"/>
            <a:ext cx="54864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5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bg1"/>
            </a:gs>
            <a:gs pos="0">
              <a:schemeClr val="tx1"/>
            </a:gs>
            <a:gs pos="88000">
              <a:schemeClr val="bg1"/>
            </a:gs>
            <a:gs pos="100000">
              <a:schemeClr val="tx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710118"/>
              </p:ext>
            </p:extLst>
          </p:nvPr>
        </p:nvGraphicFramePr>
        <p:xfrm>
          <a:off x="984250" y="0"/>
          <a:ext cx="6921500" cy="701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3" imgW="5925835" imgH="8162695" progId="Word.Document.12">
                  <p:embed/>
                </p:oleObj>
              </mc:Choice>
              <mc:Fallback>
                <p:oleObj name="Document" r:id="rId3" imgW="5925835" imgH="816269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0"/>
                        <a:ext cx="6921500" cy="7010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362200" y="685800"/>
            <a:ext cx="5486400" cy="617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09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bg1"/>
            </a:gs>
            <a:gs pos="0">
              <a:schemeClr val="tx1"/>
            </a:gs>
            <a:gs pos="88000">
              <a:schemeClr val="bg1"/>
            </a:gs>
            <a:gs pos="100000">
              <a:schemeClr val="tx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32507"/>
              </p:ext>
            </p:extLst>
          </p:nvPr>
        </p:nvGraphicFramePr>
        <p:xfrm>
          <a:off x="984250" y="0"/>
          <a:ext cx="6921500" cy="701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3" imgW="5925835" imgH="8162695" progId="Word.Document.12">
                  <p:embed/>
                </p:oleObj>
              </mc:Choice>
              <mc:Fallback>
                <p:oleObj name="Document" r:id="rId3" imgW="5925835" imgH="816269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0"/>
                        <a:ext cx="6921500" cy="7010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362200" y="1143000"/>
            <a:ext cx="5486400" cy="5715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bg1"/>
            </a:gs>
            <a:gs pos="0">
              <a:schemeClr val="tx1"/>
            </a:gs>
            <a:gs pos="88000">
              <a:schemeClr val="bg1"/>
            </a:gs>
            <a:gs pos="100000">
              <a:schemeClr val="tx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32507"/>
              </p:ext>
            </p:extLst>
          </p:nvPr>
        </p:nvGraphicFramePr>
        <p:xfrm>
          <a:off x="984250" y="0"/>
          <a:ext cx="6921500" cy="701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ocument" r:id="rId3" imgW="5925835" imgH="8162695" progId="Word.Document.12">
                  <p:embed/>
                </p:oleObj>
              </mc:Choice>
              <mc:Fallback>
                <p:oleObj name="Document" r:id="rId3" imgW="5925835" imgH="816269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0"/>
                        <a:ext cx="6921500" cy="7010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362200" y="1524000"/>
            <a:ext cx="54864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bg1"/>
            </a:gs>
            <a:gs pos="0">
              <a:schemeClr val="tx1"/>
            </a:gs>
            <a:gs pos="88000">
              <a:schemeClr val="bg1"/>
            </a:gs>
            <a:gs pos="100000">
              <a:schemeClr val="tx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32507"/>
              </p:ext>
            </p:extLst>
          </p:nvPr>
        </p:nvGraphicFramePr>
        <p:xfrm>
          <a:off x="984250" y="0"/>
          <a:ext cx="6921500" cy="701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ocument" r:id="rId3" imgW="5925835" imgH="8162695" progId="Word.Document.12">
                  <p:embed/>
                </p:oleObj>
              </mc:Choice>
              <mc:Fallback>
                <p:oleObj name="Document" r:id="rId3" imgW="5925835" imgH="816269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0"/>
                        <a:ext cx="6921500" cy="7010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362200" y="1905000"/>
            <a:ext cx="5486400" cy="495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bg1"/>
            </a:gs>
            <a:gs pos="0">
              <a:schemeClr val="tx1"/>
            </a:gs>
            <a:gs pos="88000">
              <a:schemeClr val="bg1"/>
            </a:gs>
            <a:gs pos="100000">
              <a:schemeClr val="tx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32507"/>
              </p:ext>
            </p:extLst>
          </p:nvPr>
        </p:nvGraphicFramePr>
        <p:xfrm>
          <a:off x="984250" y="0"/>
          <a:ext cx="6921500" cy="701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Document" r:id="rId3" imgW="5925835" imgH="8162695" progId="Word.Document.12">
                  <p:embed/>
                </p:oleObj>
              </mc:Choice>
              <mc:Fallback>
                <p:oleObj name="Document" r:id="rId3" imgW="5925835" imgH="816269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0"/>
                        <a:ext cx="6921500" cy="7010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362200" y="2286000"/>
            <a:ext cx="5486400" cy="457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bg1"/>
            </a:gs>
            <a:gs pos="0">
              <a:schemeClr val="tx1"/>
            </a:gs>
            <a:gs pos="88000">
              <a:schemeClr val="bg1"/>
            </a:gs>
            <a:gs pos="100000">
              <a:schemeClr val="tx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32507"/>
              </p:ext>
            </p:extLst>
          </p:nvPr>
        </p:nvGraphicFramePr>
        <p:xfrm>
          <a:off x="984250" y="0"/>
          <a:ext cx="6921500" cy="701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Document" r:id="rId3" imgW="5925835" imgH="8162695" progId="Word.Document.12">
                  <p:embed/>
                </p:oleObj>
              </mc:Choice>
              <mc:Fallback>
                <p:oleObj name="Document" r:id="rId3" imgW="5925835" imgH="816269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0"/>
                        <a:ext cx="6921500" cy="7010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362200" y="2743200"/>
            <a:ext cx="5486400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bg1"/>
            </a:gs>
            <a:gs pos="0">
              <a:schemeClr val="tx1"/>
            </a:gs>
            <a:gs pos="88000">
              <a:schemeClr val="bg1"/>
            </a:gs>
            <a:gs pos="100000">
              <a:schemeClr val="tx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32507"/>
              </p:ext>
            </p:extLst>
          </p:nvPr>
        </p:nvGraphicFramePr>
        <p:xfrm>
          <a:off x="984250" y="0"/>
          <a:ext cx="6921500" cy="701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ocument" r:id="rId3" imgW="5925835" imgH="8162695" progId="Word.Document.12">
                  <p:embed/>
                </p:oleObj>
              </mc:Choice>
              <mc:Fallback>
                <p:oleObj name="Document" r:id="rId3" imgW="5925835" imgH="816269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0"/>
                        <a:ext cx="6921500" cy="7010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362200" y="3352800"/>
            <a:ext cx="5486400" cy="3505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3758</TotalTime>
  <Words>123</Words>
  <Application>Microsoft Office PowerPoint</Application>
  <PresentationFormat>On-screen Show (4:3)</PresentationFormat>
  <Paragraphs>33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1_Hardcover</vt:lpstr>
      <vt:lpstr>14_TP030004031</vt:lpstr>
      <vt:lpstr>12_TP030004031</vt:lpstr>
      <vt:lpstr>Document</vt:lpstr>
      <vt:lpstr>Wednesday February 4, 2015 Mr. Goblirsch – American Government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GROUP  TASK: State Flag</vt:lpstr>
      <vt:lpstr>CONGRESSIONAL VOTE: Sick Pay Program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80</cp:revision>
  <cp:lastPrinted>2015-02-04T15:31:09Z</cp:lastPrinted>
  <dcterms:created xsi:type="dcterms:W3CDTF">2013-08-14T05:03:00Z</dcterms:created>
  <dcterms:modified xsi:type="dcterms:W3CDTF">2015-02-04T18:37:10Z</dcterms:modified>
</cp:coreProperties>
</file>