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  <p:sldMasterId id="2147483964" r:id="rId2"/>
    <p:sldMasterId id="2147483988" r:id="rId3"/>
    <p:sldMasterId id="2147484000" r:id="rId4"/>
  </p:sldMasterIdLst>
  <p:notesMasterIdLst>
    <p:notesMasterId r:id="rId13"/>
  </p:notesMasterIdLst>
  <p:handoutMasterIdLst>
    <p:handoutMasterId r:id="rId14"/>
  </p:handoutMasterIdLst>
  <p:sldIdLst>
    <p:sldId id="275" r:id="rId5"/>
    <p:sldId id="291" r:id="rId6"/>
    <p:sldId id="296" r:id="rId7"/>
    <p:sldId id="292" r:id="rId8"/>
    <p:sldId id="293" r:id="rId9"/>
    <p:sldId id="297" r:id="rId10"/>
    <p:sldId id="294" r:id="rId11"/>
    <p:sldId id="295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75DE30-AA54-4403-A98E-D4B955F8E3C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68ADA-D75B-45F2-912D-35461CBC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FFA8A9E-72A1-4601-BC41-335D3E7BE103}" type="datetimeFigureOut">
              <a:rPr lang="en-US"/>
              <a:pPr>
                <a:defRPr/>
              </a:pPr>
              <a:t>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0669B5B-B0C6-4F79-BD04-FE7A04E43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4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1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96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87C44F4-7375-45CA-9F52-6044A3510F21}" type="datetimeFigureOut">
              <a:rPr lang="en-US" smtClean="0">
                <a:solidFill>
                  <a:srgbClr val="ECE9C6"/>
                </a:solidFill>
              </a:rPr>
              <a:pPr>
                <a:defRPr/>
              </a:pPr>
              <a:t>2/17/2015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A8D1FCA-980C-4814-8170-3C8DE6C1C7F0}" type="slidenum">
              <a:rPr lang="en-US" smtClean="0">
                <a:solidFill>
                  <a:srgbClr val="ECE9C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088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96C1A5-5372-48C4-ACE8-38017D548B24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2/17/2015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E82CF-40FA-42C7-80BE-706664305FE1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2358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122B77-193C-4F18-A46B-E14D15CCCAB4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2/17/2015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D6170-BFF0-4B67-BD49-08E6FD439F2A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8705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FA1904-1F83-4829-BF28-0487A68D1B6E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2/17/2015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B665F-A4A7-4173-B2AF-6F49EDA63F65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42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1828BC-26F0-4241-BA8A-A353F6FFD90D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2/17/2015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9D765-CA39-4D5F-BEDB-B09C84B9A23D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90662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50B9DF-E512-4238-B78C-ACE0938BE7A7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2/17/2015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CE37D-74C7-435C-B3F2-6ED72AED788D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76543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AB061B-04D4-4871-9182-8D7B70BA5C96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2/17/2015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E83ED-B83E-45F5-8D80-09E705001DF0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6394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CEFC56-F3D5-4A0C-993E-40A2270680C8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2/17/2015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D6622-9313-4935-B4D6-A9FB761D37AD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27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778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6D3A35-B527-4226-ABCC-D52B988AA1E9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2/17/2015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C382-1B6F-49F2-B30C-53C8AC668E7B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0081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6A7B18-5C7A-404E-87A7-8B72B5122CE4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2/17/2015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234F8-A023-4AC1-BFE2-C0F36C43B8FF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247647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9F14B1-43F4-49DD-8BD2-50FC22C0D91D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2/17/2015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BD27-ADBC-4550-A7BE-B8D37FE0CB8D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63007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921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921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1CA8C-8485-4BE9-8111-03CC3646E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070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48FBE-1999-4F00-A6E9-1F4FED72E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53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DAEA3-5532-49F3-A752-E45DE1584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856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C77E5-1950-4296-98CB-3F8123076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98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C8DAA-79E2-4701-8BBA-5E0758D69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741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455FA-A4A8-475C-881A-C5C10AF52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429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42444-8E2E-4E43-9C57-E13CC61AB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1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929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B6F0D-39F1-4415-B8A1-A7879B509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053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F37E2-5F8F-4477-8E3E-9B02DC7D9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430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C3D38-B85D-45AD-90BE-8674B22A9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456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2FBD7-1101-4B33-A209-50003D70C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686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25E2544-74F7-46A9-B47A-937F46AED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737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022B0BB-92CA-4398-A896-2FAB157F1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987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82220E-4E16-4D19-916C-841E189BE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338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DE05323-AC6A-44D6-AD06-6205872E2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944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81BD749-6567-4B0E-8483-4EADD215B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36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5F02FF5-3951-4DF3-B8F7-71FEFD533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7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2/17/2015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338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DA87387-02F1-4079-ACFE-82A31516D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220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6F42DC4-87A3-485D-93DE-2BD3760DE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898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E45CECF-4C40-4BDF-9D6D-C298A673C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631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CF3D591-9C94-43AC-B597-26E933A9D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93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BDB2E41-AC5F-417B-B32C-80BA6E078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132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9987B91-C79E-4A38-AE6A-1465A4DFA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608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F75B40F-A1E4-4586-AA09-67B4F274A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702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B0D0BC-BA9D-4F27-AC76-724F02C29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527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0EB502B-FDDC-4557-B011-3EAB1D18F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7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2/17/2015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2/17/2015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4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2/17/2015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7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2/17/2015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2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2/17/2015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6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2/17/2015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8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52D6AE-B945-4B6C-BC20-5CC5E49F9AAF}" type="datetimeFigureOut">
              <a:rPr lang="en-US" smtClean="0">
                <a:solidFill>
                  <a:srgbClr val="895D1D"/>
                </a:solidFill>
              </a:rPr>
              <a:pPr>
                <a:defRPr/>
              </a:pPr>
              <a:t>2/17/2015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F83CCCB-3F2E-4098-A86A-CAB09B9A78B7}" type="slidenum">
              <a:rPr lang="en-US" smtClean="0">
                <a:solidFill>
                  <a:srgbClr val="895D1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06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200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081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082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813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308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814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27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28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32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308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816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05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8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8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3085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086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87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88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89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90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91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92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grpSp>
            <p:nvGrpSpPr>
              <p:cNvPr id="3093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819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9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9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9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9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32EF58A-CE7E-4F6E-B2EB-37522468B797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4782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F04B91-48D5-4505-A869-F27A6A9FD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5880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  <p:sldLayoutId id="2147484012" r:id="rId12"/>
    <p:sldLayoutId id="2147484013" r:id="rId13"/>
    <p:sldLayoutId id="2147484014" r:id="rId14"/>
    <p:sldLayoutId id="214748401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Tuesday February 17,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term, qualifications, line of succession, and roles of the President of the U.S.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</a:t>
            </a:r>
            <a:r>
              <a:rPr lang="en-US" sz="2400" dirty="0" smtClean="0"/>
              <a:t>Roles Journal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CONCEPT:  The President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READING: Presidential Roles</a:t>
            </a:r>
            <a:endParaRPr lang="en-US" sz="17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ASSIGNMENT: Workbook </a:t>
            </a:r>
            <a:r>
              <a:rPr lang="en-US" sz="2400" dirty="0" smtClean="0">
                <a:solidFill>
                  <a:prstClr val="black"/>
                </a:solidFill>
              </a:rPr>
              <a:t>Pg</a:t>
            </a:r>
            <a:r>
              <a:rPr lang="en-US" sz="2400" dirty="0" smtClean="0">
                <a:solidFill>
                  <a:prstClr val="black"/>
                </a:solidFill>
              </a:rPr>
              <a:t>s. 62 &amp; 63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Roles Journal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</a:t>
            </a:r>
            <a:r>
              <a:rPr lang="en-US" sz="2400" dirty="0">
                <a:solidFill>
                  <a:prstClr val="black"/>
                </a:solidFill>
              </a:rPr>
              <a:t>5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minutes</a:t>
            </a:r>
            <a:r>
              <a:rPr lang="en-US" sz="2400" dirty="0" smtClean="0">
                <a:solidFill>
                  <a:prstClr val="black"/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Write a paragraph journal entry addressing the topic below.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As a high school student, you have many roles in which you must play.  Some examples of roles you might play are: student, son/daughter, friend, employee, athlete, band or drama member, club member, etc.  When people have multiple roles, they often have to deal with conflicts over scheduling or completing tasks.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Write a journal about the different roles that you play and some 	conflicts that have arose between your differing responsibilities.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1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THE PRESIDENT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Terms / Qualifications / Succession</a:t>
            </a:r>
          </a:p>
        </p:txBody>
      </p:sp>
    </p:spTree>
    <p:extLst>
      <p:ext uri="{BB962C8B-B14F-4D97-AF65-F5344CB8AC3E}">
        <p14:creationId xmlns:p14="http://schemas.microsoft.com/office/powerpoint/2010/main" val="298941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6350"/>
            <a:ext cx="9144000" cy="450850"/>
          </a:xfrm>
        </p:spPr>
        <p:txBody>
          <a:bodyPr/>
          <a:lstStyle/>
          <a:p>
            <a:r>
              <a:rPr lang="en-US" altLang="en-US" sz="3200" b="1" u="sng" dirty="0" smtClean="0"/>
              <a:t>The </a:t>
            </a:r>
            <a:r>
              <a:rPr lang="en-US" altLang="en-US" sz="3200" b="1" u="sng" dirty="0" smtClean="0"/>
              <a:t>President – Article II</a:t>
            </a:r>
            <a:endParaRPr lang="en-US" altLang="en-US" sz="3200" b="1" u="sng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 smtClean="0">
                <a:latin typeface="Calibri"/>
                <a:ea typeface="Calibri"/>
                <a:cs typeface="Times New Roman"/>
              </a:rPr>
              <a:t>Term – 4 years</a:t>
            </a:r>
            <a:endParaRPr lang="en-US" sz="2400" dirty="0" smtClean="0">
              <a:latin typeface="Calibri"/>
              <a:ea typeface="Calibri"/>
              <a:cs typeface="Times New Roman"/>
            </a:endParaRPr>
          </a:p>
          <a:p>
            <a:pPr marL="685800" indent="-2286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Calibri"/>
                <a:ea typeface="Calibri"/>
                <a:cs typeface="Times New Roman"/>
              </a:rPr>
              <a:t>22</a:t>
            </a:r>
            <a:r>
              <a:rPr lang="en-US" sz="2400" baseline="30000" dirty="0" smtClean="0">
                <a:latin typeface="Calibri"/>
                <a:ea typeface="Calibri"/>
                <a:cs typeface="Times New Roman"/>
              </a:rPr>
              <a:t>nd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 Amend. – limit to 2 terms </a:t>
            </a:r>
            <a:r>
              <a:rPr lang="en-US" sz="24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(tradition from GW until FDR)</a:t>
            </a:r>
          </a:p>
          <a:p>
            <a:pPr marL="457200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A VP who inherits 2 years or less may be re-elected 2 times (so max = 10 years)</a:t>
            </a:r>
          </a:p>
          <a:p>
            <a:pPr marL="685800" indent="-2286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Calibri"/>
                <a:ea typeface="Calibri"/>
                <a:cs typeface="Times New Roman"/>
              </a:rPr>
              <a:t>Salary – since 1999 = $400,000 w/ $100,000 nontaxable travel allowance</a:t>
            </a:r>
            <a:endParaRPr lang="en-US" sz="2400" dirty="0">
              <a:latin typeface="Calibri"/>
              <a:ea typeface="Calibri"/>
              <a:cs typeface="Times New Roman"/>
            </a:endParaRPr>
          </a:p>
          <a:p>
            <a:pPr marL="457200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Other compensation: Air Force One, free medical, </a:t>
            </a:r>
            <a:r>
              <a:rPr lang="en-US" sz="20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dental </a:t>
            </a:r>
            <a:r>
              <a:rPr lang="en-US" sz="20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&amp; health care, White House,  lifetime pension $148,400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2400" b="1" dirty="0" smtClean="0">
                <a:latin typeface="Calibri"/>
                <a:ea typeface="Calibri"/>
                <a:cs typeface="Times New Roman"/>
              </a:rPr>
              <a:t>Qualifications</a:t>
            </a:r>
            <a:endParaRPr lang="en-US" sz="2400" dirty="0" smtClean="0">
              <a:latin typeface="Calibri"/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400" dirty="0" smtClean="0">
                <a:latin typeface="Calibri"/>
                <a:ea typeface="Calibri"/>
                <a:cs typeface="Times New Roman"/>
              </a:rPr>
              <a:t>Constitution</a:t>
            </a:r>
          </a:p>
          <a:p>
            <a:pPr lvl="2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Natural-born, 35 years old, resident for 14 years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400" dirty="0" smtClean="0">
                <a:latin typeface="Calibri"/>
                <a:ea typeface="Calibri"/>
                <a:cs typeface="Times New Roman"/>
              </a:rPr>
              <a:t>Informal</a:t>
            </a:r>
          </a:p>
          <a:p>
            <a:pPr marL="1143000" indent="-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Calibri"/>
                <a:ea typeface="Calibri"/>
                <a:cs typeface="Times New Roman"/>
              </a:rPr>
              <a:t>Experience = support/recognition </a:t>
            </a:r>
            <a:r>
              <a:rPr lang="en-US" sz="24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(since 1900, Senators &amp; State governors </a:t>
            </a:r>
            <a:r>
              <a:rPr lang="en-US" sz="24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mostly)</a:t>
            </a:r>
            <a:endParaRPr lang="en-US" sz="2400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marL="1143000" indent="-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Calibri"/>
                <a:ea typeface="Calibri"/>
                <a:cs typeface="Times New Roman"/>
              </a:rPr>
              <a:t>Campaigning = $ </a:t>
            </a:r>
            <a:r>
              <a:rPr lang="en-US" sz="24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(tens of millions possibly – primaries over $30 mill., election over $60 mill)</a:t>
            </a:r>
          </a:p>
          <a:p>
            <a:pPr marL="1143000" indent="-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Calibri"/>
                <a:ea typeface="Calibri"/>
                <a:cs typeface="Times New Roman"/>
              </a:rPr>
              <a:t>Moderate political beliefs </a:t>
            </a:r>
            <a:r>
              <a:rPr lang="en-US" sz="24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– few radicals</a:t>
            </a:r>
          </a:p>
          <a:p>
            <a:pPr marL="1143000" indent="-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Calibri"/>
                <a:ea typeface="Calibri"/>
                <a:cs typeface="Times New Roman"/>
              </a:rPr>
              <a:t>Most have middle-class background </a:t>
            </a:r>
            <a:r>
              <a:rPr lang="en-US" sz="20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(few from poor – Lincoln, Truman – few from wealthy – Both </a:t>
            </a:r>
            <a:r>
              <a:rPr lang="en-US" sz="2000" dirty="0" err="1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Roosevelts</a:t>
            </a:r>
            <a:r>
              <a:rPr lang="en-US" sz="20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, JFK)</a:t>
            </a:r>
          </a:p>
          <a:p>
            <a:pPr marL="1143000" indent="-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Calibri"/>
                <a:ea typeface="Calibri"/>
                <a:cs typeface="Times New Roman"/>
              </a:rPr>
              <a:t>Typically white, male, Protestant, married, financially 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successful</a:t>
            </a:r>
            <a:endParaRPr lang="en-US" sz="2400" dirty="0" smtClean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8099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6350"/>
            <a:ext cx="9144000" cy="450850"/>
          </a:xfrm>
        </p:spPr>
        <p:txBody>
          <a:bodyPr/>
          <a:lstStyle/>
          <a:p>
            <a:r>
              <a:rPr lang="en-US" altLang="en-US" sz="3200" b="1" u="sng" dirty="0" smtClean="0"/>
              <a:t>The </a:t>
            </a:r>
            <a:r>
              <a:rPr lang="en-US" altLang="en-US" sz="3200" b="1" u="sng" dirty="0" smtClean="0"/>
              <a:t>President – Article II</a:t>
            </a:r>
            <a:endParaRPr lang="en-US" altLang="en-US" sz="3200" b="1" u="sng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600" b="1" dirty="0" smtClean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2400" b="1" dirty="0" smtClean="0">
                <a:latin typeface="Calibri"/>
                <a:ea typeface="Calibri"/>
                <a:cs typeface="Times New Roman"/>
              </a:rPr>
              <a:t>Succession</a:t>
            </a:r>
            <a:endParaRPr lang="en-US" sz="2400" b="1" dirty="0" smtClean="0">
              <a:latin typeface="Calibri"/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400" dirty="0" smtClean="0">
                <a:latin typeface="Calibri"/>
                <a:ea typeface="Calibri"/>
                <a:cs typeface="Times New Roman"/>
              </a:rPr>
              <a:t>8 Presidents have died in office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400" dirty="0" smtClean="0">
                <a:latin typeface="Calibri"/>
                <a:ea typeface="Calibri"/>
                <a:cs typeface="Times New Roman"/>
              </a:rPr>
              <a:t>1967 – 25</a:t>
            </a:r>
            <a:r>
              <a:rPr lang="en-US" sz="2400" baseline="30000" dirty="0" smtClean="0">
                <a:latin typeface="Calibri"/>
                <a:ea typeface="Calibri"/>
                <a:cs typeface="Times New Roman"/>
              </a:rPr>
              <a:t>th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 Amendment</a:t>
            </a:r>
            <a:endParaRPr lang="en-US" sz="1800" dirty="0">
              <a:latin typeface="Calibri"/>
              <a:ea typeface="Calibri"/>
              <a:cs typeface="Times New Roman"/>
            </a:endParaRP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Vice-President</a:t>
            </a:r>
            <a:endParaRPr lang="en-US" sz="1800" dirty="0">
              <a:latin typeface="Calibri"/>
              <a:ea typeface="Calibri"/>
              <a:cs typeface="Times New Roman"/>
            </a:endParaRP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Speaker of the House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President Pro Tempore of Senate</a:t>
            </a:r>
          </a:p>
          <a:p>
            <a:pPr marL="125730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14 Cabinet members </a:t>
            </a:r>
            <a:r>
              <a:rPr lang="en-US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(State, Treasury, Defense, Attorney General, etc.)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2400" b="1" dirty="0" smtClean="0">
                <a:latin typeface="Calibri"/>
                <a:ea typeface="Calibri"/>
                <a:cs typeface="Times New Roman"/>
              </a:rPr>
              <a:t>Vice-President – 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presides over Senate, responsibilities assigned by Pres., policy &amp; diplomat discussions</a:t>
            </a:r>
            <a:endParaRPr lang="en-US" sz="2400" dirty="0">
              <a:latin typeface="Calibri"/>
              <a:ea typeface="Calibri"/>
              <a:cs typeface="Times New Roman"/>
            </a:endParaRP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“I am Vice-President.  In this I am nothing, but I may be everything.”  John Adams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“The only authority he has is what the President gives him.  He who </a:t>
            </a:r>
            <a:r>
              <a:rPr lang="en-US" sz="2000" dirty="0" err="1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giveth</a:t>
            </a:r>
            <a:r>
              <a:rPr lang="en-US" sz="20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can </a:t>
            </a:r>
            <a:r>
              <a:rPr lang="en-US" sz="2000" dirty="0" err="1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taketh</a:t>
            </a:r>
            <a:r>
              <a:rPr lang="en-US" sz="20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away.”  Hubert Humphrey, LBJ’s VP</a:t>
            </a:r>
            <a:endParaRPr lang="en-US" sz="2000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617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5. Presidential </a:t>
            </a:r>
            <a:r>
              <a:rPr lang="en-US" sz="3200" dirty="0" smtClean="0"/>
              <a:t>Roles/Titles</a:t>
            </a:r>
            <a:r>
              <a:rPr lang="en-US" sz="2000" dirty="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000" dirty="0" smtClean="0"/>
              <a:t>READ PG. 354 – 355.  Make a list, like the one below in your notes, outlining 	the 8 Roles of the President.  Write a brief description of each role.</a:t>
            </a:r>
            <a:endParaRPr lang="en-US" sz="20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1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1. NAME/TITLE OF PRESIDENTIAL ROLE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FFFF00"/>
                </a:solidFill>
              </a:rPr>
              <a:t>DESCRIPTION: Write a brief description of the Role</a:t>
            </a:r>
            <a:endParaRPr lang="en-US" sz="18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2. 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>
                <a:solidFill>
                  <a:srgbClr val="FFFF00"/>
                </a:solidFill>
              </a:rPr>
              <a:t> </a:t>
            </a:r>
            <a:endParaRPr lang="en-US" sz="18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3.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>
                <a:solidFill>
                  <a:srgbClr val="FFFF00"/>
                </a:solidFill>
              </a:rPr>
              <a:t> </a:t>
            </a:r>
            <a:endParaRPr lang="en-US" sz="18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4.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>
                <a:solidFill>
                  <a:srgbClr val="FFFF00"/>
                </a:solidFill>
              </a:rPr>
              <a:t> </a:t>
            </a:r>
            <a:endParaRPr lang="en-US" sz="18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5.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>
                <a:solidFill>
                  <a:srgbClr val="FFFF00"/>
                </a:solidFill>
              </a:rPr>
              <a:t> </a:t>
            </a:r>
            <a:endParaRPr lang="en-US" sz="18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6.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>
                <a:solidFill>
                  <a:srgbClr val="FFFF00"/>
                </a:solidFill>
              </a:rPr>
              <a:t> </a:t>
            </a:r>
            <a:endParaRPr lang="en-US" sz="18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7.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>
                <a:solidFill>
                  <a:srgbClr val="FFFF00"/>
                </a:solidFill>
              </a:rPr>
              <a:t> </a:t>
            </a:r>
            <a:endParaRPr lang="en-US" sz="18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8.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>
                <a:solidFill>
                  <a:srgbClr val="FFFF00"/>
                </a:solidFill>
              </a:rPr>
              <a:t> </a:t>
            </a:r>
            <a:endParaRPr lang="en-US" sz="1800" dirty="0" smtClean="0">
              <a:solidFill>
                <a:srgbClr val="FFFF00"/>
              </a:solidFill>
            </a:endParaRPr>
          </a:p>
        </p:txBody>
      </p:sp>
      <p:pic>
        <p:nvPicPr>
          <p:cNvPr id="41988" name="Picture 5" descr="presidential_se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618"/>
            <a:ext cx="16319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7" descr="presidential_se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4224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613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Presidential Roles/Titles</a:t>
            </a:r>
            <a:r>
              <a:rPr lang="en-US" sz="200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Chief of State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FFFF00"/>
                </a:solidFill>
              </a:rPr>
              <a:t>Ceremonial head of U.S. government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Chief Executive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FFFF00"/>
                </a:solidFill>
              </a:rPr>
              <a:t>Executive power from the Constitution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Chief Administrator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FFFF00"/>
                </a:solidFill>
              </a:rPr>
              <a:t>Head of Executive Branch of Government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Chief Diplomat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FFFF00"/>
                </a:solidFill>
              </a:rPr>
              <a:t>National spokesperson and determines foreign policy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Commander in Chief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FFFF00"/>
                </a:solidFill>
              </a:rPr>
              <a:t>Controls armed forces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Chief Legislator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FFFF00"/>
                </a:solidFill>
              </a:rPr>
              <a:t>Initiates, suggests, requests, insists, and demands Congress enact much of its major legislation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Chief of Party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FFFF00"/>
                </a:solidFill>
              </a:rPr>
              <a:t>Leader of his political party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Chief citizen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FFFF00"/>
                </a:solidFill>
              </a:rPr>
              <a:t>Represents the American people and their interests</a:t>
            </a:r>
          </a:p>
        </p:txBody>
      </p:sp>
      <p:pic>
        <p:nvPicPr>
          <p:cNvPr id="41988" name="Picture 5" descr="presidential_se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"/>
            <a:ext cx="16319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7" descr="presidential_se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4224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04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00005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KNOW YOUR PRESIDENTS ACTIVITY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534400" cy="46783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smtClean="0">
                <a:latin typeface="Arial Black" pitchFamily="34" charset="0"/>
              </a:rPr>
              <a:t>Political Party</a:t>
            </a:r>
          </a:p>
          <a:p>
            <a:pPr algn="ctr" eaLnBrk="1" hangingPunct="1">
              <a:buFontTx/>
              <a:buNone/>
            </a:pPr>
            <a:endParaRPr lang="en-US" altLang="en-US" sz="2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2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2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2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2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800" smtClean="0">
                <a:latin typeface="Arial Black" pitchFamily="34" charset="0"/>
              </a:rPr>
              <a:t>Number of Terms Served</a:t>
            </a:r>
          </a:p>
        </p:txBody>
      </p:sp>
      <p:graphicFrame>
        <p:nvGraphicFramePr>
          <p:cNvPr id="178194" name="Group 18"/>
          <p:cNvGraphicFramePr>
            <a:graphicFrameLocks noGrp="1"/>
          </p:cNvGraphicFramePr>
          <p:nvPr>
            <p:ph sz="quarter" idx="2"/>
          </p:nvPr>
        </p:nvGraphicFramePr>
        <p:xfrm>
          <a:off x="381000" y="1981200"/>
          <a:ext cx="8305800" cy="20574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Federalists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Democratic - Republicans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Democrats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Republicans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8208" name="Group 32"/>
          <p:cNvGraphicFramePr>
            <a:graphicFrameLocks noGrp="1"/>
          </p:cNvGraphicFramePr>
          <p:nvPr>
            <p:ph sz="quarter" idx="3"/>
          </p:nvPr>
        </p:nvGraphicFramePr>
        <p:xfrm>
          <a:off x="609600" y="5029200"/>
          <a:ext cx="7848600" cy="1676400"/>
        </p:xfrm>
        <a:graphic>
          <a:graphicData uri="http://schemas.openxmlformats.org/drawingml/2006/table">
            <a:tbl>
              <a:tblPr/>
              <a:tblGrid>
                <a:gridCol w="1962150"/>
                <a:gridCol w="1962150"/>
                <a:gridCol w="1962150"/>
                <a:gridCol w="1962150"/>
              </a:tblGrid>
              <a:tr h="167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 than 1 Term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Term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 years)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Terms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(8 years)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More than 2 Terms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46" name="Line 34"/>
          <p:cNvSpPr>
            <a:spLocks noChangeShapeType="1"/>
          </p:cNvSpPr>
          <p:nvPr/>
        </p:nvSpPr>
        <p:spPr bwMode="auto">
          <a:xfrm>
            <a:off x="228600" y="43434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74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00005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KNOW YOUR PRESIDENTS ACTIVITY Cont’d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smtClean="0">
                <a:latin typeface="Arial Black" pitchFamily="34" charset="0"/>
              </a:rPr>
              <a:t>Age</a:t>
            </a:r>
          </a:p>
          <a:p>
            <a:pPr algn="ctr" eaLnBrk="1" hangingPunct="1">
              <a:buFontTx/>
              <a:buNone/>
            </a:pPr>
            <a:endParaRPr lang="en-US" altLang="en-US" sz="2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2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2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2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endParaRPr lang="en-US" altLang="en-US" sz="2800" smtClean="0">
              <a:latin typeface="Arial Black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800" smtClean="0">
                <a:latin typeface="Arial Black" pitchFamily="34" charset="0"/>
              </a:rPr>
              <a:t>44.  Barack Obama – </a:t>
            </a:r>
          </a:p>
          <a:p>
            <a:pPr algn="ctr" eaLnBrk="1" hangingPunct="1">
              <a:buFontTx/>
              <a:buNone/>
            </a:pPr>
            <a:r>
              <a:rPr lang="en-US" altLang="en-US" sz="2800" smtClean="0">
                <a:latin typeface="Arial Black" pitchFamily="34" charset="0"/>
              </a:rPr>
              <a:t>born 1961, took Office 2009, Democrat</a:t>
            </a:r>
          </a:p>
        </p:txBody>
      </p:sp>
      <p:graphicFrame>
        <p:nvGraphicFramePr>
          <p:cNvPr id="181291" name="Group 43"/>
          <p:cNvGraphicFramePr>
            <a:graphicFrameLocks noGrp="1"/>
          </p:cNvGraphicFramePr>
          <p:nvPr>
            <p:ph sz="half" idx="2"/>
          </p:nvPr>
        </p:nvGraphicFramePr>
        <p:xfrm>
          <a:off x="838200" y="2133600"/>
          <a:ext cx="7848600" cy="1981200"/>
        </p:xfrm>
        <a:graphic>
          <a:graphicData uri="http://schemas.openxmlformats.org/drawingml/2006/table">
            <a:tbl>
              <a:tblPr/>
              <a:tblGrid>
                <a:gridCol w="2616200"/>
                <a:gridCol w="2616200"/>
                <a:gridCol w="2616200"/>
              </a:tblGrid>
              <a:tr h="198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40’s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50’s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60’s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05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5024</TotalTime>
  <Words>577</Words>
  <Application>Microsoft Office PowerPoint</Application>
  <PresentationFormat>On-screen Show (4:3)</PresentationFormat>
  <Paragraphs>111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14_TP030004031</vt:lpstr>
      <vt:lpstr>2_Hardcover</vt:lpstr>
      <vt:lpstr>1_Ripple</vt:lpstr>
      <vt:lpstr>Default Design</vt:lpstr>
      <vt:lpstr>Tuesday February 17, 2015 Mr. Goblirsch – American Government</vt:lpstr>
      <vt:lpstr>THE PRESIDENT</vt:lpstr>
      <vt:lpstr>The President – Article II</vt:lpstr>
      <vt:lpstr>The President – Article II</vt:lpstr>
      <vt:lpstr>5. Presidential Roles/Titles </vt:lpstr>
      <vt:lpstr>Presidential Roles/Titles </vt:lpstr>
      <vt:lpstr>KNOW YOUR PRESIDENTS ACTIVITY</vt:lpstr>
      <vt:lpstr>KNOW YOUR PRESIDENTS ACTIVITY Cont’d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Clinton Goblirsch</dc:creator>
  <cp:lastModifiedBy>cgoblirsch</cp:lastModifiedBy>
  <cp:revision>112</cp:revision>
  <cp:lastPrinted>2015-02-17T17:58:30Z</cp:lastPrinted>
  <dcterms:created xsi:type="dcterms:W3CDTF">2013-08-14T05:03:00Z</dcterms:created>
  <dcterms:modified xsi:type="dcterms:W3CDTF">2015-02-17T22:48:30Z</dcterms:modified>
</cp:coreProperties>
</file>