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  <p:sldMasterId id="2147483988" r:id="rId2"/>
    <p:sldMasterId id="2147484000" r:id="rId3"/>
    <p:sldMasterId id="2147484016" r:id="rId4"/>
    <p:sldMasterId id="2147484040" r:id="rId5"/>
  </p:sldMasterIdLst>
  <p:notesMasterIdLst>
    <p:notesMasterId r:id="rId22"/>
  </p:notesMasterIdLst>
  <p:handoutMasterIdLst>
    <p:handoutMasterId r:id="rId23"/>
  </p:handoutMasterIdLst>
  <p:sldIdLst>
    <p:sldId id="275" r:id="rId6"/>
    <p:sldId id="297" r:id="rId7"/>
    <p:sldId id="304" r:id="rId8"/>
    <p:sldId id="305" r:id="rId9"/>
    <p:sldId id="306" r:id="rId10"/>
    <p:sldId id="313" r:id="rId11"/>
    <p:sldId id="298" r:id="rId12"/>
    <p:sldId id="307" r:id="rId13"/>
    <p:sldId id="308" r:id="rId14"/>
    <p:sldId id="309" r:id="rId15"/>
    <p:sldId id="310" r:id="rId16"/>
    <p:sldId id="311" r:id="rId17"/>
    <p:sldId id="312" r:id="rId18"/>
    <p:sldId id="301" r:id="rId19"/>
    <p:sldId id="302" r:id="rId20"/>
    <p:sldId id="30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775DE30-AA54-4403-A98E-D4B955F8E3CD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8ADA-D75B-45F2-912D-35461CBC7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FFA8A9E-72A1-4601-BC41-335D3E7BE103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E0669B5B-B0C6-4F79-BD04-FE7A04E43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469B914-499F-4E30-B66A-313BE553F442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802B193-406F-4290-AC3D-96112A676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4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48102E-C648-4D0F-ACBA-D7CC99A12E24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2A44F84-4177-4974-8461-87895934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7EA61B3-8916-4176-830E-99281ABB855E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02591A8-71C9-427D-A848-F920478C0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9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1CA8C-8485-4BE9-8111-03CC3646E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07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48FBE-1999-4F00-A6E9-1F4FED72E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DAEA3-5532-49F3-A752-E45DE1584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C77E5-1950-4296-98CB-3F8123076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C8DAA-79E2-4701-8BBA-5E0758D69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4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455FA-A4A8-475C-881A-C5C10AF52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42444-8E2E-4E43-9C57-E13CC61AB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3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B6F0D-39F1-4415-B8A1-A7879B509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D47A348-0167-4739-BFDD-FFC2F1606776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048609B-2151-4F50-B99E-D9CDDA303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F37E2-5F8F-4477-8E3E-9B02DC7D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43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C3D38-B85D-45AD-90BE-8674B22A9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45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FBD7-1101-4B33-A209-50003D70C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686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84415CF-DBB2-4C37-A3BC-992E70C19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9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DD27DE-3393-4564-88AF-3B8287C9B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16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1FF864C-709B-49B6-8D0B-F6F63B05D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392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590D82-D9CC-4785-9F05-BE4009ED4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30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A1CB63-412B-4E20-8ECF-98DB21380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151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1DBF434-26AF-40BB-9147-3E1FDA97F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10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151837E-10EC-46C0-853C-76146BD6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0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27E3742-A7BB-448E-86FC-80AC8CCADE74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9A4F932-B8CB-4DE1-8EFF-80E5A42E85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29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34F63D5-ABF3-4932-AE74-FE8D02B17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352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6A00DD-FF32-4399-85C6-64B76014E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31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4410E3-A5BD-4121-B14C-AFFA27F20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9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C13B1C7-31DD-4BE1-90B2-5C735625A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7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00EB22-5E9E-463C-B66E-824EA26D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14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43F4B8-3C34-496B-BACE-9B6558CFB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560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1C4A807-D4B6-44D7-B369-78A881BBD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609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256102A-CE4A-47B8-A29A-4F06694B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434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921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21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7DFFB-95AF-411D-B7A2-8E04A6BB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302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58C79-F3A2-49FD-ACB5-B7D06E986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0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B17EEEA-00A7-4EB1-B699-373CEF9BE67E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7717DE8-8BDB-4E31-AB13-C815A880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3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39EC7-0AE1-48A2-8ADE-0D065C451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43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69FCE-6DD3-4CAF-882E-90CCC60DC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57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177F4-4362-442E-9D21-64907718A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51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36887-7C20-4039-A8EF-50E508C24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519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E0B15-ED3F-4A6C-ABD9-51E3D1BBE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64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3767C-AF89-4C7A-B187-DADF2986B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49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99682-94D9-4E3E-AE94-A0C50718E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729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51E49-FA6D-4127-8E61-C994E6719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91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D700-4E20-43F1-9368-3ECC498ED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6445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96DB527-612C-45A5-9E7F-EA5D5FD2D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8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15FB454-DDF0-415C-9DE3-0714F807C3E1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B86434B-DFB1-4A09-9CDE-6B03B26BDD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94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D4AB5B-3F90-41D5-98F2-FFC598DF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523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DD10C8-6CF2-479B-BC00-281D3716F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103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4DF403-9113-41CD-A185-E5DDDC456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254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B4CE25B-C74B-4E69-99E8-E683F368A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985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DA5A64-F799-41FC-8F4F-896ABBF99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822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8C16A55-F125-4240-B3E5-8213E282E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BC528F-0865-4306-BE90-35A882ADE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106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5FDE2E-4887-49A8-B300-A876187C5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88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6B25ADE-60D5-4164-ADD4-2B8AFAFCE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058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CC2A37-5438-40A5-BBE1-69D2ED9B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7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A035294-0DAF-420C-B329-10A31E145B62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96B8FC-CF67-4F30-AE67-5EF9C8AA4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426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21EE6B-8B3C-4B51-80B7-8B20DA9F1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97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33532D-6E9E-4D92-BE94-86DC5B774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718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C3DD9E8-DAD0-4C20-B47F-15DF65D2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819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723ADB7-5A53-4AB3-9737-CBC6F76DB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2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C5DAB9-2498-4181-B2A8-8D3122C13100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C1C27B4-2633-44F6-B37D-22E7CA516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675799-3422-4686-97F0-3950EBDCDEA5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4A02DEC-315B-4E2C-BE67-54CEBE64C2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79B1EB1-4EAD-46DE-B4EC-00F4CED1CEAB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7C81B5-8784-4645-B266-FD96F85D05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63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AF32870-3CE8-4FE9-BB66-69F840335EA6}" type="datetimeFigureOut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CE1198E-5052-417F-8C19-1C211290A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mtClean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7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8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32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05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86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7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8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9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0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1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2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mtClean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32EF58A-CE7E-4F6E-B2EB-37522468B797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782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55A481-AC83-4EC1-93BD-AAEE8D98A66B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2559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  <p:sldLayoutId id="2147484012" r:id="rId12"/>
    <p:sldLayoutId id="2147484013" r:id="rId13"/>
    <p:sldLayoutId id="2147484014" r:id="rId14"/>
    <p:sldLayoutId id="214748401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12 w 5740"/>
                <a:gd name="T1" fmla="*/ 88 h 4316"/>
                <a:gd name="T2" fmla="*/ 0 w 5740"/>
                <a:gd name="T3" fmla="*/ 88 h 4316"/>
                <a:gd name="T4" fmla="*/ 0 w 5740"/>
                <a:gd name="T5" fmla="*/ 0 h 4316"/>
                <a:gd name="T6" fmla="*/ 5812 w 5740"/>
                <a:gd name="T7" fmla="*/ 0 h 4316"/>
                <a:gd name="T8" fmla="*/ 5812 w 5740"/>
                <a:gd name="T9" fmla="*/ 88 h 4316"/>
                <a:gd name="T10" fmla="*/ 5812 w 5740"/>
                <a:gd name="T11" fmla="*/ 88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813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3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814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4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5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7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28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32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816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6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105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7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818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>
                  <a:defRPr/>
                </a:pPr>
                <a:endParaRPr lang="en-US" sz="200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grpSp>
          <p:nvGrpSpPr>
            <p:cNvPr id="308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86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3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3 w 382"/>
                  <a:gd name="T19" fmla="*/ 96 h 96"/>
                  <a:gd name="T20" fmla="*/ 267 w 382"/>
                  <a:gd name="T21" fmla="*/ 90 h 96"/>
                  <a:gd name="T22" fmla="*/ 315 w 382"/>
                  <a:gd name="T23" fmla="*/ 84 h 96"/>
                  <a:gd name="T24" fmla="*/ 356 w 382"/>
                  <a:gd name="T25" fmla="*/ 66 h 96"/>
                  <a:gd name="T26" fmla="*/ 386 w 382"/>
                  <a:gd name="T27" fmla="*/ 42 h 96"/>
                  <a:gd name="T28" fmla="*/ 380 w 382"/>
                  <a:gd name="T29" fmla="*/ 42 h 96"/>
                  <a:gd name="T30" fmla="*/ 350 w 382"/>
                  <a:gd name="T31" fmla="*/ 66 h 96"/>
                  <a:gd name="T32" fmla="*/ 309 w 382"/>
                  <a:gd name="T33" fmla="*/ 78 h 96"/>
                  <a:gd name="T34" fmla="*/ 267 w 382"/>
                  <a:gd name="T35" fmla="*/ 90 h 96"/>
                  <a:gd name="T36" fmla="*/ 213 w 382"/>
                  <a:gd name="T37" fmla="*/ 96 h 96"/>
                  <a:gd name="T38" fmla="*/ 213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7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8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89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0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1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3 w 185"/>
                  <a:gd name="T5" fmla="*/ 36 h 210"/>
                  <a:gd name="T6" fmla="*/ 159 w 185"/>
                  <a:gd name="T7" fmla="*/ 72 h 210"/>
                  <a:gd name="T8" fmla="*/ 165 w 185"/>
                  <a:gd name="T9" fmla="*/ 90 h 210"/>
                  <a:gd name="T10" fmla="*/ 171 w 185"/>
                  <a:gd name="T11" fmla="*/ 114 h 210"/>
                  <a:gd name="T12" fmla="*/ 165 w 185"/>
                  <a:gd name="T13" fmla="*/ 138 h 210"/>
                  <a:gd name="T14" fmla="*/ 153 w 185"/>
                  <a:gd name="T15" fmla="*/ 162 h 210"/>
                  <a:gd name="T16" fmla="*/ 123 w 185"/>
                  <a:gd name="T17" fmla="*/ 180 h 210"/>
                  <a:gd name="T18" fmla="*/ 90 w 185"/>
                  <a:gd name="T19" fmla="*/ 198 h 210"/>
                  <a:gd name="T20" fmla="*/ 100 w 185"/>
                  <a:gd name="T21" fmla="*/ 210 h 210"/>
                  <a:gd name="T22" fmla="*/ 135 w 185"/>
                  <a:gd name="T23" fmla="*/ 192 h 210"/>
                  <a:gd name="T24" fmla="*/ 165 w 185"/>
                  <a:gd name="T25" fmla="*/ 168 h 210"/>
                  <a:gd name="T26" fmla="*/ 183 w 185"/>
                  <a:gd name="T27" fmla="*/ 144 h 210"/>
                  <a:gd name="T28" fmla="*/ 189 w 185"/>
                  <a:gd name="T29" fmla="*/ 114 h 210"/>
                  <a:gd name="T30" fmla="*/ 183 w 185"/>
                  <a:gd name="T31" fmla="*/ 90 h 210"/>
                  <a:gd name="T32" fmla="*/ 177 w 185"/>
                  <a:gd name="T33" fmla="*/ 66 h 210"/>
                  <a:gd name="T34" fmla="*/ 159 w 185"/>
                  <a:gd name="T35" fmla="*/ 48 h 210"/>
                  <a:gd name="T36" fmla="*/ 135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3092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grpSp>
            <p:nvGrpSpPr>
              <p:cNvPr id="309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hangingPunct="0">
                    <a:defRPr/>
                  </a:pPr>
                  <a:endParaRPr lang="en-US" altLang="en-US" smtClean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4819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9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9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819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9A54296-4695-4FD8-9476-52FC5CB1D13D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670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8FCBB7-2949-4AD4-9770-FFBE5E1A9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6081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Wednesday February 18,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American Government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Identify the path to becoming the President of the U.S.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Presidential Timeline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CONCEPT:  The Path to the Presidency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>
                <a:solidFill>
                  <a:prstClr val="black"/>
                </a:solidFill>
              </a:rPr>
              <a:t>READING: The Framer’s Electoral College Plan (P. 366)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EXIT TICKET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Electoral College Writing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ASSIGNMENT: Workbook Pgs. 62 &amp; 63</a:t>
            </a:r>
            <a:endParaRPr lang="en-US" sz="17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endParaRPr lang="en-US" sz="1300" dirty="0">
              <a:solidFill>
                <a:prstClr val="black"/>
              </a:solidFill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*****Workbook Pgs. 62 &amp; 63 – DUE FRIDAY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300" b="1" dirty="0" smtClean="0"/>
          </a:p>
          <a:p>
            <a:pPr marL="609600" indent="-609600">
              <a:spcBef>
                <a:spcPct val="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Presidential Timeline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</a:t>
            </a:r>
            <a:r>
              <a:rPr lang="en-US" sz="2400" dirty="0">
                <a:solidFill>
                  <a:prstClr val="black"/>
                </a:solidFill>
              </a:rPr>
              <a:t>5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minutes</a:t>
            </a:r>
            <a:r>
              <a:rPr lang="en-US" sz="2400" dirty="0" smtClean="0">
                <a:solidFill>
                  <a:prstClr val="black"/>
                </a:solidFill>
              </a:rPr>
              <a:t>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the timeline on P. 360-361.  Answer the questions below.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year was the 12</a:t>
            </a:r>
            <a:r>
              <a:rPr lang="en-US" sz="2400" baseline="30000" dirty="0" smtClean="0">
                <a:solidFill>
                  <a:prstClr val="black"/>
                </a:solidFill>
              </a:rPr>
              <a:t>th</a:t>
            </a:r>
            <a:r>
              <a:rPr lang="en-US" sz="2400" dirty="0" smtClean="0">
                <a:solidFill>
                  <a:prstClr val="black"/>
                </a:solidFill>
              </a:rPr>
              <a:t> Amendment passed?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For what reason do you think the 20</a:t>
            </a:r>
            <a:r>
              <a:rPr lang="en-US" sz="2400" baseline="30000" dirty="0" smtClean="0">
                <a:solidFill>
                  <a:prstClr val="black"/>
                </a:solidFill>
              </a:rPr>
              <a:t>th</a:t>
            </a:r>
            <a:r>
              <a:rPr lang="en-US" sz="2400" dirty="0" smtClean="0">
                <a:solidFill>
                  <a:prstClr val="black"/>
                </a:solidFill>
              </a:rPr>
              <a:t> Amendment was passed?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What does the 25</a:t>
            </a:r>
            <a:r>
              <a:rPr lang="en-US" sz="2400" baseline="30000" dirty="0" smtClean="0">
                <a:solidFill>
                  <a:prstClr val="black"/>
                </a:solidFill>
              </a:rPr>
              <a:t>th</a:t>
            </a:r>
            <a:r>
              <a:rPr lang="en-US" sz="2400" dirty="0" smtClean="0">
                <a:solidFill>
                  <a:prstClr val="black"/>
                </a:solidFill>
              </a:rPr>
              <a:t> Amendment deal with?  Since it’s passing in 1967, how many times has the 25</a:t>
            </a:r>
            <a:r>
              <a:rPr lang="en-US" sz="2400" baseline="30000" dirty="0" smtClean="0">
                <a:solidFill>
                  <a:prstClr val="black"/>
                </a:solidFill>
              </a:rPr>
              <a:t>th</a:t>
            </a:r>
            <a:r>
              <a:rPr lang="en-US" sz="2400" dirty="0" smtClean="0">
                <a:solidFill>
                  <a:prstClr val="black"/>
                </a:solidFill>
              </a:rPr>
              <a:t> Amendment been implemented?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91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Title 1"/>
          <p:cNvSpPr>
            <a:spLocks noGrp="1"/>
          </p:cNvSpPr>
          <p:nvPr>
            <p:ph type="ctrTitle"/>
          </p:nvPr>
        </p:nvSpPr>
        <p:spPr>
          <a:xfrm>
            <a:off x="0" y="-17463"/>
            <a:ext cx="9144000" cy="10842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2008</a:t>
            </a:r>
            <a:br>
              <a:rPr lang="en-US" altLang="en-US" sz="3600" smtClean="0"/>
            </a:br>
            <a:r>
              <a:rPr lang="en-US" altLang="en-US" sz="3600" smtClean="0"/>
              <a:t>Red = J. McCain		Blue = B. Obama</a:t>
            </a:r>
          </a:p>
        </p:txBody>
      </p:sp>
      <p:pic>
        <p:nvPicPr>
          <p:cNvPr id="593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9038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9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19" name="Title 1"/>
          <p:cNvSpPr>
            <a:spLocks noGrp="1"/>
          </p:cNvSpPr>
          <p:nvPr>
            <p:ph type="ctrTitle"/>
          </p:nvPr>
        </p:nvSpPr>
        <p:spPr>
          <a:xfrm>
            <a:off x="0" y="-17463"/>
            <a:ext cx="9144000" cy="10842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2012</a:t>
            </a:r>
            <a:br>
              <a:rPr lang="en-US" altLang="en-US" sz="3600" smtClean="0"/>
            </a:br>
            <a:r>
              <a:rPr lang="en-US" altLang="en-US" sz="3600" smtClean="0"/>
              <a:t>Red = M. Romney	Blue = B. Obama</a:t>
            </a:r>
          </a:p>
        </p:txBody>
      </p:sp>
      <p:pic>
        <p:nvPicPr>
          <p:cNvPr id="604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1209675"/>
            <a:ext cx="913765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1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mtClean="0"/>
              <a:t>Red State, Blue State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8915400" cy="574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990465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Red</a:t>
                      </a:r>
                      <a:r>
                        <a:rPr lang="en-US" sz="1800" baseline="0" dirty="0" smtClean="0"/>
                        <a:t>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Blue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Swing States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47546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List all</a:t>
                      </a:r>
                      <a:r>
                        <a:rPr lang="en-US" sz="1800" baseline="0" dirty="0" smtClean="0"/>
                        <a:t> of the states that voted Republican in all 4 elections from 2000 – 2012</a:t>
                      </a:r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2) Add up the number of Red States</a:t>
                      </a:r>
                    </a:p>
                    <a:p>
                      <a:endParaRPr lang="en-US" sz="1800" baseline="0" dirty="0" smtClean="0"/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3) Add up the electoral votes of the Red States (use the 2012 electoral numbers)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4) What regions are primarily Red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1) List all of the states that voted Democrat in all 4 elections from 2000 - 2012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2)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Add up the number of Blue States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3)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Add</a:t>
                      </a:r>
                      <a:r>
                        <a:rPr lang="en-US" sz="1800" baseline="0" dirty="0" smtClean="0"/>
                        <a:t> up the electoral votes of the Blue States</a:t>
                      </a:r>
                    </a:p>
                    <a:p>
                      <a:r>
                        <a:rPr lang="en-US" sz="1800" baseline="0" dirty="0" smtClean="0"/>
                        <a:t>(use the 2012 electoral numbers)</a:t>
                      </a:r>
                    </a:p>
                    <a:p>
                      <a:endParaRPr lang="en-US" sz="1800" baseline="0" dirty="0" smtClean="0"/>
                    </a:p>
                    <a:p>
                      <a:r>
                        <a:rPr lang="en-US" sz="1800" baseline="0" dirty="0" smtClean="0"/>
                        <a:t>4) What regions are primarily Blue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List all</a:t>
                      </a:r>
                      <a:r>
                        <a:rPr lang="en-US" sz="1800" baseline="0" dirty="0" smtClean="0"/>
                        <a:t> of the states that flipped at least one time during the elections of 2000 – 2012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2) Add up the number of Swing States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3) Add up the electoral votes of the Swing States (use the 2012 electoral numbers)</a:t>
                      </a:r>
                      <a:endParaRPr lang="en-US" sz="1800" dirty="0" smtClean="0"/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0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altLang="en-US" sz="3200" b="1" u="sng" smtClean="0"/>
              <a:t>Red State, Blue State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533400"/>
          <a:ext cx="8915400" cy="6202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809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Solid Red</a:t>
                      </a:r>
                      <a:r>
                        <a:rPr lang="en-US" sz="1800" baseline="0" dirty="0" smtClean="0"/>
                        <a:t>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Solid Blue States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Swing States</a:t>
                      </a:r>
                      <a:endParaRPr lang="en-US" sz="1800" dirty="0"/>
                    </a:p>
                  </a:txBody>
                  <a:tcPr marT="45713" marB="45713"/>
                </a:tc>
              </a:tr>
              <a:tr h="582140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Texas – 38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Georgia – 16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Tennessee – 11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Arizona – 11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Missouri – 10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Alabama – 9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South Carolina – 9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Louisiana – 8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Kentucky – 8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Oklahoma – 7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Arkansas – 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Kansas – 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Mississippi – 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Utah – 6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Nebraska – 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West Virginia – 5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Idaho – 4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Alaska – 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Montana -3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North Dakota – 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South Dakota – 3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200" baseline="0" dirty="0" smtClean="0"/>
                        <a:t>Wyoming – 3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2) 22 states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3) 180 electoral votes</a:t>
                      </a:r>
                    </a:p>
                    <a:p>
                      <a:r>
                        <a:rPr lang="en-US" sz="1600" baseline="0" dirty="0" smtClean="0"/>
                        <a:t>     (need 90 for 270)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4) South, Midwest</a:t>
                      </a:r>
                      <a:endParaRPr lang="en-US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California – 55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New York – 29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Pennsylvania – 20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Illinois – 20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Michigan – 16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New Jersey – 14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Washington – 12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Massachusetts – 11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Maryland – 10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Minnesota – 10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Wisconsin – 10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Connecticut – 7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Oregon – 7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Hawaii – 4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Maine – 4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Rhode Island – 4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Delaware – 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Vermont – 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E3E5C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Washington DC – 3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2)</a:t>
                      </a:r>
                      <a:r>
                        <a:rPr lang="en-US" sz="1600" baseline="0" dirty="0" smtClean="0"/>
                        <a:t> 19 states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3)</a:t>
                      </a:r>
                      <a:r>
                        <a:rPr lang="en-US" sz="1600" baseline="0" dirty="0" smtClean="0"/>
                        <a:t> 239 electoral votes</a:t>
                      </a:r>
                    </a:p>
                    <a:p>
                      <a:r>
                        <a:rPr lang="en-US" sz="1600" baseline="0" dirty="0" smtClean="0"/>
                        <a:t>     (need 31 for 270)</a:t>
                      </a:r>
                    </a:p>
                    <a:p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4) West Coast, Northeast, Great Lakes</a:t>
                      </a:r>
                      <a:endParaRPr lang="en-US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Florida – 29***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Ohio – 18***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North Carolina – 15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Virginia – 13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Indiana – 11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Colorado – 9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Iowa – 6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Nevada – 6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New Mexico – 5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baseline="0" dirty="0" smtClean="0"/>
                        <a:t>New Hampshire –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2) 10 states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3) 116 electoral votes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    “up for grabs”</a:t>
                      </a:r>
                      <a:endParaRPr lang="en-US" sz="1800" dirty="0" smtClean="0"/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3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Proposed Reforms </a:t>
            </a:r>
            <a:br>
              <a:rPr lang="en-US" sz="2800" smtClean="0"/>
            </a:br>
            <a:r>
              <a:rPr lang="en-US" sz="2800" smtClean="0"/>
              <a:t>to the Electoral College</a:t>
            </a:r>
            <a:r>
              <a:rPr lang="en-US" sz="2000" smtClean="0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I. District Plan</a:t>
            </a:r>
          </a:p>
          <a:p>
            <a:pPr lvl="1" eaLnBrk="1" hangingPunct="1">
              <a:defRPr/>
            </a:pPr>
            <a:r>
              <a:rPr lang="en-US" smtClean="0"/>
              <a:t>A.  District electors of state cast vote for the winner of their district</a:t>
            </a:r>
          </a:p>
          <a:p>
            <a:pPr lvl="1" eaLnBrk="1" hangingPunct="1">
              <a:defRPr/>
            </a:pPr>
            <a:r>
              <a:rPr lang="en-US" smtClean="0"/>
              <a:t>B.  State’s 2 at-large electors (representing senate seats) cast vote for candidate who wins entire state</a:t>
            </a:r>
          </a:p>
          <a:p>
            <a:pPr lvl="2" eaLnBrk="1" hangingPunct="1">
              <a:defRPr/>
            </a:pPr>
            <a:r>
              <a:rPr lang="en-US" smtClean="0"/>
              <a:t>Pros – eliminates winner-take-all system</a:t>
            </a:r>
          </a:p>
          <a:p>
            <a:pPr lvl="2" eaLnBrk="1" hangingPunct="1">
              <a:defRPr/>
            </a:pPr>
            <a:r>
              <a:rPr lang="en-US" smtClean="0"/>
              <a:t>Cons – increases importance of congressional redistricting and gerrymandering</a:t>
            </a:r>
          </a:p>
        </p:txBody>
      </p:sp>
      <p:pic>
        <p:nvPicPr>
          <p:cNvPr id="51204" name="Picture 4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881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Proposed Reforms </a:t>
            </a:r>
            <a:br>
              <a:rPr lang="en-US" sz="2800" smtClean="0"/>
            </a:br>
            <a:r>
              <a:rPr lang="en-US" sz="2800" smtClean="0"/>
              <a:t>to the Electoral College</a:t>
            </a:r>
            <a:r>
              <a:rPr lang="en-US" sz="2000" smtClean="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II. Proportional Plan</a:t>
            </a:r>
            <a:r>
              <a:rPr lang="en-US" sz="2400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A. Candidates receive electoral votes in proportion to popular vote in state</a:t>
            </a:r>
          </a:p>
          <a:p>
            <a:pPr lvl="2" eaLnBrk="1" hangingPunct="1">
              <a:defRPr/>
            </a:pPr>
            <a:r>
              <a:rPr lang="en-US" smtClean="0"/>
              <a:t>Pros – eliminates winner-take-all system and would more closely resemble popular vote</a:t>
            </a:r>
          </a:p>
          <a:p>
            <a:pPr lvl="2" eaLnBrk="1" hangingPunct="1">
              <a:defRPr/>
            </a:pPr>
            <a:r>
              <a:rPr lang="en-US" smtClean="0"/>
              <a:t>Cons – 3</a:t>
            </a:r>
            <a:r>
              <a:rPr lang="en-US" baseline="30000" smtClean="0"/>
              <a:t>rd</a:t>
            </a:r>
            <a:r>
              <a:rPr lang="en-US" smtClean="0"/>
              <a:t> party influence, less chance to get 270 majority</a:t>
            </a:r>
          </a:p>
        </p:txBody>
      </p:sp>
      <p:pic>
        <p:nvPicPr>
          <p:cNvPr id="52228" name="Picture 4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5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Proposed Reforms </a:t>
            </a:r>
            <a:br>
              <a:rPr lang="en-US" sz="2800" smtClean="0"/>
            </a:br>
            <a:r>
              <a:rPr lang="en-US" sz="2800" smtClean="0"/>
              <a:t>to the Electoral College</a:t>
            </a:r>
            <a:r>
              <a:rPr lang="en-US" sz="2000" smtClean="0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410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III.  Direct Popular Election</a:t>
            </a:r>
          </a:p>
          <a:p>
            <a:pPr lvl="1" eaLnBrk="1" hangingPunct="1">
              <a:defRPr/>
            </a:pPr>
            <a:r>
              <a:rPr lang="en-US" smtClean="0"/>
              <a:t>A.  President would be selected by popular vote, most votes wins</a:t>
            </a:r>
          </a:p>
          <a:p>
            <a:pPr lvl="2" eaLnBrk="1" hangingPunct="1">
              <a:defRPr/>
            </a:pPr>
            <a:r>
              <a:rPr lang="en-US" smtClean="0"/>
              <a:t>Pros – everyone’s vote is equal, eliminates confusion of Electoral College</a:t>
            </a:r>
          </a:p>
          <a:p>
            <a:pPr lvl="2" eaLnBrk="1" hangingPunct="1">
              <a:defRPr/>
            </a:pPr>
            <a:r>
              <a:rPr lang="en-US" smtClean="0"/>
              <a:t>Cons – State’s lose identity in election, Huge impact on candidates campaign time, effort, and money</a:t>
            </a:r>
          </a:p>
        </p:txBody>
      </p:sp>
      <p:pic>
        <p:nvPicPr>
          <p:cNvPr id="53252" name="Picture 4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6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PRIOR KNOWLEDGE:</a:t>
            </a:r>
            <a:br>
              <a:rPr lang="en-US" sz="3200" dirty="0" smtClean="0"/>
            </a:br>
            <a:r>
              <a:rPr lang="en-US" sz="3200" dirty="0" smtClean="0"/>
              <a:t>Presidential Roles/Titles</a:t>
            </a:r>
            <a:r>
              <a:rPr lang="en-US" sz="2000" dirty="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of State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Ceremonial head of U.S.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Executive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Executive power from the Constitution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Administrator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Head of Executive Branch of Government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Diplomat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National spokesperson and determines foreign policy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Commander in Chief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Controls armed forces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Legislator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Initiates, suggests, requests, insists, and demands Congress enact much of its major legislation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of Party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Leader of his political party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Chief citizen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Represents the American people and their interests</a:t>
            </a:r>
          </a:p>
        </p:txBody>
      </p:sp>
      <p:pic>
        <p:nvPicPr>
          <p:cNvPr id="41988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0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896938"/>
            <a:ext cx="7772400" cy="8413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President</a:t>
            </a:r>
            <a:br>
              <a:rPr lang="en-US" dirty="0" smtClean="0"/>
            </a:br>
            <a:r>
              <a:rPr lang="en-US" dirty="0" smtClean="0"/>
              <a:t>Part II	</a:t>
            </a:r>
          </a:p>
        </p:txBody>
      </p:sp>
      <p:pic>
        <p:nvPicPr>
          <p:cNvPr id="54275" name="Picture 5" descr="presidential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1752600"/>
            <a:ext cx="48196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87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Road to the White House </a:t>
            </a:r>
            <a:br>
              <a:rPr lang="en-US" sz="2000" smtClean="0"/>
            </a:br>
            <a:r>
              <a:rPr lang="en-US" sz="2000" smtClean="0"/>
              <a:t>Running for President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I. File Candidacy </a:t>
            </a:r>
          </a:p>
          <a:p>
            <a:pPr eaLnBrk="1" hangingPunct="1">
              <a:defRPr/>
            </a:pPr>
            <a:r>
              <a:rPr lang="en-US" sz="2400" dirty="0" smtClean="0"/>
              <a:t>II. Campaign</a:t>
            </a:r>
            <a:r>
              <a:rPr lang="en-US" sz="2000" dirty="0" smtClean="0"/>
              <a:t> </a:t>
            </a:r>
          </a:p>
          <a:p>
            <a:pPr lvl="1" eaLnBrk="1" hangingPunct="1">
              <a:defRPr/>
            </a:pPr>
            <a:r>
              <a:rPr lang="en-US" sz="2000" dirty="0" smtClean="0"/>
              <a:t>A. Campaign and Debates </a:t>
            </a:r>
            <a:r>
              <a:rPr lang="en-US" sz="2000" dirty="0" smtClean="0">
                <a:solidFill>
                  <a:srgbClr val="FFFF00"/>
                </a:solidFill>
              </a:rPr>
              <a:t>(1-2 years prior to election) </a:t>
            </a:r>
          </a:p>
          <a:p>
            <a:pPr lvl="1" eaLnBrk="1" hangingPunct="1">
              <a:defRPr/>
            </a:pPr>
            <a:r>
              <a:rPr lang="en-US" sz="2000" dirty="0" smtClean="0"/>
              <a:t>B. Nominating Primaries or Caucuses; President must campaign first to be his parties representative </a:t>
            </a:r>
            <a:r>
              <a:rPr lang="en-US" sz="2000" dirty="0" smtClean="0">
                <a:solidFill>
                  <a:srgbClr val="FFFF00"/>
                </a:solidFill>
              </a:rPr>
              <a:t>(Starting January of election year by tradition)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1. New Hampshire</a:t>
            </a:r>
          </a:p>
          <a:p>
            <a:pPr lvl="3"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Has a state law that says they hold their primary the Tuesday before any other state schedules theirs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2. Iowa</a:t>
            </a:r>
          </a:p>
          <a:p>
            <a:pPr lvl="3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Use the caucus convention process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3. Other 48 (“front loading” – holding primaries earlier)</a:t>
            </a:r>
          </a:p>
          <a:p>
            <a:pPr lvl="2" eaLnBrk="1" hangingPunct="1"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4. Result = Presidential nominees by the Summer</a:t>
            </a:r>
          </a:p>
        </p:txBody>
      </p:sp>
      <p:pic>
        <p:nvPicPr>
          <p:cNvPr id="55300" name="Picture 4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03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smtClean="0"/>
              <a:t>Road to the White House </a:t>
            </a:r>
            <a:br>
              <a:rPr lang="en-US" sz="2000" smtClean="0"/>
            </a:br>
            <a:r>
              <a:rPr lang="en-US" sz="2000" smtClean="0"/>
              <a:t>Running for President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sz="2000" dirty="0" smtClean="0"/>
              <a:t>C. Summer National Convention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Each party will name their Presidential and Vice-Presidential candidates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Incumbent Presidents have large advantage if re-running for office</a:t>
            </a:r>
          </a:p>
          <a:p>
            <a:pPr lvl="1" eaLnBrk="1" hangingPunct="1">
              <a:defRPr/>
            </a:pPr>
            <a:r>
              <a:rPr lang="en-US" sz="2000" dirty="0" smtClean="0"/>
              <a:t>D. Fall Campaign 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Includes Presidential debates (today they are televised)</a:t>
            </a:r>
          </a:p>
          <a:p>
            <a:pPr lvl="1" eaLnBrk="1" hangingPunct="1">
              <a:defRPr/>
            </a:pPr>
            <a:r>
              <a:rPr lang="en-US" sz="2000" dirty="0" smtClean="0"/>
              <a:t>E. Election Night </a:t>
            </a:r>
            <a:r>
              <a:rPr lang="en-US" sz="2000" dirty="0" smtClean="0">
                <a:solidFill>
                  <a:srgbClr val="FFFF00"/>
                </a:solidFill>
              </a:rPr>
              <a:t>(First Tuesday of First Week of November by law)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Usually known by Midnight of Election Night who the winner is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FFFF00"/>
                </a:solidFill>
              </a:rPr>
              <a:t>Must get 270 electoral votes or else sent to the House of Representatives to select  (twice happened 1800 &amp; 1824)</a:t>
            </a:r>
          </a:p>
          <a:p>
            <a:pPr lvl="1" eaLnBrk="1" hangingPunct="1">
              <a:defRPr/>
            </a:pPr>
            <a:r>
              <a:rPr lang="en-US" sz="2000" dirty="0" smtClean="0"/>
              <a:t>F. The Electoral College </a:t>
            </a:r>
            <a:r>
              <a:rPr lang="en-US" sz="2000" dirty="0" smtClean="0">
                <a:solidFill>
                  <a:srgbClr val="FFFF00"/>
                </a:solidFill>
              </a:rPr>
              <a:t>(December by Constitution)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“rubber stamp” electors cast vote</a:t>
            </a:r>
          </a:p>
          <a:p>
            <a:pPr lvl="2" eaLnBrk="1" hangingPunct="1">
              <a:defRPr/>
            </a:pPr>
            <a:r>
              <a:rPr lang="en-US" sz="1600" dirty="0" smtClean="0">
                <a:solidFill>
                  <a:srgbClr val="FFFF00"/>
                </a:solidFill>
              </a:rPr>
              <a:t>Popular vote doesn’t always win (hasn’t 4x – 1824, 1876, 1888, 2000)</a:t>
            </a:r>
          </a:p>
          <a:p>
            <a:pPr lvl="1" eaLnBrk="1" hangingPunct="1">
              <a:defRPr/>
            </a:pPr>
            <a:r>
              <a:rPr lang="en-US" sz="2000" dirty="0" smtClean="0"/>
              <a:t>G. Inauguration Day </a:t>
            </a:r>
            <a:r>
              <a:rPr lang="en-US" sz="2000" dirty="0" smtClean="0">
                <a:solidFill>
                  <a:srgbClr val="FFFF00"/>
                </a:solidFill>
              </a:rPr>
              <a:t>(January 20 by Amendment) 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pic>
        <p:nvPicPr>
          <p:cNvPr id="56324" name="Picture 4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"/>
            <a:ext cx="163195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5" descr="presidential_se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42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96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The </a:t>
            </a:r>
            <a:r>
              <a:rPr lang="en-US" altLang="en-US" sz="4000" dirty="0" smtClean="0"/>
              <a:t>Electoral College</a:t>
            </a:r>
            <a:endParaRPr lang="en-US" altLang="en-US" sz="4000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800" b="1" dirty="0" smtClean="0"/>
          </a:p>
          <a:p>
            <a:pPr eaLnBrk="1" hangingPunct="1"/>
            <a:endParaRPr lang="en-US" altLang="en-US" sz="2800" b="1" dirty="0"/>
          </a:p>
          <a:p>
            <a:pPr eaLnBrk="1" hangingPunct="1"/>
            <a:r>
              <a:rPr lang="en-US" altLang="en-US" sz="2800" b="1" dirty="0" smtClean="0"/>
              <a:t>Read the Electoral College handout, write your exit ticket, and turn it into the basket as you leave. </a:t>
            </a:r>
          </a:p>
          <a:p>
            <a:pPr eaLnBrk="1" hangingPunct="1"/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733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56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EXIT TICKET: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What </a:t>
            </a:r>
            <a:r>
              <a:rPr lang="en-US" altLang="en-US" sz="4000" dirty="0" smtClean="0"/>
              <a:t>do you think of the Electoral College?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The Founding Fathers created the Electoral College as our system to elect the President of the U.S..  Write a </a:t>
            </a:r>
            <a:r>
              <a:rPr lang="en-US" altLang="en-US" sz="2800" b="1" dirty="0" smtClean="0"/>
              <a:t>paragraph defending </a:t>
            </a:r>
            <a:r>
              <a:rPr lang="en-US" altLang="en-US" sz="2800" b="1" dirty="0" smtClean="0"/>
              <a:t>or opposing the Electoral College system.  Use examples as to why you think it is a good system or a flawed system.</a:t>
            </a:r>
          </a:p>
          <a:p>
            <a:pPr lvl="1" eaLnBrk="1" hangingPunct="1"/>
            <a:endParaRPr lang="en-US" altLang="en-US" sz="2400" b="1" dirty="0" smtClean="0">
              <a:latin typeface="Arial Black" pitchFamily="34" charset="0"/>
            </a:endParaRPr>
          </a:p>
          <a:p>
            <a:pPr lvl="1" eaLnBrk="1" hangingPunct="1"/>
            <a:r>
              <a:rPr lang="en-US" altLang="en-US" sz="2400" b="1" dirty="0" smtClean="0">
                <a:latin typeface="Arial Black" pitchFamily="34" charset="0"/>
              </a:rPr>
              <a:t>Hints:  Not popular vote, winner-take-all in States, Apportionment of Electors</a:t>
            </a:r>
          </a:p>
        </p:txBody>
      </p:sp>
    </p:spTree>
    <p:extLst>
      <p:ext uri="{BB962C8B-B14F-4D97-AF65-F5344CB8AC3E}">
        <p14:creationId xmlns:p14="http://schemas.microsoft.com/office/powerpoint/2010/main" val="12764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ctrTitle"/>
          </p:nvPr>
        </p:nvSpPr>
        <p:spPr>
          <a:xfrm>
            <a:off x="0" y="-17463"/>
            <a:ext cx="9144000" cy="10842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2000</a:t>
            </a:r>
            <a:br>
              <a:rPr lang="en-US" altLang="en-US" sz="3600" smtClean="0"/>
            </a:br>
            <a:r>
              <a:rPr lang="en-US" altLang="en-US" sz="3600" smtClean="0"/>
              <a:t>Red = G.W. Bush		Blue = A. Gore</a:t>
            </a:r>
          </a:p>
        </p:txBody>
      </p:sp>
      <p:sp>
        <p:nvSpPr>
          <p:cNvPr id="573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96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64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1" name="Title 1"/>
          <p:cNvSpPr>
            <a:spLocks noGrp="1"/>
          </p:cNvSpPr>
          <p:nvPr>
            <p:ph type="ctrTitle"/>
          </p:nvPr>
        </p:nvSpPr>
        <p:spPr>
          <a:xfrm>
            <a:off x="0" y="-17463"/>
            <a:ext cx="9144000" cy="1084263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2004</a:t>
            </a:r>
            <a:br>
              <a:rPr lang="en-US" altLang="en-US" sz="3600" smtClean="0"/>
            </a:br>
            <a:r>
              <a:rPr lang="en-US" altLang="en-US" sz="3600" smtClean="0"/>
              <a:t>Red = G.W. Bush		Blue = J. Kerry</a:t>
            </a:r>
          </a:p>
        </p:txBody>
      </p:sp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9675"/>
            <a:ext cx="9144000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7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5479</TotalTime>
  <Words>1102</Words>
  <Application>Microsoft Office PowerPoint</Application>
  <PresentationFormat>On-screen Show (4:3)</PresentationFormat>
  <Paragraphs>201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14_TP030004031</vt:lpstr>
      <vt:lpstr>1_Ripple</vt:lpstr>
      <vt:lpstr>1_Default Design</vt:lpstr>
      <vt:lpstr>Ripple</vt:lpstr>
      <vt:lpstr>Default Design</vt:lpstr>
      <vt:lpstr>Wednesday February 18, 2015 Mr. Goblirsch – American Government</vt:lpstr>
      <vt:lpstr>PRIOR KNOWLEDGE: Presidential Roles/Titles </vt:lpstr>
      <vt:lpstr>The President Part II </vt:lpstr>
      <vt:lpstr>Road to the White House  Running for President </vt:lpstr>
      <vt:lpstr>Road to the White House  Running for President </vt:lpstr>
      <vt:lpstr>The Electoral College</vt:lpstr>
      <vt:lpstr>EXIT TICKET: What do you think of the Electoral College?</vt:lpstr>
      <vt:lpstr>2000 Red = G.W. Bush  Blue = A. Gore</vt:lpstr>
      <vt:lpstr>2004 Red = G.W. Bush  Blue = J. Kerry</vt:lpstr>
      <vt:lpstr>2008 Red = J. McCain  Blue = B. Obama</vt:lpstr>
      <vt:lpstr>2012 Red = M. Romney Blue = B. Obama</vt:lpstr>
      <vt:lpstr>Red State, Blue State</vt:lpstr>
      <vt:lpstr>Red State, Blue State</vt:lpstr>
      <vt:lpstr>Proposed Reforms  to the Electoral College </vt:lpstr>
      <vt:lpstr>Proposed Reforms  to the Electoral College </vt:lpstr>
      <vt:lpstr>Proposed Reforms  to the Electoral College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Clinton Goblirsch</dc:creator>
  <cp:lastModifiedBy>cgoblirsch</cp:lastModifiedBy>
  <cp:revision>119</cp:revision>
  <cp:lastPrinted>2015-02-17T17:58:30Z</cp:lastPrinted>
  <dcterms:created xsi:type="dcterms:W3CDTF">2013-08-14T05:03:00Z</dcterms:created>
  <dcterms:modified xsi:type="dcterms:W3CDTF">2015-02-18T21:35:18Z</dcterms:modified>
</cp:coreProperties>
</file>