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 id="2147484040" r:id="rId2"/>
    <p:sldMasterId id="2147484056" r:id="rId3"/>
  </p:sldMasterIdLst>
  <p:notesMasterIdLst>
    <p:notesMasterId r:id="rId20"/>
  </p:notesMasterIdLst>
  <p:handoutMasterIdLst>
    <p:handoutMasterId r:id="rId21"/>
  </p:handoutMasterIdLst>
  <p:sldIdLst>
    <p:sldId id="315" r:id="rId4"/>
    <p:sldId id="316" r:id="rId5"/>
    <p:sldId id="318" r:id="rId6"/>
    <p:sldId id="311" r:id="rId7"/>
    <p:sldId id="313" r:id="rId8"/>
    <p:sldId id="314" r:id="rId9"/>
    <p:sldId id="312" r:id="rId10"/>
    <p:sldId id="307" r:id="rId11"/>
    <p:sldId id="308" r:id="rId12"/>
    <p:sldId id="309" r:id="rId13"/>
    <p:sldId id="310" r:id="rId14"/>
    <p:sldId id="317" r:id="rId15"/>
    <p:sldId id="319" r:id="rId16"/>
    <p:sldId id="320" r:id="rId17"/>
    <p:sldId id="321" r:id="rId18"/>
    <p:sldId id="32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75DE30-AA54-4403-A98E-D4B955F8E3CD}" type="datetimeFigureOut">
              <a:rPr lang="en-US" smtClean="0"/>
              <a:t>2/20/2015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668ADA-D75B-45F2-912D-35461CBC7B37}" type="slidenum">
              <a:rPr lang="en-US" smtClean="0"/>
              <a:t>‹#›</a:t>
            </a:fld>
            <a:endParaRPr lang="en-US"/>
          </a:p>
        </p:txBody>
      </p:sp>
    </p:spTree>
    <p:extLst>
      <p:ext uri="{BB962C8B-B14F-4D97-AF65-F5344CB8AC3E}">
        <p14:creationId xmlns:p14="http://schemas.microsoft.com/office/powerpoint/2010/main" val="189352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AFFA8A9E-72A1-4601-BC41-335D3E7BE103}" type="datetimeFigureOut">
              <a:rPr lang="en-US"/>
              <a:pPr>
                <a:defRPr/>
              </a:pPr>
              <a:t>2/20/2015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E0669B5B-B0C6-4F79-BD04-FE7A04E43359}" type="slidenum">
              <a:rPr lang="en-US"/>
              <a:pPr>
                <a:defRPr/>
              </a:pPr>
              <a:t>‹#›</a:t>
            </a:fld>
            <a:endParaRPr lang="en-US"/>
          </a:p>
        </p:txBody>
      </p:sp>
    </p:spTree>
    <p:extLst>
      <p:ext uri="{BB962C8B-B14F-4D97-AF65-F5344CB8AC3E}">
        <p14:creationId xmlns:p14="http://schemas.microsoft.com/office/powerpoint/2010/main" val="1302841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grpSp>
        </p:grpSp>
      </p:grpSp>
      <p:sp>
        <p:nvSpPr>
          <p:cNvPr id="4921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92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85F7DFFB-95AF-411D-B7A2-8E04A6BB8E22}" type="slidenum">
              <a:rPr lang="en-US"/>
              <a:pPr>
                <a:defRPr/>
              </a:pPr>
              <a:t>‹#›</a:t>
            </a:fld>
            <a:endParaRPr lang="en-US"/>
          </a:p>
        </p:txBody>
      </p:sp>
    </p:spTree>
    <p:extLst>
      <p:ext uri="{BB962C8B-B14F-4D97-AF65-F5344CB8AC3E}">
        <p14:creationId xmlns:p14="http://schemas.microsoft.com/office/powerpoint/2010/main" val="328193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1951E49-FA6D-4127-8E61-C994E6719213}" type="slidenum">
              <a:rPr lang="en-US"/>
              <a:pPr>
                <a:defRPr/>
              </a:pPr>
              <a:t>‹#›</a:t>
            </a:fld>
            <a:endParaRPr lang="en-US"/>
          </a:p>
        </p:txBody>
      </p:sp>
    </p:spTree>
    <p:extLst>
      <p:ext uri="{BB962C8B-B14F-4D97-AF65-F5344CB8AC3E}">
        <p14:creationId xmlns:p14="http://schemas.microsoft.com/office/powerpoint/2010/main" val="360263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4E8D700-4E20-43F1-9368-3ECC498ED9C3}" type="slidenum">
              <a:rPr lang="en-US"/>
              <a:pPr>
                <a:defRPr/>
              </a:pPr>
              <a:t>‹#›</a:t>
            </a:fld>
            <a:endParaRPr lang="en-US"/>
          </a:p>
        </p:txBody>
      </p:sp>
    </p:spTree>
    <p:extLst>
      <p:ext uri="{BB962C8B-B14F-4D97-AF65-F5344CB8AC3E}">
        <p14:creationId xmlns:p14="http://schemas.microsoft.com/office/powerpoint/2010/main" val="369106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96DB527-612C-45A5-9E7F-EA5D5FD2DB05}" type="slidenum">
              <a:rPr lang="en-US"/>
              <a:pPr>
                <a:defRPr/>
              </a:pPr>
              <a:t>‹#›</a:t>
            </a:fld>
            <a:endParaRPr lang="en-US"/>
          </a:p>
        </p:txBody>
      </p:sp>
    </p:spTree>
    <p:extLst>
      <p:ext uri="{BB962C8B-B14F-4D97-AF65-F5344CB8AC3E}">
        <p14:creationId xmlns:p14="http://schemas.microsoft.com/office/powerpoint/2010/main" val="4041885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ED4AB5B-3F90-41D5-98F2-FFC598DFA298}" type="slidenum">
              <a:rPr lang="en-US"/>
              <a:pPr>
                <a:defRPr/>
              </a:pPr>
              <a:t>‹#›</a:t>
            </a:fld>
            <a:endParaRPr lang="en-US"/>
          </a:p>
        </p:txBody>
      </p:sp>
    </p:spTree>
    <p:extLst>
      <p:ext uri="{BB962C8B-B14F-4D97-AF65-F5344CB8AC3E}">
        <p14:creationId xmlns:p14="http://schemas.microsoft.com/office/powerpoint/2010/main" val="326855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9DD10C8-6CF2-479B-BC00-281D3716F44B}" type="slidenum">
              <a:rPr lang="en-US"/>
              <a:pPr>
                <a:defRPr/>
              </a:pPr>
              <a:t>‹#›</a:t>
            </a:fld>
            <a:endParaRPr lang="en-US"/>
          </a:p>
        </p:txBody>
      </p:sp>
    </p:spTree>
    <p:extLst>
      <p:ext uri="{BB962C8B-B14F-4D97-AF65-F5344CB8AC3E}">
        <p14:creationId xmlns:p14="http://schemas.microsoft.com/office/powerpoint/2010/main" val="164011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E4DF403-9113-41CD-A185-E5DDDC456994}" type="slidenum">
              <a:rPr lang="en-US"/>
              <a:pPr>
                <a:defRPr/>
              </a:pPr>
              <a:t>‹#›</a:t>
            </a:fld>
            <a:endParaRPr lang="en-US"/>
          </a:p>
        </p:txBody>
      </p:sp>
    </p:spTree>
    <p:extLst>
      <p:ext uri="{BB962C8B-B14F-4D97-AF65-F5344CB8AC3E}">
        <p14:creationId xmlns:p14="http://schemas.microsoft.com/office/powerpoint/2010/main" val="183672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EB4CE25B-C74B-4E69-99E8-E683F368AD8E}" type="slidenum">
              <a:rPr lang="en-US"/>
              <a:pPr>
                <a:defRPr/>
              </a:pPr>
              <a:t>‹#›</a:t>
            </a:fld>
            <a:endParaRPr lang="en-US"/>
          </a:p>
        </p:txBody>
      </p:sp>
    </p:spTree>
    <p:extLst>
      <p:ext uri="{BB962C8B-B14F-4D97-AF65-F5344CB8AC3E}">
        <p14:creationId xmlns:p14="http://schemas.microsoft.com/office/powerpoint/2010/main" val="340079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5DDA5A64-F799-41FC-8F4F-896ABBF99EF7}" type="slidenum">
              <a:rPr lang="en-US"/>
              <a:pPr>
                <a:defRPr/>
              </a:pPr>
              <a:t>‹#›</a:t>
            </a:fld>
            <a:endParaRPr lang="en-US"/>
          </a:p>
        </p:txBody>
      </p:sp>
    </p:spTree>
    <p:extLst>
      <p:ext uri="{BB962C8B-B14F-4D97-AF65-F5344CB8AC3E}">
        <p14:creationId xmlns:p14="http://schemas.microsoft.com/office/powerpoint/2010/main" val="151878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F8C16A55-F125-4240-B3E5-8213E282E332}" type="slidenum">
              <a:rPr lang="en-US"/>
              <a:pPr>
                <a:defRPr/>
              </a:pPr>
              <a:t>‹#›</a:t>
            </a:fld>
            <a:endParaRPr lang="en-US"/>
          </a:p>
        </p:txBody>
      </p:sp>
    </p:spTree>
    <p:extLst>
      <p:ext uri="{BB962C8B-B14F-4D97-AF65-F5344CB8AC3E}">
        <p14:creationId xmlns:p14="http://schemas.microsoft.com/office/powerpoint/2010/main" val="83492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1BC528F-0865-4306-BE90-35A882ADE95A}" type="slidenum">
              <a:rPr lang="en-US"/>
              <a:pPr>
                <a:defRPr/>
              </a:pPr>
              <a:t>‹#›</a:t>
            </a:fld>
            <a:endParaRPr lang="en-US"/>
          </a:p>
        </p:txBody>
      </p:sp>
    </p:spTree>
    <p:extLst>
      <p:ext uri="{BB962C8B-B14F-4D97-AF65-F5344CB8AC3E}">
        <p14:creationId xmlns:p14="http://schemas.microsoft.com/office/powerpoint/2010/main" val="10692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9E58C79-F3A2-49FD-ACB5-B7D06E986E1B}" type="slidenum">
              <a:rPr lang="en-US"/>
              <a:pPr>
                <a:defRPr/>
              </a:pPr>
              <a:t>‹#›</a:t>
            </a:fld>
            <a:endParaRPr lang="en-US"/>
          </a:p>
        </p:txBody>
      </p:sp>
    </p:spTree>
    <p:extLst>
      <p:ext uri="{BB962C8B-B14F-4D97-AF65-F5344CB8AC3E}">
        <p14:creationId xmlns:p14="http://schemas.microsoft.com/office/powerpoint/2010/main" val="757107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935FDE2E-4887-49A8-B300-A876187C570F}" type="slidenum">
              <a:rPr lang="en-US"/>
              <a:pPr>
                <a:defRPr/>
              </a:pPr>
              <a:t>‹#›</a:t>
            </a:fld>
            <a:endParaRPr lang="en-US"/>
          </a:p>
        </p:txBody>
      </p:sp>
    </p:spTree>
    <p:extLst>
      <p:ext uri="{BB962C8B-B14F-4D97-AF65-F5344CB8AC3E}">
        <p14:creationId xmlns:p14="http://schemas.microsoft.com/office/powerpoint/2010/main" val="28080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6B25ADE-60D5-4164-ADD4-2B8AFAFCE719}" type="slidenum">
              <a:rPr lang="en-US"/>
              <a:pPr>
                <a:defRPr/>
              </a:pPr>
              <a:t>‹#›</a:t>
            </a:fld>
            <a:endParaRPr lang="en-US"/>
          </a:p>
        </p:txBody>
      </p:sp>
    </p:spTree>
    <p:extLst>
      <p:ext uri="{BB962C8B-B14F-4D97-AF65-F5344CB8AC3E}">
        <p14:creationId xmlns:p14="http://schemas.microsoft.com/office/powerpoint/2010/main" val="271820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ACC2A37-5438-40A5-BBE1-69D2ED9BDEB8}" type="slidenum">
              <a:rPr lang="en-US"/>
              <a:pPr>
                <a:defRPr/>
              </a:pPr>
              <a:t>‹#›</a:t>
            </a:fld>
            <a:endParaRPr lang="en-US"/>
          </a:p>
        </p:txBody>
      </p:sp>
    </p:spTree>
    <p:extLst>
      <p:ext uri="{BB962C8B-B14F-4D97-AF65-F5344CB8AC3E}">
        <p14:creationId xmlns:p14="http://schemas.microsoft.com/office/powerpoint/2010/main" val="1999478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321EE6B-8B3C-4B51-80B7-8B20DA9F19DA}" type="slidenum">
              <a:rPr lang="en-US"/>
              <a:pPr>
                <a:defRPr/>
              </a:pPr>
              <a:t>‹#›</a:t>
            </a:fld>
            <a:endParaRPr lang="en-US"/>
          </a:p>
        </p:txBody>
      </p:sp>
    </p:spTree>
    <p:extLst>
      <p:ext uri="{BB962C8B-B14F-4D97-AF65-F5344CB8AC3E}">
        <p14:creationId xmlns:p14="http://schemas.microsoft.com/office/powerpoint/2010/main" val="1345589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6"/>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7"/>
          <p:cNvSpPr>
            <a:spLocks noGrp="1"/>
          </p:cNvSpPr>
          <p:nvPr>
            <p:ph type="sldNum" sz="quarter" idx="12"/>
          </p:nvPr>
        </p:nvSpPr>
        <p:spPr/>
        <p:txBody>
          <a:bodyPr/>
          <a:lstStyle>
            <a:lvl1pPr fontAlgn="auto">
              <a:spcBef>
                <a:spcPts val="0"/>
              </a:spcBef>
              <a:spcAft>
                <a:spcPts val="0"/>
              </a:spcAft>
              <a:defRPr/>
            </a:lvl1pPr>
          </a:lstStyle>
          <a:p>
            <a:pPr>
              <a:defRPr/>
            </a:pPr>
            <a:fld id="{9133532D-6E9E-4D92-BE94-86DC5B774E87}" type="slidenum">
              <a:rPr lang="en-US"/>
              <a:pPr>
                <a:defRPr/>
              </a:pPr>
              <a:t>‹#›</a:t>
            </a:fld>
            <a:endParaRPr lang="en-US"/>
          </a:p>
        </p:txBody>
      </p:sp>
    </p:spTree>
    <p:extLst>
      <p:ext uri="{BB962C8B-B14F-4D97-AF65-F5344CB8AC3E}">
        <p14:creationId xmlns:p14="http://schemas.microsoft.com/office/powerpoint/2010/main" val="409897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6"/>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7"/>
          <p:cNvSpPr>
            <a:spLocks noGrp="1"/>
          </p:cNvSpPr>
          <p:nvPr>
            <p:ph type="sldNum" sz="quarter" idx="12"/>
          </p:nvPr>
        </p:nvSpPr>
        <p:spPr/>
        <p:txBody>
          <a:bodyPr/>
          <a:lstStyle>
            <a:lvl1pPr fontAlgn="auto">
              <a:spcBef>
                <a:spcPts val="0"/>
              </a:spcBef>
              <a:spcAft>
                <a:spcPts val="0"/>
              </a:spcAft>
              <a:defRPr/>
            </a:lvl1pPr>
          </a:lstStyle>
          <a:p>
            <a:pPr>
              <a:defRPr/>
            </a:pPr>
            <a:fld id="{7C3DD9E8-DAD0-4C20-B47F-15DF65D29E1B}" type="slidenum">
              <a:rPr lang="en-US"/>
              <a:pPr>
                <a:defRPr/>
              </a:pPr>
              <a:t>‹#›</a:t>
            </a:fld>
            <a:endParaRPr lang="en-US"/>
          </a:p>
        </p:txBody>
      </p:sp>
    </p:spTree>
    <p:extLst>
      <p:ext uri="{BB962C8B-B14F-4D97-AF65-F5344CB8AC3E}">
        <p14:creationId xmlns:p14="http://schemas.microsoft.com/office/powerpoint/2010/main" val="2170681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723ADB7-5A53-4AB3-9737-CBC6F76DBC7C}" type="slidenum">
              <a:rPr lang="en-US"/>
              <a:pPr>
                <a:defRPr/>
              </a:pPr>
              <a:t>‹#›</a:t>
            </a:fld>
            <a:endParaRPr lang="en-US"/>
          </a:p>
        </p:txBody>
      </p:sp>
    </p:spTree>
    <p:extLst>
      <p:ext uri="{BB962C8B-B14F-4D97-AF65-F5344CB8AC3E}">
        <p14:creationId xmlns:p14="http://schemas.microsoft.com/office/powerpoint/2010/main" val="97652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2/20/2015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77403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2/20/2015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265686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2/20/2015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9577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6939EC7-0AE1-48A2-8ADE-0D065C4511B6}" type="slidenum">
              <a:rPr lang="en-US"/>
              <a:pPr>
                <a:defRPr/>
              </a:pPr>
              <a:t>‹#›</a:t>
            </a:fld>
            <a:endParaRPr lang="en-US"/>
          </a:p>
        </p:txBody>
      </p:sp>
    </p:spTree>
    <p:extLst>
      <p:ext uri="{BB962C8B-B14F-4D97-AF65-F5344CB8AC3E}">
        <p14:creationId xmlns:p14="http://schemas.microsoft.com/office/powerpoint/2010/main" val="1454343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2/20/2015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3197218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2/20/2015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360634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2/20/2015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1276604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2/20/2015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3141189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2/20/2015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4046727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2/20/2015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1460547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2/20/2015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121467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2/20/2015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13641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2969FCE-6DD3-4CAF-882E-90CCC60DCE05}" type="slidenum">
              <a:rPr lang="en-US"/>
              <a:pPr>
                <a:defRPr/>
              </a:pPr>
              <a:t>‹#›</a:t>
            </a:fld>
            <a:endParaRPr lang="en-US"/>
          </a:p>
        </p:txBody>
      </p:sp>
    </p:spTree>
    <p:extLst>
      <p:ext uri="{BB962C8B-B14F-4D97-AF65-F5344CB8AC3E}">
        <p14:creationId xmlns:p14="http://schemas.microsoft.com/office/powerpoint/2010/main" val="378115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196177F4-4362-442E-9D21-64907718A74C}" type="slidenum">
              <a:rPr lang="en-US"/>
              <a:pPr>
                <a:defRPr/>
              </a:pPr>
              <a:t>‹#›</a:t>
            </a:fld>
            <a:endParaRPr lang="en-US"/>
          </a:p>
        </p:txBody>
      </p:sp>
    </p:spTree>
    <p:extLst>
      <p:ext uri="{BB962C8B-B14F-4D97-AF65-F5344CB8AC3E}">
        <p14:creationId xmlns:p14="http://schemas.microsoft.com/office/powerpoint/2010/main" val="228335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4436887-7C20-4039-A8EF-50E508C248A0}" type="slidenum">
              <a:rPr lang="en-US"/>
              <a:pPr>
                <a:defRPr/>
              </a:pPr>
              <a:t>‹#›</a:t>
            </a:fld>
            <a:endParaRPr lang="en-US"/>
          </a:p>
        </p:txBody>
      </p:sp>
    </p:spTree>
    <p:extLst>
      <p:ext uri="{BB962C8B-B14F-4D97-AF65-F5344CB8AC3E}">
        <p14:creationId xmlns:p14="http://schemas.microsoft.com/office/powerpoint/2010/main" val="313175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63FE0B15-ED3F-4A6C-ABD9-51E3D1BBEE90}" type="slidenum">
              <a:rPr lang="en-US"/>
              <a:pPr>
                <a:defRPr/>
              </a:pPr>
              <a:t>‹#›</a:t>
            </a:fld>
            <a:endParaRPr lang="en-US"/>
          </a:p>
        </p:txBody>
      </p:sp>
    </p:spTree>
    <p:extLst>
      <p:ext uri="{BB962C8B-B14F-4D97-AF65-F5344CB8AC3E}">
        <p14:creationId xmlns:p14="http://schemas.microsoft.com/office/powerpoint/2010/main" val="383568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703767C-AF89-4C7A-B187-DADF2986BEE3}" type="slidenum">
              <a:rPr lang="en-US"/>
              <a:pPr>
                <a:defRPr/>
              </a:pPr>
              <a:t>‹#›</a:t>
            </a:fld>
            <a:endParaRPr lang="en-US"/>
          </a:p>
        </p:txBody>
      </p:sp>
    </p:spTree>
    <p:extLst>
      <p:ext uri="{BB962C8B-B14F-4D97-AF65-F5344CB8AC3E}">
        <p14:creationId xmlns:p14="http://schemas.microsoft.com/office/powerpoint/2010/main" val="232474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7D99682-94D9-4E3E-AE94-A0C50718E7BB}" type="slidenum">
              <a:rPr lang="en-US"/>
              <a:pPr>
                <a:defRPr/>
              </a:pPr>
              <a:t>‹#›</a:t>
            </a:fld>
            <a:endParaRPr lang="en-US"/>
          </a:p>
        </p:txBody>
      </p:sp>
    </p:spTree>
    <p:extLst>
      <p:ext uri="{BB962C8B-B14F-4D97-AF65-F5344CB8AC3E}">
        <p14:creationId xmlns:p14="http://schemas.microsoft.com/office/powerpoint/2010/main" val="393917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grpSp>
        <p:nvGrpSpPr>
          <p:cNvPr id="3075" name="Group 3"/>
          <p:cNvGrpSpPr>
            <a:grpSpLocks/>
          </p:cNvGrpSpPr>
          <p:nvPr/>
        </p:nvGrpSpPr>
        <p:grpSpPr bwMode="auto">
          <a:xfrm>
            <a:off x="3175" y="4267200"/>
            <a:ext cx="9140825" cy="2590800"/>
            <a:chOff x="2" y="2688"/>
            <a:chExt cx="5758" cy="1632"/>
          </a:xfrm>
        </p:grpSpPr>
        <p:sp>
          <p:nvSpPr>
            <p:cNvPr id="3081" name="Freeform 4"/>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nvGrpSpPr>
            <p:cNvPr id="3082" name="Group 5"/>
            <p:cNvGrpSpPr>
              <a:grpSpLocks/>
            </p:cNvGrpSpPr>
            <p:nvPr userDrawn="1"/>
          </p:nvGrpSpPr>
          <p:grpSpPr bwMode="auto">
            <a:xfrm>
              <a:off x="3528" y="3715"/>
              <a:ext cx="792" cy="521"/>
              <a:chOff x="3527" y="3715"/>
              <a:chExt cx="792" cy="521"/>
            </a:xfrm>
          </p:grpSpPr>
          <p:sp>
            <p:nvSpPr>
              <p:cNvPr id="4813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3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3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3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3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3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4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4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4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4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4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grpSp>
        <p:grpSp>
          <p:nvGrpSpPr>
            <p:cNvPr id="3083" name="Group 17"/>
            <p:cNvGrpSpPr>
              <a:grpSpLocks/>
            </p:cNvGrpSpPr>
            <p:nvPr userDrawn="1"/>
          </p:nvGrpSpPr>
          <p:grpSpPr bwMode="auto">
            <a:xfrm>
              <a:off x="1776" y="3631"/>
              <a:ext cx="1626" cy="683"/>
              <a:chOff x="1776" y="3631"/>
              <a:chExt cx="1626" cy="683"/>
            </a:xfrm>
          </p:grpSpPr>
          <p:sp>
            <p:nvSpPr>
              <p:cNvPr id="4814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4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4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4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5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5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5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5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5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5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5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5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12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12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4816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13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grpSp>
          <p:nvGrpSpPr>
            <p:cNvPr id="3084" name="Group 36"/>
            <p:cNvGrpSpPr>
              <a:grpSpLocks/>
            </p:cNvGrpSpPr>
            <p:nvPr userDrawn="1"/>
          </p:nvGrpSpPr>
          <p:grpSpPr bwMode="auto">
            <a:xfrm>
              <a:off x="4128" y="3360"/>
              <a:ext cx="1351" cy="821"/>
              <a:chOff x="4128" y="3360"/>
              <a:chExt cx="1351" cy="821"/>
            </a:xfrm>
          </p:grpSpPr>
          <p:sp>
            <p:nvSpPr>
              <p:cNvPr id="4816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6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7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7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310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4817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7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7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2000">
                  <a:solidFill>
                    <a:srgbClr val="FFFFFF"/>
                  </a:solidFill>
                  <a:latin typeface="Arial" charset="0"/>
                </a:endParaRPr>
              </a:p>
            </p:txBody>
          </p:sp>
          <p:sp>
            <p:nvSpPr>
              <p:cNvPr id="4817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7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7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7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8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sp>
            <p:nvSpPr>
              <p:cNvPr id="4818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US" sz="2000">
                  <a:solidFill>
                    <a:srgbClr val="FFFFFF"/>
                  </a:solidFill>
                  <a:latin typeface="Arial" charset="0"/>
                </a:endParaRPr>
              </a:p>
            </p:txBody>
          </p:sp>
        </p:grpSp>
        <p:grpSp>
          <p:nvGrpSpPr>
            <p:cNvPr id="3085" name="Group 54"/>
            <p:cNvGrpSpPr>
              <a:grpSpLocks/>
            </p:cNvGrpSpPr>
            <p:nvPr userDrawn="1"/>
          </p:nvGrpSpPr>
          <p:grpSpPr bwMode="auto">
            <a:xfrm>
              <a:off x="5280" y="3024"/>
              <a:ext cx="425" cy="258"/>
              <a:chOff x="5280" y="3024"/>
              <a:chExt cx="425" cy="258"/>
            </a:xfrm>
          </p:grpSpPr>
          <p:sp>
            <p:nvSpPr>
              <p:cNvPr id="3086" name="Freeform 55"/>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8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8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8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9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91" name="Freeform 60"/>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sp>
            <p:nvSpPr>
              <p:cNvPr id="309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Arial" charset="0"/>
                </a:endParaRPr>
              </a:p>
            </p:txBody>
          </p:sp>
          <p:grpSp>
            <p:nvGrpSpPr>
              <p:cNvPr id="3093"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hangingPunct="0">
                    <a:defRPr/>
                  </a:pPr>
                  <a:endParaRPr lang="en-US" altLang="en-US" smtClean="0">
                    <a:solidFill>
                      <a:srgbClr val="FFFFFF"/>
                    </a:solidFill>
                  </a:endParaRPr>
                </a:p>
              </p:txBody>
            </p:sp>
          </p:grpSp>
        </p:grpSp>
      </p:grpSp>
      <p:sp>
        <p:nvSpPr>
          <p:cNvPr id="48195"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8196"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97"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48198"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48199"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B9A54296-4695-4FD8-9476-52FC5CB1D13D}"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806667079"/>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cs typeface="+mn-cs"/>
              </a:defRPr>
            </a:lvl1pPr>
          </a:lstStyle>
          <a:p>
            <a:pPr>
              <a:defRPr/>
            </a:pPr>
            <a:fld id="{678FCBB7-2949-4AD4-9770-FFBE5E1A9AAF}" type="slidenum">
              <a:rPr lang="en-US"/>
              <a:pPr>
                <a:defRPr/>
              </a:pPr>
              <a:t>‹#›</a:t>
            </a:fld>
            <a:endParaRPr lang="en-US"/>
          </a:p>
        </p:txBody>
      </p:sp>
    </p:spTree>
    <p:extLst>
      <p:ext uri="{BB962C8B-B14F-4D97-AF65-F5344CB8AC3E}">
        <p14:creationId xmlns:p14="http://schemas.microsoft.com/office/powerpoint/2010/main" val="3244160814"/>
      </p:ext>
    </p:extLst>
  </p:cSld>
  <p:clrMap bg1="dk2" tx1="lt1" bg2="dk1"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2/20/2015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extLst>
      <p:ext uri="{BB962C8B-B14F-4D97-AF65-F5344CB8AC3E}">
        <p14:creationId xmlns:p14="http://schemas.microsoft.com/office/powerpoint/2010/main" val="256776388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Friday February </a:t>
            </a:r>
            <a:r>
              <a:rPr lang="en-US" altLang="en-US" b="1" dirty="0" smtClean="0">
                <a:solidFill>
                  <a:srgbClr val="FF0000"/>
                </a:solidFill>
              </a:rPr>
              <a:t>20, </a:t>
            </a:r>
            <a:r>
              <a:rPr lang="en-US" altLang="en-US" b="1" dirty="0" smtClean="0">
                <a:solidFill>
                  <a:srgbClr val="FF0000"/>
                </a:solidFill>
              </a:rPr>
              <a:t>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850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a:t>
            </a:r>
            <a:r>
              <a:rPr lang="en-US" sz="2400" dirty="0" smtClean="0"/>
              <a:t>Determine Red States, Blue States, and Swing States of the Electoral College.</a:t>
            </a:r>
            <a:endParaRPr lang="en-US" sz="2400" dirty="0" smtClean="0"/>
          </a:p>
          <a:p>
            <a:pPr marL="0" indent="0">
              <a:spcBef>
                <a:spcPct val="0"/>
              </a:spcBef>
              <a:buFont typeface="Arial" charset="0"/>
              <a:buNone/>
              <a:defRPr/>
            </a:pPr>
            <a:endParaRPr lang="en-US" sz="2400" b="1" dirty="0" smtClean="0">
              <a:solidFill>
                <a:srgbClr val="FF0000"/>
              </a:solidFill>
            </a:endParaRPr>
          </a:p>
          <a:p>
            <a:pPr marL="609600" indent="-609600">
              <a:spcBef>
                <a:spcPct val="0"/>
              </a:spcBef>
              <a:buFontTx/>
              <a:buNone/>
              <a:defRPr/>
            </a:pPr>
            <a:r>
              <a:rPr lang="en-US" sz="2800" b="1" dirty="0" smtClean="0">
                <a:solidFill>
                  <a:srgbClr val="FF0000"/>
                </a:solidFill>
              </a:rPr>
              <a:t>AGENDA:   3</a:t>
            </a:r>
            <a:r>
              <a:rPr lang="en-US" sz="2800" b="1" baseline="30000" dirty="0" smtClean="0">
                <a:solidFill>
                  <a:srgbClr val="FF0000"/>
                </a:solidFill>
              </a:rPr>
              <a:t>rd</a:t>
            </a:r>
            <a:r>
              <a:rPr lang="en-US" sz="2800" b="1" dirty="0" smtClean="0">
                <a:solidFill>
                  <a:srgbClr val="FF0000"/>
                </a:solidFill>
              </a:rPr>
              <a:t> &amp; 6</a:t>
            </a:r>
            <a:r>
              <a:rPr lang="en-US" sz="2800" b="1" baseline="30000" dirty="0" smtClean="0">
                <a:solidFill>
                  <a:srgbClr val="FF0000"/>
                </a:solidFill>
              </a:rPr>
              <a:t>th</a:t>
            </a:r>
            <a:r>
              <a:rPr lang="en-US" sz="2800" b="1" dirty="0" smtClean="0">
                <a:solidFill>
                  <a:srgbClr val="FF0000"/>
                </a:solidFill>
              </a:rPr>
              <a:t> Period ONLY</a:t>
            </a:r>
            <a:endParaRPr lang="en-US" sz="2400" dirty="0" smtClean="0"/>
          </a:p>
          <a:p>
            <a:pPr marL="609600" indent="-609600">
              <a:spcBef>
                <a:spcPct val="0"/>
              </a:spcBef>
              <a:buFontTx/>
              <a:buAutoNum type="arabicParenR"/>
              <a:defRPr/>
            </a:pPr>
            <a:r>
              <a:rPr lang="en-US" sz="2400" dirty="0" smtClean="0"/>
              <a:t>WARM-UP: Tax Day</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ELECTION: Section Leader Election Day</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VOTE: State Flag Poster Voting</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TASK: Red State, Blue State</a:t>
            </a:r>
          </a:p>
          <a:p>
            <a:pPr marL="0" lvl="0" indent="0">
              <a:spcBef>
                <a:spcPct val="0"/>
              </a:spcBef>
              <a:buNone/>
              <a:defRPr/>
            </a:pPr>
            <a:r>
              <a:rPr lang="en-US" sz="2400" b="1" dirty="0" smtClean="0">
                <a:solidFill>
                  <a:srgbClr val="FF0000"/>
                </a:solidFill>
                <a:effectLst>
                  <a:outerShdw blurRad="38100" dist="38100" dir="2700000" algn="tl">
                    <a:srgbClr val="000000">
                      <a:alpha val="43137"/>
                    </a:srgbClr>
                  </a:outerShdw>
                </a:effectLst>
              </a:rPr>
              <a:t>*****WORKBOOK P. 62 &amp; 63 DUE TODAY – Turn into the basket</a:t>
            </a:r>
            <a:endParaRPr lang="en-US" sz="2400" b="1" dirty="0" smtClean="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2400" b="1" dirty="0" smtClean="0"/>
          </a:p>
          <a:p>
            <a:pPr marL="609600" indent="-609600">
              <a:spcBef>
                <a:spcPct val="0"/>
              </a:spcBef>
              <a:buFont typeface="Arial" charset="0"/>
              <a:buNone/>
              <a:defRPr/>
            </a:pPr>
            <a:r>
              <a:rPr lang="en-US" sz="2800" b="1" dirty="0" smtClean="0">
                <a:solidFill>
                  <a:srgbClr val="1F497D"/>
                </a:solidFill>
              </a:rPr>
              <a:t>Tax Day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r>
              <a:rPr lang="en-US" sz="2400" dirty="0" smtClean="0">
                <a:solidFill>
                  <a:prstClr val="black"/>
                </a:solidFill>
              </a:rPr>
              <a:t>***</a:t>
            </a:r>
          </a:p>
          <a:p>
            <a:pPr marL="0" lvl="0" indent="0">
              <a:lnSpc>
                <a:spcPct val="120000"/>
              </a:lnSpc>
              <a:spcBef>
                <a:spcPct val="0"/>
              </a:spcBef>
              <a:buNone/>
              <a:defRPr/>
            </a:pPr>
            <a:r>
              <a:rPr lang="en-US" sz="2000" dirty="0">
                <a:solidFill>
                  <a:prstClr val="black"/>
                </a:solidFill>
              </a:rPr>
              <a:t>Calculate your weekly taxes and make your Weekly Deposit.</a:t>
            </a:r>
          </a:p>
          <a:p>
            <a:pPr marL="457200" lvl="0" indent="-457200">
              <a:lnSpc>
                <a:spcPct val="120000"/>
              </a:lnSpc>
              <a:spcBef>
                <a:spcPct val="0"/>
              </a:spcBef>
              <a:buFont typeface="+mj-lt"/>
              <a:buAutoNum type="arabicPeriod"/>
              <a:defRPr/>
            </a:pPr>
            <a:r>
              <a:rPr lang="en-US" sz="2000" dirty="0">
                <a:solidFill>
                  <a:prstClr val="black"/>
                </a:solidFill>
              </a:rPr>
              <a:t>Ask your Section Leader if you received any daily bonus pay</a:t>
            </a:r>
          </a:p>
          <a:p>
            <a:pPr marL="857250" lvl="1" indent="-457200">
              <a:lnSpc>
                <a:spcPct val="120000"/>
              </a:lnSpc>
              <a:spcBef>
                <a:spcPct val="0"/>
              </a:spcBef>
              <a:buFont typeface="Wingdings" panose="05000000000000000000" pitchFamily="2" charset="2"/>
              <a:buChar char="Ø"/>
              <a:defRPr/>
            </a:pPr>
            <a:r>
              <a:rPr lang="en-US" sz="2000" dirty="0">
                <a:solidFill>
                  <a:prstClr val="black"/>
                </a:solidFill>
              </a:rPr>
              <a:t>If so, add it to your pay for that day on your Weekly Time Sheet</a:t>
            </a:r>
          </a:p>
          <a:p>
            <a:pPr marL="457200" lvl="0" indent="-457200">
              <a:lnSpc>
                <a:spcPct val="120000"/>
              </a:lnSpc>
              <a:spcBef>
                <a:spcPct val="0"/>
              </a:spcBef>
              <a:buFont typeface="+mj-lt"/>
              <a:buAutoNum type="arabicPeriod"/>
              <a:defRPr/>
            </a:pPr>
            <a:r>
              <a:rPr lang="en-US" sz="2000" dirty="0">
                <a:solidFill>
                  <a:prstClr val="black"/>
                </a:solidFill>
              </a:rPr>
              <a:t>Add up your daily pay from the week to get your Gross Total</a:t>
            </a:r>
          </a:p>
          <a:p>
            <a:pPr marL="457200" lvl="0" indent="-457200">
              <a:lnSpc>
                <a:spcPct val="120000"/>
              </a:lnSpc>
              <a:spcBef>
                <a:spcPct val="0"/>
              </a:spcBef>
              <a:buFont typeface="+mj-lt"/>
              <a:buAutoNum type="arabicPeriod"/>
              <a:defRPr/>
            </a:pPr>
            <a:r>
              <a:rPr lang="en-US" sz="2000" dirty="0">
                <a:solidFill>
                  <a:prstClr val="black"/>
                </a:solidFill>
              </a:rPr>
              <a:t>Calculate your taxes using the TAX BRACKETS below:</a:t>
            </a: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a:solidFill>
                  <a:srgbClr val="00B050"/>
                </a:solidFill>
                <a:effectLst>
                  <a:outerShdw blurRad="38100" dist="38100" dir="2700000" algn="tl">
                    <a:srgbClr val="000000">
                      <a:alpha val="43137"/>
                    </a:srgbClr>
                  </a:outerShdw>
                </a:effectLst>
              </a:rPr>
              <a:t>Less than </a:t>
            </a:r>
            <a:r>
              <a:rPr lang="en-US" sz="2000" b="1" i="1" dirty="0" smtClean="0">
                <a:solidFill>
                  <a:srgbClr val="00B050"/>
                </a:solidFill>
                <a:effectLst>
                  <a:outerShdw blurRad="38100" dist="38100" dir="2700000" algn="tl">
                    <a:srgbClr val="000000">
                      <a:alpha val="43137"/>
                    </a:srgbClr>
                  </a:outerShdw>
                </a:effectLst>
              </a:rPr>
              <a:t>$</a:t>
            </a:r>
            <a:r>
              <a:rPr lang="en-US" sz="2000" b="1" i="1" dirty="0" smtClean="0">
                <a:solidFill>
                  <a:srgbClr val="00B050"/>
                </a:solidFill>
                <a:effectLst>
                  <a:outerShdw blurRad="38100" dist="38100" dir="2700000" algn="tl">
                    <a:srgbClr val="000000">
                      <a:alpha val="43137"/>
                    </a:srgbClr>
                  </a:outerShdw>
                </a:effectLst>
              </a:rPr>
              <a:t>35</a:t>
            </a:r>
            <a:r>
              <a:rPr lang="en-US" sz="2000" b="1" i="1" dirty="0" smtClean="0">
                <a:solidFill>
                  <a:srgbClr val="00B050"/>
                </a:solidFill>
                <a:effectLst>
                  <a:outerShdw blurRad="38100" dist="38100" dir="2700000" algn="tl">
                    <a:srgbClr val="000000">
                      <a:alpha val="43137"/>
                    </a:srgbClr>
                  </a:outerShdw>
                </a:effectLst>
              </a:rPr>
              <a:t>.00 </a:t>
            </a:r>
            <a:r>
              <a:rPr lang="en-US" sz="2000" b="1" dirty="0" smtClean="0">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a:t>
            </a:r>
            <a:r>
              <a:rPr lang="en-US" sz="2000" b="1" u="sng" dirty="0" smtClean="0">
                <a:solidFill>
                  <a:srgbClr val="FF0000"/>
                </a:solidFill>
              </a:rPr>
              <a:t>28</a:t>
            </a:r>
            <a:r>
              <a:rPr lang="en-US" sz="2000" b="1" u="sng" dirty="0">
                <a:solidFill>
                  <a:srgbClr val="FF0000"/>
                </a:solidFill>
              </a:rPr>
              <a:t>%</a:t>
            </a:r>
            <a:r>
              <a:rPr lang="en-US" sz="2000" dirty="0">
                <a:solidFill>
                  <a:srgbClr val="FF0000"/>
                </a:solidFill>
              </a:rPr>
              <a:t> tax rate (X 0.28)</a:t>
            </a: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smtClean="0">
                <a:solidFill>
                  <a:srgbClr val="00B050"/>
                </a:solidFill>
                <a:effectLst>
                  <a:outerShdw blurRad="38100" dist="38100" dir="2700000" algn="tl">
                    <a:srgbClr val="000000">
                      <a:alpha val="43137"/>
                    </a:srgbClr>
                  </a:outerShdw>
                </a:effectLst>
              </a:rPr>
              <a:t>$35 </a:t>
            </a:r>
            <a:r>
              <a:rPr lang="en-US" sz="2000" b="1" i="1" dirty="0">
                <a:solidFill>
                  <a:srgbClr val="00B050"/>
                </a:solidFill>
                <a:effectLst>
                  <a:outerShdw blurRad="38100" dist="38100" dir="2700000" algn="tl">
                    <a:srgbClr val="000000">
                      <a:alpha val="43137"/>
                    </a:srgbClr>
                  </a:outerShdw>
                </a:effectLst>
              </a:rPr>
              <a:t>through </a:t>
            </a:r>
            <a:r>
              <a:rPr lang="en-US" sz="2000" b="1" i="1" dirty="0" smtClean="0">
                <a:solidFill>
                  <a:srgbClr val="00B050"/>
                </a:solidFill>
                <a:effectLst>
                  <a:outerShdw blurRad="38100" dist="38100" dir="2700000" algn="tl">
                    <a:srgbClr val="000000">
                      <a:alpha val="43137"/>
                    </a:srgbClr>
                  </a:outerShdw>
                </a:effectLst>
              </a:rPr>
              <a:t>$45.00 </a:t>
            </a:r>
            <a:r>
              <a:rPr lang="en-US" sz="2000" b="1" dirty="0" smtClean="0">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	</a:t>
            </a:r>
            <a:r>
              <a:rPr lang="en-US" sz="2000" b="1" u="sng" dirty="0" smtClean="0">
                <a:solidFill>
                  <a:srgbClr val="FF0000"/>
                </a:solidFill>
              </a:rPr>
              <a:t>33</a:t>
            </a:r>
            <a:r>
              <a:rPr lang="en-US" sz="2000" b="1" u="sng" dirty="0">
                <a:solidFill>
                  <a:srgbClr val="FF0000"/>
                </a:solidFill>
              </a:rPr>
              <a:t>%</a:t>
            </a:r>
            <a:r>
              <a:rPr lang="en-US" sz="2000" dirty="0">
                <a:solidFill>
                  <a:srgbClr val="FF0000"/>
                </a:solidFill>
              </a:rPr>
              <a:t> tax rate (X 0.33)</a:t>
            </a: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a:solidFill>
                  <a:srgbClr val="00B050"/>
                </a:solidFill>
                <a:effectLst>
                  <a:outerShdw blurRad="38100" dist="38100" dir="2700000" algn="tl">
                    <a:srgbClr val="000000">
                      <a:alpha val="43137"/>
                    </a:srgbClr>
                  </a:outerShdw>
                </a:effectLst>
              </a:rPr>
              <a:t>More than </a:t>
            </a:r>
            <a:r>
              <a:rPr lang="en-US" sz="2000" b="1" i="1" dirty="0" smtClean="0">
                <a:solidFill>
                  <a:srgbClr val="00B050"/>
                </a:solidFill>
                <a:effectLst>
                  <a:outerShdw blurRad="38100" dist="38100" dir="2700000" algn="tl">
                    <a:srgbClr val="000000">
                      <a:alpha val="43137"/>
                    </a:srgbClr>
                  </a:outerShdw>
                </a:effectLst>
              </a:rPr>
              <a:t>$45.00</a:t>
            </a:r>
            <a:r>
              <a:rPr lang="en-US" sz="2000" b="1" dirty="0" smtClean="0">
                <a:solidFill>
                  <a:srgbClr val="00B050"/>
                </a:solidFill>
                <a:effectLst>
                  <a:outerShdw blurRad="38100" dist="38100" dir="2700000" algn="tl">
                    <a:srgbClr val="000000">
                      <a:alpha val="43137"/>
                    </a:srgbClr>
                  </a:outerShdw>
                </a:effectLst>
              </a:rPr>
              <a:t> </a:t>
            </a:r>
            <a:r>
              <a:rPr lang="en-US" sz="2000" b="1" dirty="0" smtClean="0">
                <a:solidFill>
                  <a:prstClr val="black"/>
                </a:solidFill>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a:t>
            </a:r>
            <a:r>
              <a:rPr lang="en-US" sz="2000" b="1" u="sng" dirty="0" smtClean="0">
                <a:solidFill>
                  <a:srgbClr val="FF0000"/>
                </a:solidFill>
              </a:rPr>
              <a:t>38</a:t>
            </a:r>
            <a:r>
              <a:rPr lang="en-US" sz="2000" b="1" u="sng" dirty="0">
                <a:solidFill>
                  <a:srgbClr val="FF0000"/>
                </a:solidFill>
              </a:rPr>
              <a:t>%</a:t>
            </a:r>
            <a:r>
              <a:rPr lang="en-US" sz="2000" b="1" dirty="0">
                <a:solidFill>
                  <a:srgbClr val="FF0000"/>
                </a:solidFill>
              </a:rPr>
              <a:t> </a:t>
            </a:r>
            <a:r>
              <a:rPr lang="en-US" sz="2000" dirty="0">
                <a:solidFill>
                  <a:srgbClr val="FF0000"/>
                </a:solidFill>
              </a:rPr>
              <a:t>tax rate (X 0.38)</a:t>
            </a:r>
          </a:p>
          <a:p>
            <a:pPr marL="457200" lvl="0" indent="-457200">
              <a:lnSpc>
                <a:spcPct val="120000"/>
              </a:lnSpc>
              <a:spcBef>
                <a:spcPct val="0"/>
              </a:spcBef>
              <a:buFont typeface="+mj-lt"/>
              <a:buAutoNum type="arabicPeriod"/>
              <a:defRPr/>
            </a:pPr>
            <a:r>
              <a:rPr lang="en-US" sz="2000" dirty="0">
                <a:solidFill>
                  <a:prstClr val="black"/>
                </a:solidFill>
              </a:rPr>
              <a:t>Subtract your taxes from your gross to get your net pay</a:t>
            </a:r>
          </a:p>
          <a:p>
            <a:pPr marL="457200" lvl="0" indent="-457200">
              <a:lnSpc>
                <a:spcPct val="120000"/>
              </a:lnSpc>
              <a:spcBef>
                <a:spcPct val="0"/>
              </a:spcBef>
              <a:buFont typeface="+mj-lt"/>
              <a:buAutoNum type="arabicPeriod"/>
              <a:defRPr/>
            </a:pPr>
            <a:r>
              <a:rPr lang="en-US" sz="2000" dirty="0">
                <a:solidFill>
                  <a:prstClr val="black"/>
                </a:solidFill>
              </a:rPr>
              <a:t>Your net pay for the week = </a:t>
            </a:r>
            <a:r>
              <a:rPr lang="en-US" sz="2000" dirty="0" smtClean="0">
                <a:solidFill>
                  <a:prstClr val="black"/>
                </a:solidFill>
              </a:rPr>
              <a:t>your </a:t>
            </a:r>
            <a:r>
              <a:rPr lang="en-US" sz="2000" dirty="0">
                <a:solidFill>
                  <a:prstClr val="black"/>
                </a:solidFill>
              </a:rPr>
              <a:t>Weekly Deposit</a:t>
            </a:r>
          </a:p>
          <a:p>
            <a:pPr marL="0" indent="0">
              <a:spcBef>
                <a:spcPct val="0"/>
              </a:spcBef>
              <a:buNone/>
              <a:defRPr/>
            </a:pPr>
            <a:endParaRPr lang="en-US" sz="2400" dirty="0" smtClean="0">
              <a:solidFill>
                <a:prstClr val="black"/>
              </a:solidFill>
            </a:endParaRPr>
          </a:p>
        </p:txBody>
      </p:sp>
    </p:spTree>
    <p:extLst>
      <p:ext uri="{BB962C8B-B14F-4D97-AF65-F5344CB8AC3E}">
        <p14:creationId xmlns:p14="http://schemas.microsoft.com/office/powerpoint/2010/main" val="6013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ubtitle 2"/>
          <p:cNvSpPr>
            <a:spLocks noGrp="1"/>
          </p:cNvSpPr>
          <p:nvPr>
            <p:ph type="subTitle" idx="1"/>
          </p:nvPr>
        </p:nvSpPr>
        <p:spPr/>
        <p:txBody>
          <a:bodyPr/>
          <a:lstStyle/>
          <a:p>
            <a:pPr eaLnBrk="1" hangingPunct="1"/>
            <a:endParaRPr lang="en-US" altLang="en-US" smtClean="0"/>
          </a:p>
        </p:txBody>
      </p:sp>
      <p:sp>
        <p:nvSpPr>
          <p:cNvPr id="59395" name="Title 1"/>
          <p:cNvSpPr>
            <a:spLocks noGrp="1"/>
          </p:cNvSpPr>
          <p:nvPr>
            <p:ph type="ctrTitle"/>
          </p:nvPr>
        </p:nvSpPr>
        <p:spPr>
          <a:xfrm>
            <a:off x="0" y="-17463"/>
            <a:ext cx="9144000" cy="1084263"/>
          </a:xfrm>
        </p:spPr>
        <p:txBody>
          <a:bodyPr/>
          <a:lstStyle/>
          <a:p>
            <a:pPr eaLnBrk="1" hangingPunct="1"/>
            <a:r>
              <a:rPr lang="en-US" altLang="en-US" sz="3600" smtClean="0"/>
              <a:t>2008</a:t>
            </a:r>
            <a:br>
              <a:rPr lang="en-US" altLang="en-US" sz="3600" smtClean="0"/>
            </a:br>
            <a:r>
              <a:rPr lang="en-US" altLang="en-US" sz="3600" smtClean="0"/>
              <a:t>Red = J. McCain		Blue = B. Obama</a:t>
            </a:r>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038"/>
            <a:ext cx="91440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965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a:spLocks noGrp="1"/>
          </p:cNvSpPr>
          <p:nvPr>
            <p:ph type="subTitle" idx="1"/>
          </p:nvPr>
        </p:nvSpPr>
        <p:spPr/>
        <p:txBody>
          <a:bodyPr/>
          <a:lstStyle/>
          <a:p>
            <a:pPr eaLnBrk="1" hangingPunct="1"/>
            <a:endParaRPr lang="en-US" altLang="en-US" smtClean="0"/>
          </a:p>
        </p:txBody>
      </p:sp>
      <p:sp>
        <p:nvSpPr>
          <p:cNvPr id="60419" name="Title 1"/>
          <p:cNvSpPr>
            <a:spLocks noGrp="1"/>
          </p:cNvSpPr>
          <p:nvPr>
            <p:ph type="ctrTitle"/>
          </p:nvPr>
        </p:nvSpPr>
        <p:spPr>
          <a:xfrm>
            <a:off x="0" y="-17463"/>
            <a:ext cx="9144000" cy="1084263"/>
          </a:xfrm>
        </p:spPr>
        <p:txBody>
          <a:bodyPr/>
          <a:lstStyle/>
          <a:p>
            <a:pPr eaLnBrk="1" hangingPunct="1"/>
            <a:r>
              <a:rPr lang="en-US" altLang="en-US" sz="3600" smtClean="0"/>
              <a:t>2012</a:t>
            </a:r>
            <a:br>
              <a:rPr lang="en-US" altLang="en-US" sz="3600" smtClean="0"/>
            </a:br>
            <a:r>
              <a:rPr lang="en-US" altLang="en-US" sz="3600" smtClean="0"/>
              <a:t>Red = M. Romney	Blue = B. Obama</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143001"/>
            <a:ext cx="91376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13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1143000"/>
          </a:xfrm>
        </p:spPr>
        <p:txBody>
          <a:bodyPr/>
          <a:lstStyle/>
          <a:p>
            <a:r>
              <a:rPr lang="en-US" b="1" u="sng" dirty="0" smtClean="0">
                <a:effectLst>
                  <a:outerShdw blurRad="38100" dist="38100" dir="2700000" algn="tl">
                    <a:srgbClr val="000000">
                      <a:alpha val="43137"/>
                    </a:srgbClr>
                  </a:outerShdw>
                </a:effectLst>
              </a:rPr>
              <a:t>BALLOT</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4525963"/>
          </a:xfrm>
        </p:spPr>
        <p:txBody>
          <a:bodyPr/>
          <a:lstStyle/>
          <a:p>
            <a:pPr marL="0" indent="0" algn="ctr">
              <a:buNone/>
            </a:pPr>
            <a:r>
              <a:rPr lang="en-US" dirty="0" smtClean="0"/>
              <a:t>Representative/Senator Name:</a:t>
            </a:r>
          </a:p>
          <a:p>
            <a:pPr marL="0" indent="0" algn="ctr">
              <a:buNone/>
            </a:pPr>
            <a:r>
              <a:rPr lang="en-US" sz="4400" dirty="0" smtClean="0"/>
              <a:t>_________________________</a:t>
            </a:r>
          </a:p>
          <a:p>
            <a:pPr marL="0" indent="0" algn="ctr">
              <a:buNone/>
            </a:pPr>
            <a:r>
              <a:rPr lang="en-US" sz="4800" dirty="0" smtClean="0"/>
              <a:t>_______________________</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4400" dirty="0" smtClean="0"/>
              <a:t>VOTE: Section Leader</a:t>
            </a:r>
            <a:endParaRPr lang="en-US" sz="4400" dirty="0" smtClean="0"/>
          </a:p>
          <a:p>
            <a:pPr marL="0" indent="0">
              <a:buNone/>
            </a:pPr>
            <a:endParaRPr lang="en-US" dirty="0"/>
          </a:p>
          <a:p>
            <a:pPr marL="0" indent="0">
              <a:buNone/>
            </a:pPr>
            <a:r>
              <a:rPr lang="en-US" sz="4400" dirty="0" smtClean="0"/>
              <a:t>WRITE IN: ________________</a:t>
            </a:r>
            <a:endParaRPr lang="en-US" sz="4400" dirty="0"/>
          </a:p>
        </p:txBody>
      </p:sp>
    </p:spTree>
    <p:extLst>
      <p:ext uri="{BB962C8B-B14F-4D97-AF65-F5344CB8AC3E}">
        <p14:creationId xmlns:p14="http://schemas.microsoft.com/office/powerpoint/2010/main" val="2414607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600" b="1" dirty="0" smtClean="0">
                <a:effectLst>
                  <a:outerShdw blurRad="38100" dist="38100" dir="2700000" algn="tl">
                    <a:srgbClr val="000000">
                      <a:alpha val="43137"/>
                    </a:srgbClr>
                  </a:outerShdw>
                </a:effectLst>
              </a:rPr>
              <a:t>Section Leader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Bonus Pay Summary</a:t>
            </a:r>
            <a:endParaRPr lang="en-US" sz="3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514102"/>
              </p:ext>
            </p:extLst>
          </p:nvPr>
        </p:nvGraphicFramePr>
        <p:xfrm>
          <a:off x="9427" y="3058847"/>
          <a:ext cx="9144000" cy="301644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358554">
                <a:tc>
                  <a:txBody>
                    <a:bodyPr/>
                    <a:lstStyle/>
                    <a:p>
                      <a:pPr algn="ctr"/>
                      <a:r>
                        <a:rPr lang="en-US" sz="2000" dirty="0" smtClean="0">
                          <a:effectLst>
                            <a:outerShdw blurRad="38100" dist="38100" dir="2700000" algn="tl">
                              <a:srgbClr val="000000">
                                <a:alpha val="43137"/>
                              </a:srgbClr>
                            </a:outerShdw>
                          </a:effectLst>
                        </a:rPr>
                        <a:t>MONDAY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TUESDAY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WEDNESDAY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THURSDAY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FRIDAY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52404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0" y="990600"/>
            <a:ext cx="9144000" cy="2031325"/>
          </a:xfrm>
          <a:prstGeom prst="rect">
            <a:avLst/>
          </a:prstGeom>
          <a:noFill/>
        </p:spPr>
        <p:txBody>
          <a:bodyPr wrap="square" rtlCol="0">
            <a:spAutoFit/>
          </a:bodyPr>
          <a:lstStyle/>
          <a:p>
            <a:r>
              <a:rPr 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DIRECTIONS</a:t>
            </a:r>
            <a:r>
              <a:rPr lang="en-US" dirty="0">
                <a:solidFill>
                  <a:prstClr val="black"/>
                </a:solidFill>
                <a:latin typeface="Arial" pitchFamily="34" charset="0"/>
                <a:cs typeface="Arial" pitchFamily="34" charset="0"/>
              </a:rPr>
              <a:t>: Each section leader has $5 a day in Bonus Pay to distribute to workers 	within their section.  This includes any Bonus Pay the section leaders pay 	themselves, and any Bonus Pay they pay any employees they hired.</a:t>
            </a:r>
          </a:p>
          <a:p>
            <a:endParaRPr lang="en-US" dirty="0">
              <a:solidFill>
                <a:prstClr val="black"/>
              </a:solidFill>
              <a:latin typeface="Arial" pitchFamily="34" charset="0"/>
              <a:cs typeface="Arial" pitchFamily="34" charset="0"/>
            </a:endParaRPr>
          </a:p>
          <a:p>
            <a:r>
              <a:rPr lang="en-US" dirty="0">
                <a:solidFill>
                  <a:prstClr val="black"/>
                </a:solidFill>
                <a:latin typeface="Arial" pitchFamily="34" charset="0"/>
                <a:cs typeface="Arial" pitchFamily="34" charset="0"/>
              </a:rPr>
              <a:t>On the chart below, write down the amount of Bonus Pay each member received each day.  EXAMPLE – If Mr. Goblirsch received a $2 bonus on Monday, then I would write Mr. Goblirsch - $2 under the Monday column.</a:t>
            </a:r>
          </a:p>
        </p:txBody>
      </p:sp>
    </p:spTree>
    <p:extLst>
      <p:ext uri="{BB962C8B-B14F-4D97-AF65-F5344CB8AC3E}">
        <p14:creationId xmlns:p14="http://schemas.microsoft.com/office/powerpoint/2010/main" val="361153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066445"/>
              </p:ext>
            </p:extLst>
          </p:nvPr>
        </p:nvGraphicFramePr>
        <p:xfrm>
          <a:off x="0" y="307775"/>
          <a:ext cx="9123108" cy="6550227"/>
        </p:xfrm>
        <a:graphic>
          <a:graphicData uri="http://schemas.openxmlformats.org/drawingml/2006/table">
            <a:tbl>
              <a:tblPr firstRow="1" bandRow="1">
                <a:tableStyleId>{5940675A-B579-460E-94D1-54222C63F5DA}</a:tableStyleId>
              </a:tblPr>
              <a:tblGrid>
                <a:gridCol w="2286000"/>
                <a:gridCol w="2265108"/>
                <a:gridCol w="2286000"/>
                <a:gridCol w="2286000"/>
              </a:tblGrid>
              <a:tr h="534711">
                <a:tc>
                  <a:txBody>
                    <a:bodyPr/>
                    <a:lstStyle/>
                    <a:p>
                      <a:pPr algn="ctr"/>
                      <a:r>
                        <a:rPr lang="en-US" sz="2400" u="sng" dirty="0" smtClean="0">
                          <a:solidFill>
                            <a:schemeClr val="bg1"/>
                          </a:solidFill>
                        </a:rPr>
                        <a:t>MEMBER</a:t>
                      </a:r>
                      <a:endParaRPr lang="en-US" sz="2400" u="sng"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u="sng" dirty="0" smtClean="0">
                          <a:solidFill>
                            <a:schemeClr val="bg1"/>
                          </a:solidFill>
                        </a:rPr>
                        <a:t>TAX AMOUNT</a:t>
                      </a:r>
                      <a:endParaRPr lang="en-US" sz="2400" u="sng"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u="sng" dirty="0" smtClean="0">
                          <a:solidFill>
                            <a:schemeClr val="bg1"/>
                          </a:solidFill>
                        </a:rPr>
                        <a:t>MEMBER</a:t>
                      </a:r>
                      <a:endParaRPr lang="en-US" sz="2400" u="sng"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u="sng" dirty="0" smtClean="0">
                          <a:solidFill>
                            <a:schemeClr val="bg1"/>
                          </a:solidFill>
                        </a:rPr>
                        <a:t>TAX AMOUNT</a:t>
                      </a:r>
                      <a:endParaRPr lang="en-US" sz="2400" u="sng" dirty="0">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002586">
                <a:tc>
                  <a:txBody>
                    <a:bodyPr/>
                    <a:lstStyle/>
                    <a:p>
                      <a:r>
                        <a:rPr lang="en-US" sz="3200" dirty="0" smtClean="0"/>
                        <a:t>1.</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7.</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7.</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586">
                <a:tc>
                  <a:txBody>
                    <a:bodyPr/>
                    <a:lstStyle/>
                    <a:p>
                      <a:r>
                        <a:rPr lang="en-US" sz="3200" dirty="0" smtClean="0"/>
                        <a:t>2.</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2.</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8.</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8.</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586">
                <a:tc>
                  <a:txBody>
                    <a:bodyPr/>
                    <a:lstStyle/>
                    <a:p>
                      <a:r>
                        <a:rPr lang="en-US" sz="3200" dirty="0" smtClean="0"/>
                        <a:t>3.</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3.</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9.</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9.</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586">
                <a:tc>
                  <a:txBody>
                    <a:bodyPr/>
                    <a:lstStyle/>
                    <a:p>
                      <a:r>
                        <a:rPr lang="en-US" sz="3200" dirty="0" smtClean="0"/>
                        <a:t>4.</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4.</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10.</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10.</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586">
                <a:tc>
                  <a:txBody>
                    <a:bodyPr/>
                    <a:lstStyle/>
                    <a:p>
                      <a:r>
                        <a:rPr lang="en-US" sz="3200" dirty="0" smtClean="0"/>
                        <a:t>5.</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5.</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11.</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11.</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2586">
                <a:tc>
                  <a:txBody>
                    <a:bodyPr/>
                    <a:lstStyle/>
                    <a:p>
                      <a:r>
                        <a:rPr lang="en-US" sz="3200" dirty="0" smtClean="0"/>
                        <a:t>6.</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6.</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12.</a:t>
                      </a:r>
                      <a:endParaRPr lang="en-US" sz="3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t>12.</a:t>
                      </a:r>
                      <a:endParaRPr lang="en-US" sz="32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0" y="0"/>
            <a:ext cx="9144000" cy="307777"/>
          </a:xfrm>
          <a:prstGeom prst="rect">
            <a:avLst/>
          </a:prstGeom>
          <a:noFill/>
        </p:spPr>
        <p:txBody>
          <a:bodyPr wrap="square" rtlCol="0">
            <a:spAutoFit/>
          </a:bodyPr>
          <a:lstStyle/>
          <a:p>
            <a:r>
              <a:rPr lang="en-US" sz="1400" b="1" dirty="0" smtClean="0">
                <a:solidFill>
                  <a:prstClr val="black"/>
                </a:solidFill>
              </a:rPr>
              <a:t>EXAM ASSISTANCE PROGRAM: (1) Find out each members taxes (2) Add them up (3) Write the Total Tax amount on back.</a:t>
            </a:r>
            <a:endParaRPr lang="en-US" sz="1400" b="1" dirty="0">
              <a:solidFill>
                <a:prstClr val="black"/>
              </a:solidFill>
            </a:endParaRPr>
          </a:p>
        </p:txBody>
      </p:sp>
    </p:spTree>
    <p:extLst>
      <p:ext uri="{BB962C8B-B14F-4D97-AF65-F5344CB8AC3E}">
        <p14:creationId xmlns:p14="http://schemas.microsoft.com/office/powerpoint/2010/main" val="199511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a:t>
            </a:r>
            <a:br>
              <a:rPr lang="en-US" u="sng" dirty="0" smtClean="0"/>
            </a:br>
            <a:r>
              <a:rPr lang="en-US" u="sng" dirty="0" smtClean="0"/>
              <a:t>WHO HAVE PAID FOR THE FINAL</a:t>
            </a:r>
            <a:endParaRPr lang="en-US" u="sng" dirty="0"/>
          </a:p>
        </p:txBody>
      </p:sp>
      <p:sp>
        <p:nvSpPr>
          <p:cNvPr id="5" name="Content Placeholder 4"/>
          <p:cNvSpPr>
            <a:spLocks noGrp="1"/>
          </p:cNvSpPr>
          <p:nvPr>
            <p:ph sz="half" idx="1"/>
          </p:nvPr>
        </p:nvSpPr>
        <p:spPr/>
        <p:txBody>
          <a:bodyPr>
            <a:normAutofit fontScale="92500" lnSpcReduction="20000"/>
          </a:bodyPr>
          <a:lstStyle/>
          <a:p>
            <a:r>
              <a:rPr lang="en-US" dirty="0" err="1" smtClean="0"/>
              <a:t>Tino</a:t>
            </a:r>
            <a:r>
              <a:rPr lang="en-US" dirty="0" smtClean="0"/>
              <a:t> A.</a:t>
            </a:r>
          </a:p>
          <a:p>
            <a:r>
              <a:rPr lang="en-US" dirty="0" smtClean="0"/>
              <a:t>Cristian C.</a:t>
            </a:r>
          </a:p>
          <a:p>
            <a:r>
              <a:rPr lang="en-US" dirty="0" err="1" smtClean="0"/>
              <a:t>Illene</a:t>
            </a:r>
            <a:r>
              <a:rPr lang="en-US" dirty="0" smtClean="0"/>
              <a:t> C.</a:t>
            </a:r>
          </a:p>
          <a:p>
            <a:r>
              <a:rPr lang="en-US" dirty="0" smtClean="0"/>
              <a:t>Lucy F.</a:t>
            </a:r>
          </a:p>
          <a:p>
            <a:r>
              <a:rPr lang="en-US" dirty="0" err="1" smtClean="0"/>
              <a:t>Casidy</a:t>
            </a:r>
            <a:r>
              <a:rPr lang="en-US" dirty="0" smtClean="0"/>
              <a:t> J.</a:t>
            </a:r>
          </a:p>
          <a:p>
            <a:r>
              <a:rPr lang="en-US" dirty="0" smtClean="0"/>
              <a:t>Jennifer L.</a:t>
            </a:r>
          </a:p>
          <a:p>
            <a:r>
              <a:rPr lang="en-US" dirty="0" smtClean="0"/>
              <a:t>Ashley</a:t>
            </a:r>
          </a:p>
          <a:p>
            <a:r>
              <a:rPr lang="en-US" dirty="0" smtClean="0"/>
              <a:t>Ramon</a:t>
            </a:r>
          </a:p>
          <a:p>
            <a:r>
              <a:rPr lang="en-US" dirty="0" smtClean="0"/>
              <a:t>Lesley</a:t>
            </a:r>
          </a:p>
          <a:p>
            <a:r>
              <a:rPr lang="en-US" dirty="0" err="1" smtClean="0"/>
              <a:t>Arvinder</a:t>
            </a:r>
            <a:endParaRPr lang="en-US" dirty="0" smtClean="0"/>
          </a:p>
          <a:p>
            <a:r>
              <a:rPr lang="en-US" dirty="0" smtClean="0"/>
              <a:t>Vanessa S</a:t>
            </a:r>
            <a:endParaRPr lang="en-US" dirty="0"/>
          </a:p>
        </p:txBody>
      </p:sp>
      <p:sp>
        <p:nvSpPr>
          <p:cNvPr id="6" name="Content Placeholder 5"/>
          <p:cNvSpPr>
            <a:spLocks noGrp="1"/>
          </p:cNvSpPr>
          <p:nvPr>
            <p:ph sz="half" idx="2"/>
          </p:nvPr>
        </p:nvSpPr>
        <p:spPr/>
        <p:txBody>
          <a:bodyPr/>
          <a:lstStyle/>
          <a:p>
            <a:r>
              <a:rPr lang="en-US" dirty="0" smtClean="0"/>
              <a:t>Alicia M.</a:t>
            </a:r>
          </a:p>
          <a:p>
            <a:r>
              <a:rPr lang="en-US" dirty="0" err="1" smtClean="0"/>
              <a:t>Lili</a:t>
            </a:r>
            <a:r>
              <a:rPr lang="en-US" dirty="0" smtClean="0"/>
              <a:t> O.</a:t>
            </a:r>
          </a:p>
          <a:p>
            <a:r>
              <a:rPr lang="en-US" dirty="0" err="1" smtClean="0"/>
              <a:t>Jaskaran</a:t>
            </a:r>
            <a:r>
              <a:rPr lang="en-US" dirty="0" smtClean="0"/>
              <a:t> S.</a:t>
            </a:r>
          </a:p>
          <a:p>
            <a:r>
              <a:rPr lang="en-US" dirty="0" smtClean="0"/>
              <a:t>Ricky V.</a:t>
            </a:r>
          </a:p>
          <a:p>
            <a:r>
              <a:rPr lang="en-US" dirty="0" smtClean="0"/>
              <a:t>Perla V.</a:t>
            </a:r>
          </a:p>
          <a:p>
            <a:r>
              <a:rPr lang="en-US" dirty="0" smtClean="0"/>
              <a:t>Brandon V.</a:t>
            </a:r>
          </a:p>
          <a:p>
            <a:r>
              <a:rPr lang="en-US" dirty="0" smtClean="0"/>
              <a:t>Jesus</a:t>
            </a:r>
          </a:p>
          <a:p>
            <a:r>
              <a:rPr lang="en-US" dirty="0" smtClean="0"/>
              <a:t>John</a:t>
            </a:r>
            <a:endParaRPr lang="en-US" dirty="0"/>
          </a:p>
          <a:p>
            <a:endParaRPr lang="en-US" dirty="0" smtClean="0"/>
          </a:p>
          <a:p>
            <a:r>
              <a:rPr lang="en-US" dirty="0" smtClean="0"/>
              <a:t>Total = 18 / 31</a:t>
            </a:r>
            <a:endParaRPr lang="en-US" dirty="0"/>
          </a:p>
        </p:txBody>
      </p:sp>
    </p:spTree>
    <p:extLst>
      <p:ext uri="{BB962C8B-B14F-4D97-AF65-F5344CB8AC3E}">
        <p14:creationId xmlns:p14="http://schemas.microsoft.com/office/powerpoint/2010/main" val="198271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09"/>
            <a:ext cx="9144000" cy="1143000"/>
          </a:xfrm>
        </p:spPr>
        <p:txBody>
          <a:bodyPr/>
          <a:lstStyle/>
          <a:p>
            <a:r>
              <a:rPr lang="en-US" u="sng" dirty="0" smtClean="0"/>
              <a:t>LIST OF INDIVIDUALS</a:t>
            </a:r>
            <a:br>
              <a:rPr lang="en-US" u="sng" dirty="0" smtClean="0"/>
            </a:br>
            <a:r>
              <a:rPr lang="en-US" u="sng" dirty="0" smtClean="0"/>
              <a:t>WHO HAVE PAID FOR THE FINAL</a:t>
            </a:r>
            <a:endParaRPr lang="en-US" u="sng" dirty="0"/>
          </a:p>
        </p:txBody>
      </p:sp>
      <p:sp>
        <p:nvSpPr>
          <p:cNvPr id="5" name="Content Placeholder 4"/>
          <p:cNvSpPr>
            <a:spLocks noGrp="1"/>
          </p:cNvSpPr>
          <p:nvPr>
            <p:ph sz="half" idx="1"/>
          </p:nvPr>
        </p:nvSpPr>
        <p:spPr/>
        <p:txBody>
          <a:bodyPr/>
          <a:lstStyle/>
          <a:p>
            <a:r>
              <a:rPr lang="en-US" dirty="0" smtClean="0"/>
              <a:t>Rafael A.</a:t>
            </a:r>
          </a:p>
          <a:p>
            <a:r>
              <a:rPr lang="en-US" dirty="0" smtClean="0"/>
              <a:t>Gabriella B.</a:t>
            </a:r>
          </a:p>
          <a:p>
            <a:r>
              <a:rPr lang="en-US" dirty="0" smtClean="0"/>
              <a:t>Cristian C.</a:t>
            </a:r>
          </a:p>
          <a:p>
            <a:r>
              <a:rPr lang="en-US" dirty="0" smtClean="0"/>
              <a:t>Tristan D.</a:t>
            </a:r>
          </a:p>
          <a:p>
            <a:r>
              <a:rPr lang="en-US" dirty="0" smtClean="0"/>
              <a:t>Maria F.</a:t>
            </a:r>
          </a:p>
          <a:p>
            <a:r>
              <a:rPr lang="en-US" dirty="0" smtClean="0"/>
              <a:t>Alexis G.</a:t>
            </a:r>
          </a:p>
          <a:p>
            <a:r>
              <a:rPr lang="en-US" dirty="0" smtClean="0"/>
              <a:t>Leo M.</a:t>
            </a:r>
          </a:p>
          <a:p>
            <a:r>
              <a:rPr lang="en-US" dirty="0" err="1" smtClean="0"/>
              <a:t>Hilsa</a:t>
            </a:r>
            <a:r>
              <a:rPr lang="en-US" dirty="0" smtClean="0"/>
              <a:t> A.</a:t>
            </a:r>
          </a:p>
          <a:p>
            <a:r>
              <a:rPr lang="en-US" dirty="0" err="1" smtClean="0"/>
              <a:t>Kime</a:t>
            </a:r>
            <a:r>
              <a:rPr lang="en-US" dirty="0" smtClean="0"/>
              <a:t> Y</a:t>
            </a:r>
            <a:r>
              <a:rPr lang="en-US" dirty="0" smtClean="0"/>
              <a:t>.</a:t>
            </a:r>
          </a:p>
          <a:p>
            <a:r>
              <a:rPr lang="en-US" dirty="0" smtClean="0"/>
              <a:t>Destiny B.</a:t>
            </a:r>
            <a:endParaRPr lang="en-US" dirty="0"/>
          </a:p>
        </p:txBody>
      </p:sp>
      <p:sp>
        <p:nvSpPr>
          <p:cNvPr id="6" name="Content Placeholder 5"/>
          <p:cNvSpPr>
            <a:spLocks noGrp="1"/>
          </p:cNvSpPr>
          <p:nvPr>
            <p:ph sz="half" idx="2"/>
          </p:nvPr>
        </p:nvSpPr>
        <p:spPr/>
        <p:txBody>
          <a:bodyPr/>
          <a:lstStyle/>
          <a:p>
            <a:r>
              <a:rPr lang="en-US" dirty="0" smtClean="0"/>
              <a:t>Caleb M.</a:t>
            </a:r>
          </a:p>
          <a:p>
            <a:r>
              <a:rPr lang="en-US" dirty="0" smtClean="0"/>
              <a:t>Andrew M.</a:t>
            </a:r>
          </a:p>
          <a:p>
            <a:r>
              <a:rPr lang="en-US" dirty="0" smtClean="0"/>
              <a:t>Victor P.</a:t>
            </a:r>
          </a:p>
          <a:p>
            <a:r>
              <a:rPr lang="en-US" dirty="0" smtClean="0"/>
              <a:t>Cynthia S.</a:t>
            </a:r>
          </a:p>
          <a:p>
            <a:r>
              <a:rPr lang="en-US" dirty="0" smtClean="0"/>
              <a:t>Elizabeth S.</a:t>
            </a:r>
          </a:p>
          <a:p>
            <a:r>
              <a:rPr lang="en-US" dirty="0" smtClean="0"/>
              <a:t>Miranda S.</a:t>
            </a:r>
          </a:p>
          <a:p>
            <a:r>
              <a:rPr lang="en-US" dirty="0" err="1" smtClean="0"/>
              <a:t>Kyndall</a:t>
            </a:r>
            <a:r>
              <a:rPr lang="en-US" dirty="0" smtClean="0"/>
              <a:t> S.</a:t>
            </a:r>
          </a:p>
          <a:p>
            <a:r>
              <a:rPr lang="en-US" dirty="0" smtClean="0"/>
              <a:t>Manuel Z.</a:t>
            </a:r>
          </a:p>
          <a:p>
            <a:endParaRPr lang="en-US" dirty="0"/>
          </a:p>
          <a:p>
            <a:r>
              <a:rPr lang="en-US" dirty="0" smtClean="0"/>
              <a:t>TOTAL = </a:t>
            </a:r>
            <a:r>
              <a:rPr lang="en-US" dirty="0" smtClean="0"/>
              <a:t>18 </a:t>
            </a:r>
            <a:r>
              <a:rPr lang="en-US" dirty="0" smtClean="0"/>
              <a:t>/ 35</a:t>
            </a:r>
          </a:p>
        </p:txBody>
      </p:sp>
    </p:spTree>
    <p:extLst>
      <p:ext uri="{BB962C8B-B14F-4D97-AF65-F5344CB8AC3E}">
        <p14:creationId xmlns:p14="http://schemas.microsoft.com/office/powerpoint/2010/main" val="150443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Friday February </a:t>
            </a:r>
            <a:r>
              <a:rPr lang="en-US" altLang="en-US" b="1" dirty="0" smtClean="0">
                <a:solidFill>
                  <a:srgbClr val="FF0000"/>
                </a:solidFill>
              </a:rPr>
              <a:t>20, </a:t>
            </a:r>
            <a:r>
              <a:rPr lang="en-US" altLang="en-US" b="1" dirty="0" smtClean="0">
                <a:solidFill>
                  <a:srgbClr val="FF0000"/>
                </a:solidFill>
              </a:rPr>
              <a:t>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850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a:t>
            </a:r>
            <a:r>
              <a:rPr lang="en-US" sz="2400" dirty="0" smtClean="0"/>
              <a:t>Determine Red States, Blue States, and Swing States of the Electoral College.</a:t>
            </a:r>
            <a:endParaRPr lang="en-US" sz="2400" dirty="0" smtClean="0"/>
          </a:p>
          <a:p>
            <a:pPr marL="0" indent="0">
              <a:spcBef>
                <a:spcPct val="0"/>
              </a:spcBef>
              <a:buFont typeface="Arial" charset="0"/>
              <a:buNone/>
              <a:defRPr/>
            </a:pPr>
            <a:endParaRPr lang="en-US" sz="2400" b="1" dirty="0" smtClean="0">
              <a:solidFill>
                <a:srgbClr val="FF0000"/>
              </a:solidFill>
            </a:endParaRPr>
          </a:p>
          <a:p>
            <a:pPr marL="609600" indent="-609600">
              <a:spcBef>
                <a:spcPct val="0"/>
              </a:spcBef>
              <a:buFontTx/>
              <a:buNone/>
              <a:defRPr/>
            </a:pPr>
            <a:r>
              <a:rPr lang="en-US" sz="2800" b="1" dirty="0" smtClean="0">
                <a:solidFill>
                  <a:srgbClr val="FF0000"/>
                </a:solidFill>
              </a:rPr>
              <a:t>AGENDA:   </a:t>
            </a:r>
            <a:r>
              <a:rPr lang="en-US" sz="2800" b="1" dirty="0" smtClean="0">
                <a:solidFill>
                  <a:srgbClr val="FF0000"/>
                </a:solidFill>
              </a:rPr>
              <a:t>4</a:t>
            </a:r>
            <a:r>
              <a:rPr lang="en-US" sz="2800" b="1" baseline="30000" dirty="0" smtClean="0">
                <a:solidFill>
                  <a:srgbClr val="FF0000"/>
                </a:solidFill>
              </a:rPr>
              <a:t>th</a:t>
            </a:r>
            <a:r>
              <a:rPr lang="en-US" sz="2800" b="1" dirty="0" smtClean="0">
                <a:solidFill>
                  <a:srgbClr val="FF0000"/>
                </a:solidFill>
              </a:rPr>
              <a:t> </a:t>
            </a:r>
            <a:r>
              <a:rPr lang="en-US" sz="2800" b="1" dirty="0" smtClean="0">
                <a:solidFill>
                  <a:srgbClr val="FF0000"/>
                </a:solidFill>
              </a:rPr>
              <a:t>&amp; </a:t>
            </a:r>
            <a:r>
              <a:rPr lang="en-US" sz="2800" b="1" dirty="0" smtClean="0">
                <a:solidFill>
                  <a:srgbClr val="FF0000"/>
                </a:solidFill>
              </a:rPr>
              <a:t>5</a:t>
            </a:r>
            <a:r>
              <a:rPr lang="en-US" sz="2800" b="1" baseline="30000" dirty="0" smtClean="0">
                <a:solidFill>
                  <a:srgbClr val="FF0000"/>
                </a:solidFill>
              </a:rPr>
              <a:t>th</a:t>
            </a:r>
            <a:r>
              <a:rPr lang="en-US" sz="2800" b="1" dirty="0" smtClean="0">
                <a:solidFill>
                  <a:srgbClr val="FF0000"/>
                </a:solidFill>
              </a:rPr>
              <a:t> </a:t>
            </a:r>
            <a:r>
              <a:rPr lang="en-US" sz="2800" b="1" dirty="0" smtClean="0">
                <a:solidFill>
                  <a:srgbClr val="FF0000"/>
                </a:solidFill>
              </a:rPr>
              <a:t>Period ONLY</a:t>
            </a:r>
            <a:endParaRPr lang="en-US" sz="2400" dirty="0" smtClean="0"/>
          </a:p>
          <a:p>
            <a:pPr marL="609600" indent="-609600">
              <a:spcBef>
                <a:spcPct val="0"/>
              </a:spcBef>
              <a:buFontTx/>
              <a:buAutoNum type="arabicParenR"/>
              <a:defRPr/>
            </a:pPr>
            <a:r>
              <a:rPr lang="en-US" sz="2400" dirty="0" smtClean="0"/>
              <a:t>WARM-UP: Tax Day</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ELECTION: Section Leader Election Day</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VOTE: State Flag Poster Voting</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TASK: Red State, Blue State</a:t>
            </a:r>
          </a:p>
          <a:p>
            <a:pPr marL="0" lvl="0" indent="0">
              <a:spcBef>
                <a:spcPct val="0"/>
              </a:spcBef>
              <a:buNone/>
              <a:defRPr/>
            </a:pPr>
            <a:r>
              <a:rPr lang="en-US" sz="2400" b="1" dirty="0">
                <a:solidFill>
                  <a:srgbClr val="FF0000"/>
                </a:solidFill>
                <a:effectLst>
                  <a:outerShdw blurRad="38100" dist="38100" dir="2700000" algn="tl">
                    <a:srgbClr val="000000">
                      <a:alpha val="43137"/>
                    </a:srgbClr>
                  </a:outerShdw>
                </a:effectLst>
              </a:rPr>
              <a:t>*****WORKBOOK P. 62 &amp; </a:t>
            </a:r>
            <a:r>
              <a:rPr lang="en-US" sz="2400" b="1" dirty="0" smtClean="0">
                <a:solidFill>
                  <a:srgbClr val="FF0000"/>
                </a:solidFill>
                <a:effectLst>
                  <a:outerShdw blurRad="38100" dist="38100" dir="2700000" algn="tl">
                    <a:srgbClr val="000000">
                      <a:alpha val="43137"/>
                    </a:srgbClr>
                  </a:outerShdw>
                </a:effectLst>
              </a:rPr>
              <a:t>63 DUE TODAY </a:t>
            </a:r>
            <a:r>
              <a:rPr lang="en-US" sz="2400" b="1" dirty="0">
                <a:solidFill>
                  <a:srgbClr val="FF0000"/>
                </a:solidFill>
                <a:effectLst>
                  <a:outerShdw blurRad="38100" dist="38100" dir="2700000" algn="tl">
                    <a:srgbClr val="000000">
                      <a:alpha val="43137"/>
                    </a:srgbClr>
                  </a:outerShdw>
                </a:effectLst>
              </a:rPr>
              <a:t>– Turn into the </a:t>
            </a:r>
            <a:r>
              <a:rPr lang="en-US" sz="2400" b="1" dirty="0" smtClean="0">
                <a:solidFill>
                  <a:srgbClr val="FF0000"/>
                </a:solidFill>
                <a:effectLst>
                  <a:outerShdw blurRad="38100" dist="38100" dir="2700000" algn="tl">
                    <a:srgbClr val="000000">
                      <a:alpha val="43137"/>
                    </a:srgbClr>
                  </a:outerShdw>
                </a:effectLst>
              </a:rPr>
              <a:t>basket</a:t>
            </a:r>
            <a:endParaRPr lang="en-US" sz="2400" dirty="0" smtClean="0">
              <a:solidFill>
                <a:prstClr val="black"/>
              </a:solidFill>
            </a:endParaRPr>
          </a:p>
          <a:p>
            <a:pPr marL="0" indent="0">
              <a:spcBef>
                <a:spcPct val="0"/>
              </a:spcBef>
              <a:buFont typeface="Arial" charset="0"/>
              <a:buNone/>
              <a:defRPr/>
            </a:pPr>
            <a:endParaRPr lang="en-US" sz="2400" b="1" dirty="0" smtClean="0"/>
          </a:p>
          <a:p>
            <a:pPr marL="609600" indent="-609600">
              <a:spcBef>
                <a:spcPct val="0"/>
              </a:spcBef>
              <a:buFont typeface="Arial" charset="0"/>
              <a:buNone/>
              <a:defRPr/>
            </a:pPr>
            <a:r>
              <a:rPr lang="en-US" sz="2800" b="1" dirty="0" smtClean="0">
                <a:solidFill>
                  <a:srgbClr val="1F497D"/>
                </a:solidFill>
              </a:rPr>
              <a:t>Tax Day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r>
              <a:rPr lang="en-US" sz="2400" dirty="0" smtClean="0">
                <a:solidFill>
                  <a:prstClr val="black"/>
                </a:solidFill>
              </a:rPr>
              <a:t>***</a:t>
            </a:r>
          </a:p>
          <a:p>
            <a:pPr marL="0" lvl="0" indent="0">
              <a:lnSpc>
                <a:spcPct val="120000"/>
              </a:lnSpc>
              <a:spcBef>
                <a:spcPct val="0"/>
              </a:spcBef>
              <a:buNone/>
              <a:defRPr/>
            </a:pPr>
            <a:r>
              <a:rPr lang="en-US" sz="2000" dirty="0">
                <a:solidFill>
                  <a:prstClr val="black"/>
                </a:solidFill>
              </a:rPr>
              <a:t>Calculate your weekly taxes and make your Weekly Deposit.</a:t>
            </a:r>
          </a:p>
          <a:p>
            <a:pPr marL="457200" lvl="0" indent="-457200">
              <a:lnSpc>
                <a:spcPct val="120000"/>
              </a:lnSpc>
              <a:spcBef>
                <a:spcPct val="0"/>
              </a:spcBef>
              <a:buFont typeface="+mj-lt"/>
              <a:buAutoNum type="arabicPeriod"/>
              <a:defRPr/>
            </a:pPr>
            <a:r>
              <a:rPr lang="en-US" sz="2000" dirty="0">
                <a:solidFill>
                  <a:prstClr val="black"/>
                </a:solidFill>
              </a:rPr>
              <a:t>Ask your Section Leader if you received any daily bonus pay</a:t>
            </a:r>
          </a:p>
          <a:p>
            <a:pPr marL="857250" lvl="1" indent="-457200">
              <a:lnSpc>
                <a:spcPct val="120000"/>
              </a:lnSpc>
              <a:spcBef>
                <a:spcPct val="0"/>
              </a:spcBef>
              <a:buFont typeface="Wingdings" panose="05000000000000000000" pitchFamily="2" charset="2"/>
              <a:buChar char="Ø"/>
              <a:defRPr/>
            </a:pPr>
            <a:r>
              <a:rPr lang="en-US" sz="2000" dirty="0">
                <a:solidFill>
                  <a:prstClr val="black"/>
                </a:solidFill>
              </a:rPr>
              <a:t>If so, add it to your pay for that day on your Weekly Time Sheet</a:t>
            </a:r>
          </a:p>
          <a:p>
            <a:pPr marL="457200" lvl="0" indent="-457200">
              <a:lnSpc>
                <a:spcPct val="120000"/>
              </a:lnSpc>
              <a:spcBef>
                <a:spcPct val="0"/>
              </a:spcBef>
              <a:buFont typeface="+mj-lt"/>
              <a:buAutoNum type="arabicPeriod"/>
              <a:defRPr/>
            </a:pPr>
            <a:r>
              <a:rPr lang="en-US" sz="2000" dirty="0">
                <a:solidFill>
                  <a:prstClr val="black"/>
                </a:solidFill>
              </a:rPr>
              <a:t>Add up your daily pay from the week to get your Gross Total</a:t>
            </a:r>
          </a:p>
          <a:p>
            <a:pPr marL="457200" lvl="0" indent="-457200">
              <a:lnSpc>
                <a:spcPct val="120000"/>
              </a:lnSpc>
              <a:spcBef>
                <a:spcPct val="0"/>
              </a:spcBef>
              <a:buFont typeface="+mj-lt"/>
              <a:buAutoNum type="arabicPeriod"/>
              <a:defRPr/>
            </a:pPr>
            <a:r>
              <a:rPr lang="en-US" sz="2000" dirty="0">
                <a:solidFill>
                  <a:prstClr val="black"/>
                </a:solidFill>
              </a:rPr>
              <a:t>Calculate your taxes using the TAX BRACKETS below:</a:t>
            </a: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a:solidFill>
                  <a:srgbClr val="00B050"/>
                </a:solidFill>
                <a:effectLst>
                  <a:outerShdw blurRad="38100" dist="38100" dir="2700000" algn="tl">
                    <a:srgbClr val="000000">
                      <a:alpha val="43137"/>
                    </a:srgbClr>
                  </a:outerShdw>
                </a:effectLst>
              </a:rPr>
              <a:t>Less than </a:t>
            </a:r>
            <a:r>
              <a:rPr lang="en-US" sz="2000" b="1" i="1" dirty="0" smtClean="0">
                <a:solidFill>
                  <a:srgbClr val="00B050"/>
                </a:solidFill>
                <a:effectLst>
                  <a:outerShdw blurRad="38100" dist="38100" dir="2700000" algn="tl">
                    <a:srgbClr val="000000">
                      <a:alpha val="43137"/>
                    </a:srgbClr>
                  </a:outerShdw>
                </a:effectLst>
              </a:rPr>
              <a:t>$</a:t>
            </a:r>
            <a:r>
              <a:rPr lang="en-US" sz="2000" b="1" i="1" dirty="0" smtClean="0">
                <a:solidFill>
                  <a:srgbClr val="00B050"/>
                </a:solidFill>
                <a:effectLst>
                  <a:outerShdw blurRad="38100" dist="38100" dir="2700000" algn="tl">
                    <a:srgbClr val="000000">
                      <a:alpha val="43137"/>
                    </a:srgbClr>
                  </a:outerShdw>
                </a:effectLst>
              </a:rPr>
              <a:t>35</a:t>
            </a:r>
            <a:r>
              <a:rPr lang="en-US" sz="2000" b="1" i="1" dirty="0" smtClean="0">
                <a:solidFill>
                  <a:srgbClr val="00B050"/>
                </a:solidFill>
                <a:effectLst>
                  <a:outerShdw blurRad="38100" dist="38100" dir="2700000" algn="tl">
                    <a:srgbClr val="000000">
                      <a:alpha val="43137"/>
                    </a:srgbClr>
                  </a:outerShdw>
                </a:effectLst>
              </a:rPr>
              <a:t>.00 </a:t>
            </a:r>
            <a:r>
              <a:rPr lang="en-US" sz="2000" b="1" dirty="0" smtClean="0">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a:t>
            </a:r>
            <a:r>
              <a:rPr lang="en-US" sz="2000" b="1" u="sng" dirty="0" smtClean="0">
                <a:solidFill>
                  <a:srgbClr val="FF0000"/>
                </a:solidFill>
                <a:sym typeface="Wingdings" panose="05000000000000000000" pitchFamily="2" charset="2"/>
              </a:rPr>
              <a:t>30</a:t>
            </a:r>
            <a:r>
              <a:rPr lang="en-US" sz="2000" b="1" u="sng" dirty="0" smtClean="0">
                <a:solidFill>
                  <a:srgbClr val="FF0000"/>
                </a:solidFill>
              </a:rPr>
              <a:t>%</a:t>
            </a:r>
            <a:r>
              <a:rPr lang="en-US" sz="2000" dirty="0" smtClean="0">
                <a:solidFill>
                  <a:srgbClr val="FF0000"/>
                </a:solidFill>
              </a:rPr>
              <a:t> </a:t>
            </a:r>
            <a:r>
              <a:rPr lang="en-US" sz="2000" dirty="0">
                <a:solidFill>
                  <a:srgbClr val="FF0000"/>
                </a:solidFill>
              </a:rPr>
              <a:t>tax rate (X </a:t>
            </a:r>
            <a:r>
              <a:rPr lang="en-US" sz="2000" dirty="0" smtClean="0">
                <a:solidFill>
                  <a:srgbClr val="FF0000"/>
                </a:solidFill>
              </a:rPr>
              <a:t>0.30)</a:t>
            </a:r>
            <a:endParaRPr lang="en-US" sz="2000" dirty="0">
              <a:solidFill>
                <a:srgbClr val="FF0000"/>
              </a:solidFill>
            </a:endParaRP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smtClean="0">
                <a:solidFill>
                  <a:srgbClr val="00B050"/>
                </a:solidFill>
                <a:effectLst>
                  <a:outerShdw blurRad="38100" dist="38100" dir="2700000" algn="tl">
                    <a:srgbClr val="000000">
                      <a:alpha val="43137"/>
                    </a:srgbClr>
                  </a:outerShdw>
                </a:effectLst>
              </a:rPr>
              <a:t>$35 </a:t>
            </a:r>
            <a:r>
              <a:rPr lang="en-US" sz="2000" b="1" i="1" dirty="0">
                <a:solidFill>
                  <a:srgbClr val="00B050"/>
                </a:solidFill>
                <a:effectLst>
                  <a:outerShdw blurRad="38100" dist="38100" dir="2700000" algn="tl">
                    <a:srgbClr val="000000">
                      <a:alpha val="43137"/>
                    </a:srgbClr>
                  </a:outerShdw>
                </a:effectLst>
              </a:rPr>
              <a:t>through </a:t>
            </a:r>
            <a:r>
              <a:rPr lang="en-US" sz="2000" b="1" i="1" dirty="0" smtClean="0">
                <a:solidFill>
                  <a:srgbClr val="00B050"/>
                </a:solidFill>
                <a:effectLst>
                  <a:outerShdw blurRad="38100" dist="38100" dir="2700000" algn="tl">
                    <a:srgbClr val="000000">
                      <a:alpha val="43137"/>
                    </a:srgbClr>
                  </a:outerShdw>
                </a:effectLst>
              </a:rPr>
              <a:t>$45.00 </a:t>
            </a:r>
            <a:r>
              <a:rPr lang="en-US" sz="2000" b="1" dirty="0" smtClean="0">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	</a:t>
            </a:r>
            <a:r>
              <a:rPr lang="en-US" sz="2000" b="1" u="sng" dirty="0" smtClean="0">
                <a:solidFill>
                  <a:srgbClr val="FF0000"/>
                </a:solidFill>
              </a:rPr>
              <a:t>35%</a:t>
            </a:r>
            <a:r>
              <a:rPr lang="en-US" sz="2000" dirty="0" smtClean="0">
                <a:solidFill>
                  <a:srgbClr val="FF0000"/>
                </a:solidFill>
              </a:rPr>
              <a:t> </a:t>
            </a:r>
            <a:r>
              <a:rPr lang="en-US" sz="2000" dirty="0">
                <a:solidFill>
                  <a:srgbClr val="FF0000"/>
                </a:solidFill>
              </a:rPr>
              <a:t>tax rate (X </a:t>
            </a:r>
            <a:r>
              <a:rPr lang="en-US" sz="2000" dirty="0" smtClean="0">
                <a:solidFill>
                  <a:srgbClr val="FF0000"/>
                </a:solidFill>
              </a:rPr>
              <a:t>0.35)</a:t>
            </a:r>
            <a:endParaRPr lang="en-US" sz="2000" dirty="0">
              <a:solidFill>
                <a:srgbClr val="FF0000"/>
              </a:solidFill>
            </a:endParaRPr>
          </a:p>
          <a:p>
            <a:pPr marL="1257300" lvl="2" indent="-457200">
              <a:lnSpc>
                <a:spcPct val="120000"/>
              </a:lnSpc>
              <a:spcBef>
                <a:spcPct val="0"/>
              </a:spcBef>
              <a:buFont typeface="Wingdings" panose="05000000000000000000" pitchFamily="2" charset="2"/>
              <a:buChar char="Ø"/>
              <a:defRPr/>
            </a:pPr>
            <a:r>
              <a:rPr lang="en-US" sz="2000" dirty="0">
                <a:solidFill>
                  <a:srgbClr val="00B050"/>
                </a:solidFill>
              </a:rPr>
              <a:t>Gross Total </a:t>
            </a:r>
            <a:r>
              <a:rPr lang="en-US" sz="2000" b="1" i="1" dirty="0">
                <a:solidFill>
                  <a:srgbClr val="00B050"/>
                </a:solidFill>
                <a:effectLst>
                  <a:outerShdw blurRad="38100" dist="38100" dir="2700000" algn="tl">
                    <a:srgbClr val="000000">
                      <a:alpha val="43137"/>
                    </a:srgbClr>
                  </a:outerShdw>
                </a:effectLst>
              </a:rPr>
              <a:t>More than </a:t>
            </a:r>
            <a:r>
              <a:rPr lang="en-US" sz="2000" b="1" i="1" dirty="0" smtClean="0">
                <a:solidFill>
                  <a:srgbClr val="00B050"/>
                </a:solidFill>
                <a:effectLst>
                  <a:outerShdw blurRad="38100" dist="38100" dir="2700000" algn="tl">
                    <a:srgbClr val="000000">
                      <a:alpha val="43137"/>
                    </a:srgbClr>
                  </a:outerShdw>
                </a:effectLst>
              </a:rPr>
              <a:t>$45.00</a:t>
            </a:r>
            <a:r>
              <a:rPr lang="en-US" sz="2000" b="1" dirty="0" smtClean="0">
                <a:solidFill>
                  <a:srgbClr val="00B050"/>
                </a:solidFill>
                <a:effectLst>
                  <a:outerShdw blurRad="38100" dist="38100" dir="2700000" algn="tl">
                    <a:srgbClr val="000000">
                      <a:alpha val="43137"/>
                    </a:srgbClr>
                  </a:outerShdw>
                </a:effectLst>
              </a:rPr>
              <a:t> </a:t>
            </a:r>
            <a:r>
              <a:rPr lang="en-US" sz="2000" b="1" dirty="0" smtClean="0">
                <a:solidFill>
                  <a:prstClr val="black"/>
                </a:solidFill>
                <a:effectLst>
                  <a:outerShdw blurRad="38100" dist="38100" dir="2700000" algn="tl">
                    <a:srgbClr val="000000">
                      <a:alpha val="43137"/>
                    </a:srgbClr>
                  </a:outerShdw>
                </a:effectLst>
              </a:rPr>
              <a:t>================</a:t>
            </a:r>
            <a:r>
              <a:rPr lang="en-US" sz="2000" b="1" dirty="0" smtClean="0">
                <a:solidFill>
                  <a:prstClr val="black"/>
                </a:solidFill>
                <a:effectLst>
                  <a:outerShdw blurRad="38100" dist="38100" dir="2700000" algn="tl">
                    <a:srgbClr val="000000">
                      <a:alpha val="43137"/>
                    </a:srgbClr>
                  </a:outerShdw>
                </a:effectLst>
                <a:sym typeface="Wingdings" panose="05000000000000000000" pitchFamily="2" charset="2"/>
              </a:rPr>
              <a:t></a:t>
            </a:r>
            <a:r>
              <a:rPr lang="en-US" sz="2000" b="1" u="sng" dirty="0" smtClean="0">
                <a:solidFill>
                  <a:srgbClr val="FF0000"/>
                </a:solidFill>
                <a:sym typeface="Wingdings" panose="05000000000000000000" pitchFamily="2" charset="2"/>
              </a:rPr>
              <a:t>40</a:t>
            </a:r>
            <a:r>
              <a:rPr lang="en-US" sz="2000" b="1" u="sng" dirty="0" smtClean="0">
                <a:solidFill>
                  <a:srgbClr val="FF0000"/>
                </a:solidFill>
              </a:rPr>
              <a:t>%</a:t>
            </a:r>
            <a:r>
              <a:rPr lang="en-US" sz="2000" b="1" dirty="0" smtClean="0">
                <a:solidFill>
                  <a:srgbClr val="FF0000"/>
                </a:solidFill>
              </a:rPr>
              <a:t> </a:t>
            </a:r>
            <a:r>
              <a:rPr lang="en-US" sz="2000" dirty="0">
                <a:solidFill>
                  <a:srgbClr val="FF0000"/>
                </a:solidFill>
              </a:rPr>
              <a:t>tax rate (X </a:t>
            </a:r>
            <a:r>
              <a:rPr lang="en-US" sz="2000" dirty="0" smtClean="0">
                <a:solidFill>
                  <a:srgbClr val="FF0000"/>
                </a:solidFill>
              </a:rPr>
              <a:t>0.40)</a:t>
            </a:r>
            <a:endParaRPr lang="en-US" sz="2000" dirty="0">
              <a:solidFill>
                <a:srgbClr val="FF0000"/>
              </a:solidFill>
            </a:endParaRPr>
          </a:p>
          <a:p>
            <a:pPr marL="457200" lvl="0" indent="-457200">
              <a:lnSpc>
                <a:spcPct val="120000"/>
              </a:lnSpc>
              <a:spcBef>
                <a:spcPct val="0"/>
              </a:spcBef>
              <a:buFont typeface="+mj-lt"/>
              <a:buAutoNum type="arabicPeriod"/>
              <a:defRPr/>
            </a:pPr>
            <a:r>
              <a:rPr lang="en-US" sz="2000" dirty="0">
                <a:solidFill>
                  <a:prstClr val="black"/>
                </a:solidFill>
              </a:rPr>
              <a:t>Subtract your taxes from your gross to get your net pay</a:t>
            </a:r>
          </a:p>
          <a:p>
            <a:pPr marL="457200" lvl="0" indent="-457200">
              <a:lnSpc>
                <a:spcPct val="120000"/>
              </a:lnSpc>
              <a:spcBef>
                <a:spcPct val="0"/>
              </a:spcBef>
              <a:buFont typeface="+mj-lt"/>
              <a:buAutoNum type="arabicPeriod"/>
              <a:defRPr/>
            </a:pPr>
            <a:r>
              <a:rPr lang="en-US" sz="2000" dirty="0">
                <a:solidFill>
                  <a:prstClr val="black"/>
                </a:solidFill>
              </a:rPr>
              <a:t>Your net pay for the week = </a:t>
            </a:r>
            <a:r>
              <a:rPr lang="en-US" sz="2000" dirty="0" smtClean="0">
                <a:solidFill>
                  <a:prstClr val="black"/>
                </a:solidFill>
              </a:rPr>
              <a:t>your </a:t>
            </a:r>
            <a:r>
              <a:rPr lang="en-US" sz="2000" dirty="0">
                <a:solidFill>
                  <a:prstClr val="black"/>
                </a:solidFill>
              </a:rPr>
              <a:t>Weekly Deposit</a:t>
            </a:r>
          </a:p>
          <a:p>
            <a:pPr marL="0" indent="0">
              <a:spcBef>
                <a:spcPct val="0"/>
              </a:spcBef>
              <a:buNone/>
              <a:defRPr/>
            </a:pPr>
            <a:endParaRPr lang="en-US" sz="2400" dirty="0" smtClean="0">
              <a:solidFill>
                <a:prstClr val="black"/>
              </a:solidFill>
            </a:endParaRPr>
          </a:p>
        </p:txBody>
      </p:sp>
    </p:spTree>
    <p:extLst>
      <p:ext uri="{BB962C8B-B14F-4D97-AF65-F5344CB8AC3E}">
        <p14:creationId xmlns:p14="http://schemas.microsoft.com/office/powerpoint/2010/main" val="38342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3600" b="1" u="sng" dirty="0" smtClean="0">
                <a:effectLst>
                  <a:outerShdw blurRad="38100" dist="38100" dir="2700000" algn="tl">
                    <a:srgbClr val="000000">
                      <a:alpha val="43137"/>
                    </a:srgbClr>
                  </a:outerShdw>
                </a:effectLst>
              </a:rPr>
              <a:t>STATE FLAG POSTER VOTE</a:t>
            </a:r>
            <a:endParaRPr lang="en-US" sz="3600" b="1" u="sng"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539707"/>
              </p:ext>
            </p:extLst>
          </p:nvPr>
        </p:nvGraphicFramePr>
        <p:xfrm>
          <a:off x="0" y="875085"/>
          <a:ext cx="9144000" cy="4077920"/>
        </p:xfrm>
        <a:graphic>
          <a:graphicData uri="http://schemas.openxmlformats.org/drawingml/2006/table">
            <a:tbl>
              <a:tblPr firstRow="1" bandRow="1">
                <a:tableStyleId>{2D5ABB26-0587-4C30-8999-92F81FD0307C}</a:tableStyleId>
              </a:tblPr>
              <a:tblGrid>
                <a:gridCol w="2286000"/>
                <a:gridCol w="2286000"/>
                <a:gridCol w="2286000"/>
                <a:gridCol w="2286000"/>
              </a:tblGrid>
              <a:tr h="370720">
                <a:tc>
                  <a:txBody>
                    <a:bodyPr/>
                    <a:lstStyle/>
                    <a:p>
                      <a:pPr algn="ctr"/>
                      <a:r>
                        <a:rPr lang="en-US" dirty="0" smtClean="0">
                          <a:solidFill>
                            <a:schemeClr val="bg1"/>
                          </a:solidFill>
                        </a:rPr>
                        <a:t>STATE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RANK</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STATE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RANK</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720">
                <a:tc gridSpan="2">
                  <a:txBody>
                    <a:bodyPr/>
                    <a:lstStyle/>
                    <a:p>
                      <a:pPr algn="ctr"/>
                      <a:r>
                        <a:rPr lang="en-US" dirty="0" smtClean="0"/>
                        <a:t>PERIOD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r>
                        <a:rPr lang="en-US" dirty="0" smtClean="0"/>
                        <a:t>PERIOD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370720">
                <a:tc>
                  <a:txBody>
                    <a:bodyPr/>
                    <a:lstStyle/>
                    <a:p>
                      <a:pPr algn="ctr"/>
                      <a:r>
                        <a:rPr lang="en-US" dirty="0" smtClean="0"/>
                        <a:t>SENATE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SENATE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FLORIDA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NEW YORK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OREGON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OREGON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MISSISSIPI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HAWAII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gridSpan="2">
                  <a:txBody>
                    <a:bodyPr/>
                    <a:lstStyle/>
                    <a:p>
                      <a:pPr algn="ctr"/>
                      <a:r>
                        <a:rPr lang="en-US" dirty="0" smtClean="0"/>
                        <a:t>PERIOD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t>PERIOD 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370720">
                <a:tc>
                  <a:txBody>
                    <a:bodyPr/>
                    <a:lstStyle/>
                    <a:p>
                      <a:pPr algn="ctr"/>
                      <a:r>
                        <a:rPr lang="en-US" dirty="0" smtClean="0"/>
                        <a:t>SENATE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SENATE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NEW YORK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CALIFORNIA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GEORGIA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COLORADO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20">
                <a:tc>
                  <a:txBody>
                    <a:bodyPr/>
                    <a:lstStyle/>
                    <a:p>
                      <a:pPr algn="ctr"/>
                      <a:r>
                        <a:rPr lang="en-US" dirty="0" smtClean="0"/>
                        <a:t>MAINE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NEVADA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0" y="531152"/>
            <a:ext cx="91440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latin typeface="Californian FB" panose="0207040306080B030204" pitchFamily="18" charset="0"/>
              </a:rPr>
              <a:t>VOTE #1 DIRECTIONS:  Rank the Posters from each class period.</a:t>
            </a:r>
            <a:endParaRPr lang="en-US" b="1" dirty="0">
              <a:effectLst>
                <a:outerShdw blurRad="38100" dist="38100" dir="2700000" algn="tl">
                  <a:srgbClr val="000000">
                    <a:alpha val="43137"/>
                  </a:srgbClr>
                </a:outerShdw>
              </a:effectLst>
              <a:latin typeface="Californian FB" panose="0207040306080B030204" pitchFamily="18" charset="0"/>
            </a:endParaRPr>
          </a:p>
        </p:txBody>
      </p:sp>
      <p:sp>
        <p:nvSpPr>
          <p:cNvPr id="6" name="TextBox 5"/>
          <p:cNvSpPr txBox="1"/>
          <p:nvPr/>
        </p:nvSpPr>
        <p:spPr>
          <a:xfrm>
            <a:off x="-23090" y="4953000"/>
            <a:ext cx="91440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latin typeface="Californian FB" panose="0207040306080B030204" pitchFamily="18" charset="0"/>
              </a:rPr>
              <a:t>VOTE #2 DIRECTIONS:  Vote for the 3 top posters OVERALL</a:t>
            </a:r>
            <a:r>
              <a:rPr lang="en-US" sz="1600" b="1" dirty="0" smtClean="0">
                <a:effectLst>
                  <a:outerShdw blurRad="38100" dist="38100" dir="2700000" algn="tl">
                    <a:srgbClr val="000000">
                      <a:alpha val="43137"/>
                    </a:srgbClr>
                  </a:outerShdw>
                </a:effectLst>
                <a:latin typeface="Californian FB" panose="0207040306080B030204" pitchFamily="18" charset="0"/>
              </a:rPr>
              <a:t> (class period does not matter)</a:t>
            </a:r>
            <a:endParaRPr lang="en-US" sz="1600" b="1" dirty="0">
              <a:effectLst>
                <a:outerShdw blurRad="38100" dist="38100" dir="2700000" algn="tl">
                  <a:srgbClr val="000000">
                    <a:alpha val="43137"/>
                  </a:srgbClr>
                </a:outerShdw>
              </a:effectLst>
              <a:latin typeface="Californian FB" panose="0207040306080B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21172719"/>
              </p:ext>
            </p:extLst>
          </p:nvPr>
        </p:nvGraphicFramePr>
        <p:xfrm>
          <a:off x="0" y="5296932"/>
          <a:ext cx="9120909" cy="1561068"/>
        </p:xfrm>
        <a:graphic>
          <a:graphicData uri="http://schemas.openxmlformats.org/drawingml/2006/table">
            <a:tbl>
              <a:tblPr firstRow="1" bandRow="1">
                <a:tableStyleId>{2D5ABB26-0587-4C30-8999-92F81FD0307C}</a:tableStyleId>
              </a:tblPr>
              <a:tblGrid>
                <a:gridCol w="1981200"/>
                <a:gridCol w="2743200"/>
                <a:gridCol w="4396509"/>
              </a:tblGrid>
              <a:tr h="390267">
                <a:tc>
                  <a:txBody>
                    <a:bodyPr/>
                    <a:lstStyle/>
                    <a:p>
                      <a:pPr algn="ctr"/>
                      <a:r>
                        <a:rPr lang="en-US" dirty="0" smtClean="0">
                          <a:solidFill>
                            <a:schemeClr val="bg1"/>
                          </a:solidFill>
                        </a:rPr>
                        <a:t>OVERALL</a:t>
                      </a:r>
                      <a:r>
                        <a:rPr lang="en-US" baseline="0" dirty="0" smtClean="0">
                          <a:solidFill>
                            <a:schemeClr val="bg1"/>
                          </a:solidFill>
                        </a:rPr>
                        <a:t> RANK</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CLASS</a:t>
                      </a:r>
                      <a:r>
                        <a:rPr lang="en-US" baseline="0" dirty="0" smtClean="0">
                          <a:solidFill>
                            <a:schemeClr val="bg1"/>
                          </a:solidFill>
                        </a:rPr>
                        <a:t> PERIOD</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rPr>
                        <a:t>STATE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90267">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267">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267">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211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762000"/>
          </a:xfrm>
        </p:spPr>
        <p:txBody>
          <a:bodyPr/>
          <a:lstStyle/>
          <a:p>
            <a:r>
              <a:rPr lang="en-US" altLang="en-US" dirty="0" smtClean="0"/>
              <a:t>Red State, Blue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80424"/>
              </p:ext>
            </p:extLst>
          </p:nvPr>
        </p:nvGraphicFramePr>
        <p:xfrm>
          <a:off x="0" y="685800"/>
          <a:ext cx="9144000" cy="6172199"/>
        </p:xfrm>
        <a:graphic>
          <a:graphicData uri="http://schemas.openxmlformats.org/drawingml/2006/table">
            <a:tbl>
              <a:tblPr firstRow="1" bandRow="1">
                <a:tableStyleId>{5C22544A-7EE6-4342-B048-85BDC9FD1C3A}</a:tableStyleId>
              </a:tblPr>
              <a:tblGrid>
                <a:gridCol w="3048000"/>
                <a:gridCol w="3048000"/>
                <a:gridCol w="3048000"/>
              </a:tblGrid>
              <a:tr h="647130">
                <a:tc>
                  <a:txBody>
                    <a:bodyPr/>
                    <a:lstStyle/>
                    <a:p>
                      <a:pPr algn="ctr"/>
                      <a:endParaRPr lang="en-US" sz="1800" dirty="0" smtClean="0"/>
                    </a:p>
                    <a:p>
                      <a:pPr algn="ctr"/>
                      <a:r>
                        <a:rPr lang="en-US" sz="1800" dirty="0" smtClean="0"/>
                        <a:t>Red</a:t>
                      </a:r>
                      <a:r>
                        <a:rPr lang="en-US" sz="1800" baseline="0" dirty="0" smtClean="0"/>
                        <a:t> States</a:t>
                      </a:r>
                      <a:endParaRPr lang="en-US" sz="1800" dirty="0"/>
                    </a:p>
                  </a:txBody>
                  <a:tcPr marT="45713" marB="45713"/>
                </a:tc>
                <a:tc>
                  <a:txBody>
                    <a:bodyPr/>
                    <a:lstStyle/>
                    <a:p>
                      <a:pPr algn="ctr"/>
                      <a:endParaRPr lang="en-US" sz="1800" dirty="0" smtClean="0"/>
                    </a:p>
                    <a:p>
                      <a:pPr algn="ctr"/>
                      <a:r>
                        <a:rPr lang="en-US" sz="1800" dirty="0" smtClean="0"/>
                        <a:t>Blue States</a:t>
                      </a:r>
                      <a:endParaRPr lang="en-US" sz="1800" dirty="0"/>
                    </a:p>
                  </a:txBody>
                  <a:tcPr marT="45713" marB="45713"/>
                </a:tc>
                <a:tc>
                  <a:txBody>
                    <a:bodyPr/>
                    <a:lstStyle/>
                    <a:p>
                      <a:pPr algn="ctr"/>
                      <a:endParaRPr lang="en-US" sz="1800" dirty="0" smtClean="0"/>
                    </a:p>
                    <a:p>
                      <a:pPr algn="ctr"/>
                      <a:r>
                        <a:rPr lang="en-US" sz="1800" dirty="0" smtClean="0"/>
                        <a:t>Swing States</a:t>
                      </a:r>
                      <a:endParaRPr lang="en-US" sz="1800" dirty="0"/>
                    </a:p>
                  </a:txBody>
                  <a:tcPr marT="45713" marB="45713"/>
                </a:tc>
              </a:tr>
              <a:tr h="5525069">
                <a:tc>
                  <a:txBody>
                    <a:bodyPr/>
                    <a:lstStyle/>
                    <a:p>
                      <a:r>
                        <a:rPr lang="en-US" sz="1800" dirty="0" smtClean="0"/>
                        <a:t>1)</a:t>
                      </a:r>
                      <a:r>
                        <a:rPr lang="en-US" sz="1800" baseline="0" dirty="0" smtClean="0"/>
                        <a:t> </a:t>
                      </a:r>
                      <a:r>
                        <a:rPr lang="en-US" sz="1800" dirty="0" smtClean="0"/>
                        <a:t>List all</a:t>
                      </a:r>
                      <a:r>
                        <a:rPr lang="en-US" sz="1800" baseline="0" dirty="0" smtClean="0"/>
                        <a:t> of the states that voted Republican in all 4 elections from 2000 – 2012</a:t>
                      </a:r>
                    </a:p>
                    <a:p>
                      <a:endParaRPr lang="en-US" sz="1800" baseline="0" dirty="0" smtClean="0"/>
                    </a:p>
                    <a:p>
                      <a:endParaRPr lang="en-US" sz="1800" baseline="0" dirty="0" smtClean="0"/>
                    </a:p>
                    <a:p>
                      <a:endParaRPr lang="en-US" sz="1800" baseline="0" dirty="0" smtClean="0"/>
                    </a:p>
                    <a:p>
                      <a:r>
                        <a:rPr lang="en-US" sz="1800" baseline="0" dirty="0" smtClean="0"/>
                        <a:t>2) Add up the number of Red States</a:t>
                      </a:r>
                    </a:p>
                    <a:p>
                      <a:endParaRPr lang="en-US" sz="1800" baseline="0" dirty="0" smtClean="0"/>
                    </a:p>
                    <a:p>
                      <a:endParaRPr lang="en-US" sz="1800" baseline="0" dirty="0" smtClean="0"/>
                    </a:p>
                    <a:p>
                      <a:r>
                        <a:rPr lang="en-US" sz="1800" baseline="0" dirty="0" smtClean="0"/>
                        <a:t>3) Add up the electoral votes of the Red States (use the 2012 electoral numbers)</a:t>
                      </a:r>
                    </a:p>
                    <a:p>
                      <a:endParaRPr lang="en-US" sz="1800" baseline="0" dirty="0" smtClean="0"/>
                    </a:p>
                    <a:p>
                      <a:r>
                        <a:rPr lang="en-US" sz="1800" baseline="0" dirty="0" smtClean="0"/>
                        <a:t>4) What regions are primarily Red States</a:t>
                      </a:r>
                      <a:endParaRPr lang="en-US" sz="1800" dirty="0"/>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E3E5C"/>
                          </a:solidFill>
                          <a:effectLst/>
                          <a:uLnTx/>
                          <a:uFillTx/>
                          <a:latin typeface="+mn-lt"/>
                        </a:rPr>
                        <a:t>1) List all of the states that voted Democrat in all 4 elections from 2000 - 2012</a:t>
                      </a:r>
                    </a:p>
                    <a:p>
                      <a:endParaRPr lang="en-US" sz="1800" dirty="0" smtClean="0"/>
                    </a:p>
                    <a:p>
                      <a:endParaRPr lang="en-US" sz="1800" dirty="0" smtClean="0"/>
                    </a:p>
                    <a:p>
                      <a:endParaRPr lang="en-US" sz="1800" dirty="0" smtClean="0"/>
                    </a:p>
                    <a:p>
                      <a:r>
                        <a:rPr lang="en-US" sz="1800" dirty="0" smtClean="0"/>
                        <a:t>2)</a:t>
                      </a:r>
                      <a:r>
                        <a:rPr lang="en-US" sz="1800" baseline="0" dirty="0" smtClean="0"/>
                        <a:t> </a:t>
                      </a:r>
                      <a:r>
                        <a:rPr lang="en-US" sz="1800" dirty="0" smtClean="0"/>
                        <a:t>Add up the number of Blue States</a:t>
                      </a:r>
                    </a:p>
                    <a:p>
                      <a:endParaRPr lang="en-US" sz="1800" dirty="0" smtClean="0"/>
                    </a:p>
                    <a:p>
                      <a:endParaRPr lang="en-US" sz="1800" dirty="0" smtClean="0"/>
                    </a:p>
                    <a:p>
                      <a:r>
                        <a:rPr lang="en-US" sz="1800" dirty="0" smtClean="0"/>
                        <a:t>3)</a:t>
                      </a:r>
                      <a:r>
                        <a:rPr lang="en-US" sz="1800" baseline="0" dirty="0" smtClean="0"/>
                        <a:t> </a:t>
                      </a:r>
                      <a:r>
                        <a:rPr lang="en-US" sz="1800" dirty="0" smtClean="0"/>
                        <a:t>Add</a:t>
                      </a:r>
                      <a:r>
                        <a:rPr lang="en-US" sz="1800" baseline="0" dirty="0" smtClean="0"/>
                        <a:t> up the electoral votes of the Blue States</a:t>
                      </a:r>
                    </a:p>
                    <a:p>
                      <a:r>
                        <a:rPr lang="en-US" sz="1800" baseline="0" dirty="0" smtClean="0"/>
                        <a:t>(use the 2012 electoral numbers)</a:t>
                      </a:r>
                    </a:p>
                    <a:p>
                      <a:endParaRPr lang="en-US" sz="1800" baseline="0" dirty="0" smtClean="0"/>
                    </a:p>
                    <a:p>
                      <a:r>
                        <a:rPr lang="en-US" sz="1800" baseline="0" dirty="0" smtClean="0"/>
                        <a:t>4) What regions are primarily Blue States</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a:t>
                      </a:r>
                      <a:r>
                        <a:rPr lang="en-US" sz="1800" baseline="0" dirty="0" smtClean="0"/>
                        <a:t> </a:t>
                      </a:r>
                      <a:r>
                        <a:rPr lang="en-US" sz="1800" dirty="0" smtClean="0"/>
                        <a:t>List all</a:t>
                      </a:r>
                      <a:r>
                        <a:rPr lang="en-US" sz="1800" baseline="0" dirty="0" smtClean="0"/>
                        <a:t> of the states that flipped at least one time during the elections of 2000 –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2) Add up the number of Swing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3) Add up the electoral votes of the Swing States (use the 2012 electoral numbers)</a:t>
                      </a:r>
                      <a:endParaRPr lang="en-US" sz="1800" dirty="0" smtClean="0"/>
                    </a:p>
                  </a:txBody>
                  <a:tcPr marT="45713" marB="45713"/>
                </a:tc>
              </a:tr>
            </a:tbl>
          </a:graphicData>
        </a:graphic>
      </p:graphicFrame>
    </p:spTree>
    <p:extLst>
      <p:ext uri="{BB962C8B-B14F-4D97-AF65-F5344CB8AC3E}">
        <p14:creationId xmlns:p14="http://schemas.microsoft.com/office/powerpoint/2010/main" val="1749046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3058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4978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571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762000"/>
          </a:xfrm>
        </p:spPr>
        <p:txBody>
          <a:bodyPr/>
          <a:lstStyle/>
          <a:p>
            <a:r>
              <a:rPr lang="en-US" altLang="en-US" dirty="0" smtClean="0"/>
              <a:t>Red State, Blue State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5305739"/>
              </p:ext>
            </p:extLst>
          </p:nvPr>
        </p:nvGraphicFramePr>
        <p:xfrm>
          <a:off x="0" y="0"/>
          <a:ext cx="9144000" cy="6857999"/>
        </p:xfrm>
        <a:graphic>
          <a:graphicData uri="http://schemas.openxmlformats.org/drawingml/2006/table">
            <a:tbl>
              <a:tblPr firstRow="1" bandRow="1">
                <a:tableStyleId>{5C22544A-7EE6-4342-B048-85BDC9FD1C3A}</a:tableStyleId>
              </a:tblPr>
              <a:tblGrid>
                <a:gridCol w="3048000"/>
                <a:gridCol w="3048000"/>
                <a:gridCol w="3048000"/>
              </a:tblGrid>
              <a:tr h="719033">
                <a:tc>
                  <a:txBody>
                    <a:bodyPr/>
                    <a:lstStyle/>
                    <a:p>
                      <a:pPr algn="ctr"/>
                      <a:endParaRPr lang="en-US" sz="1800" dirty="0" smtClean="0"/>
                    </a:p>
                    <a:p>
                      <a:pPr algn="ctr"/>
                      <a:r>
                        <a:rPr lang="en-US" sz="1800" dirty="0" smtClean="0"/>
                        <a:t>Red</a:t>
                      </a:r>
                      <a:r>
                        <a:rPr lang="en-US" sz="1800" baseline="0" dirty="0" smtClean="0"/>
                        <a:t> States</a:t>
                      </a:r>
                      <a:endParaRPr lang="en-US" sz="1800" dirty="0"/>
                    </a:p>
                  </a:txBody>
                  <a:tcPr marT="45713" marB="45713">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schemeClr>
                    </a:solidFill>
                  </a:tcPr>
                </a:tc>
                <a:tc>
                  <a:txBody>
                    <a:bodyPr/>
                    <a:lstStyle/>
                    <a:p>
                      <a:pPr algn="ctr"/>
                      <a:endParaRPr lang="en-US" sz="1800" dirty="0" smtClean="0"/>
                    </a:p>
                    <a:p>
                      <a:pPr algn="ctr"/>
                      <a:r>
                        <a:rPr lang="en-US" sz="1800" dirty="0" smtClean="0"/>
                        <a:t>Blue States</a:t>
                      </a:r>
                      <a:endParaRPr lang="en-US" sz="1800" dirty="0"/>
                    </a:p>
                  </a:txBody>
                  <a:tcPr marT="45713" marB="4571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schemeClr>
                    </a:solidFill>
                  </a:tcPr>
                </a:tc>
                <a:tc>
                  <a:txBody>
                    <a:bodyPr/>
                    <a:lstStyle/>
                    <a:p>
                      <a:pPr algn="ctr"/>
                      <a:endParaRPr lang="en-US" sz="1800" dirty="0" smtClean="0"/>
                    </a:p>
                    <a:p>
                      <a:pPr algn="ctr"/>
                      <a:r>
                        <a:rPr lang="en-US" sz="1800" dirty="0" smtClean="0"/>
                        <a:t>Swing States</a:t>
                      </a:r>
                      <a:endParaRPr lang="en-US" sz="1800" dirty="0"/>
                    </a:p>
                  </a:txBody>
                  <a:tcPr marT="45713" marB="45713">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schemeClr>
                    </a:solidFill>
                  </a:tcPr>
                </a:tc>
              </a:tr>
              <a:tr h="6138966">
                <a:tc>
                  <a:txBody>
                    <a:bodyPr/>
                    <a:lstStyle/>
                    <a:p>
                      <a:r>
                        <a:rPr lang="en-US" sz="1800" dirty="0" smtClean="0"/>
                        <a:t>1) TX - 38</a:t>
                      </a:r>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endParaRPr lang="en-US" sz="1800" baseline="0" dirty="0" smtClean="0"/>
                    </a:p>
                    <a:p>
                      <a:r>
                        <a:rPr lang="en-US" sz="1800" baseline="0" dirty="0" smtClean="0"/>
                        <a:t>2)</a:t>
                      </a:r>
                    </a:p>
                    <a:p>
                      <a:endParaRPr lang="en-US" sz="1800" baseline="0" dirty="0" smtClean="0"/>
                    </a:p>
                    <a:p>
                      <a:r>
                        <a:rPr lang="en-US" sz="1800" baseline="0" dirty="0" smtClean="0"/>
                        <a:t>3)</a:t>
                      </a:r>
                    </a:p>
                    <a:p>
                      <a:endParaRPr lang="en-US" sz="1800" baseline="0" dirty="0" smtClean="0"/>
                    </a:p>
                    <a:p>
                      <a:r>
                        <a:rPr lang="en-US" sz="1800" baseline="0" dirty="0" smtClean="0"/>
                        <a:t>4)</a:t>
                      </a:r>
                      <a:endParaRPr lang="en-US" sz="1800" dirty="0"/>
                    </a:p>
                  </a:txBody>
                  <a:tcPr marT="45713" marB="45713">
                    <a:lnL w="12700" cap="flat" cmpd="sng" algn="ctr">
                      <a:solidFill>
                        <a:schemeClr val="tx1"/>
                      </a:solidFill>
                      <a:prstDash val="solid"/>
                      <a:round/>
                      <a:headEnd type="none" w="med" len="med"/>
                      <a:tailEnd type="none" w="med" len="med"/>
                    </a:lnL>
                    <a:lnR w="381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E3E5C"/>
                          </a:solidFill>
                          <a:effectLst/>
                          <a:uLnTx/>
                          <a:uFillTx/>
                          <a:latin typeface="+mn-lt"/>
                        </a:rPr>
                        <a:t>1) CA - 55</a:t>
                      </a:r>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2)</a:t>
                      </a:r>
                    </a:p>
                    <a:p>
                      <a:endParaRPr lang="en-US" sz="1800" dirty="0" smtClean="0"/>
                    </a:p>
                    <a:p>
                      <a:r>
                        <a:rPr lang="en-US" sz="1800" dirty="0" smtClean="0"/>
                        <a:t>3)</a:t>
                      </a:r>
                    </a:p>
                    <a:p>
                      <a:endParaRPr lang="en-US" sz="1800" baseline="0" dirty="0" smtClean="0"/>
                    </a:p>
                    <a:p>
                      <a:r>
                        <a:rPr lang="en-US" sz="1800" baseline="0" dirty="0" smtClean="0"/>
                        <a:t>4)</a:t>
                      </a:r>
                      <a:endParaRPr lang="en-US" sz="1800" dirty="0"/>
                    </a:p>
                  </a:txBody>
                  <a:tcPr marT="45713" marB="45713">
                    <a:lnL w="38100" cap="flat" cmpd="sng" algn="ctr">
                      <a:solidFill>
                        <a:schemeClr val="accent4">
                          <a:lumMod val="10000"/>
                        </a:schemeClr>
                      </a:solidFill>
                      <a:prstDash val="solid"/>
                      <a:round/>
                      <a:headEnd type="none" w="med" len="med"/>
                      <a:tailEnd type="none" w="med" len="med"/>
                    </a:lnL>
                    <a:lnR w="38100" cap="flat" cmpd="sng" algn="ctr">
                      <a:solidFill>
                        <a:schemeClr val="accent4">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FL - 29</a:t>
                      </a: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3)</a:t>
                      </a:r>
                      <a:endParaRPr lang="en-US" sz="1800" dirty="0" smtClean="0"/>
                    </a:p>
                  </a:txBody>
                  <a:tcPr marT="45713" marB="45713">
                    <a:lnL w="38100" cap="flat" cmpd="sng" algn="ctr">
                      <a:solidFill>
                        <a:schemeClr val="accent4">
                          <a:lumMod val="1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4457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457200"/>
          </a:xfrm>
        </p:spPr>
        <p:txBody>
          <a:bodyPr/>
          <a:lstStyle/>
          <a:p>
            <a:r>
              <a:rPr lang="en-US" altLang="en-US" sz="3200" b="1" u="sng" smtClean="0"/>
              <a:t>Red State, Blue State</a:t>
            </a:r>
          </a:p>
        </p:txBody>
      </p:sp>
      <p:graphicFrame>
        <p:nvGraphicFramePr>
          <p:cNvPr id="4" name="Content Placeholder 3"/>
          <p:cNvGraphicFramePr>
            <a:graphicFrameLocks noGrp="1"/>
          </p:cNvGraphicFramePr>
          <p:nvPr>
            <p:ph idx="1"/>
          </p:nvPr>
        </p:nvGraphicFramePr>
        <p:xfrm>
          <a:off x="76200" y="533400"/>
          <a:ext cx="8915400" cy="6202629"/>
        </p:xfrm>
        <a:graphic>
          <a:graphicData uri="http://schemas.openxmlformats.org/drawingml/2006/table">
            <a:tbl>
              <a:tblPr firstRow="1" bandRow="1">
                <a:tableStyleId>{5C22544A-7EE6-4342-B048-85BDC9FD1C3A}</a:tableStyleId>
              </a:tblPr>
              <a:tblGrid>
                <a:gridCol w="2971800"/>
                <a:gridCol w="2971800"/>
                <a:gridCol w="2971800"/>
              </a:tblGrid>
              <a:tr h="380963">
                <a:tc>
                  <a:txBody>
                    <a:bodyPr/>
                    <a:lstStyle/>
                    <a:p>
                      <a:pPr algn="ctr"/>
                      <a:r>
                        <a:rPr lang="en-US" sz="1800" dirty="0" smtClean="0"/>
                        <a:t>Solid Red</a:t>
                      </a:r>
                      <a:r>
                        <a:rPr lang="en-US" sz="1800" baseline="0" dirty="0" smtClean="0"/>
                        <a:t> States</a:t>
                      </a:r>
                      <a:endParaRPr lang="en-US" sz="1800" dirty="0"/>
                    </a:p>
                  </a:txBody>
                  <a:tcPr marT="45713" marB="45713"/>
                </a:tc>
                <a:tc>
                  <a:txBody>
                    <a:bodyPr/>
                    <a:lstStyle/>
                    <a:p>
                      <a:pPr algn="ctr"/>
                      <a:r>
                        <a:rPr lang="en-US" sz="1800" dirty="0" smtClean="0"/>
                        <a:t>Solid Blue States</a:t>
                      </a:r>
                      <a:endParaRPr lang="en-US" sz="1800" dirty="0"/>
                    </a:p>
                  </a:txBody>
                  <a:tcPr marT="45713" marB="45713"/>
                </a:tc>
                <a:tc>
                  <a:txBody>
                    <a:bodyPr/>
                    <a:lstStyle/>
                    <a:p>
                      <a:pPr algn="ctr"/>
                      <a:r>
                        <a:rPr lang="en-US" sz="1800" dirty="0" smtClean="0"/>
                        <a:t>Swing States</a:t>
                      </a:r>
                      <a:endParaRPr lang="en-US" sz="1800" dirty="0"/>
                    </a:p>
                  </a:txBody>
                  <a:tcPr marT="45713" marB="45713"/>
                </a:tc>
              </a:tr>
              <a:tr h="5821400">
                <a:tc>
                  <a:txBody>
                    <a:bodyPr/>
                    <a:lstStyle/>
                    <a:p>
                      <a:pPr marL="342900" indent="-342900">
                        <a:buAutoNum type="arabicParenR"/>
                      </a:pPr>
                      <a:r>
                        <a:rPr lang="en-US" sz="1200" baseline="0" dirty="0" smtClean="0"/>
                        <a:t>Texas – 38</a:t>
                      </a:r>
                    </a:p>
                    <a:p>
                      <a:pPr marL="342900" indent="-342900">
                        <a:buAutoNum type="arabicParenR"/>
                      </a:pPr>
                      <a:r>
                        <a:rPr lang="en-US" sz="1200" baseline="0" dirty="0" smtClean="0"/>
                        <a:t>Georgia – 16</a:t>
                      </a:r>
                    </a:p>
                    <a:p>
                      <a:pPr marL="342900" indent="-342900">
                        <a:buAutoNum type="arabicParenR"/>
                      </a:pPr>
                      <a:r>
                        <a:rPr lang="en-US" sz="1200" baseline="0" dirty="0" smtClean="0"/>
                        <a:t>Tennessee – 11</a:t>
                      </a:r>
                    </a:p>
                    <a:p>
                      <a:pPr marL="342900" indent="-342900">
                        <a:buAutoNum type="arabicParenR"/>
                      </a:pPr>
                      <a:r>
                        <a:rPr lang="en-US" sz="1200" baseline="0" dirty="0" smtClean="0"/>
                        <a:t>Arizona – 11</a:t>
                      </a:r>
                    </a:p>
                    <a:p>
                      <a:pPr marL="342900" indent="-342900">
                        <a:buAutoNum type="arabicParenR"/>
                      </a:pPr>
                      <a:r>
                        <a:rPr lang="en-US" sz="1200" baseline="0" dirty="0" smtClean="0"/>
                        <a:t>Missouri – 10</a:t>
                      </a:r>
                    </a:p>
                    <a:p>
                      <a:pPr marL="342900" indent="-342900">
                        <a:buAutoNum type="arabicParenR"/>
                      </a:pPr>
                      <a:r>
                        <a:rPr lang="en-US" sz="1200" baseline="0" dirty="0" smtClean="0"/>
                        <a:t>Alabama – 9</a:t>
                      </a:r>
                    </a:p>
                    <a:p>
                      <a:pPr marL="342900" indent="-342900">
                        <a:buAutoNum type="arabicParenR"/>
                      </a:pPr>
                      <a:r>
                        <a:rPr lang="en-US" sz="1200" baseline="0" dirty="0" smtClean="0"/>
                        <a:t>South Carolina – 9</a:t>
                      </a:r>
                    </a:p>
                    <a:p>
                      <a:pPr marL="342900" indent="-342900">
                        <a:buAutoNum type="arabicParenR"/>
                      </a:pPr>
                      <a:r>
                        <a:rPr lang="en-US" sz="1200" baseline="0" dirty="0" smtClean="0"/>
                        <a:t>Louisiana – 8</a:t>
                      </a:r>
                    </a:p>
                    <a:p>
                      <a:pPr marL="342900" indent="-342900">
                        <a:buAutoNum type="arabicParenR"/>
                      </a:pPr>
                      <a:r>
                        <a:rPr lang="en-US" sz="1200" baseline="0" dirty="0" smtClean="0"/>
                        <a:t>Kentucky – 8</a:t>
                      </a:r>
                    </a:p>
                    <a:p>
                      <a:pPr marL="342900" indent="-342900">
                        <a:buAutoNum type="arabicParenR"/>
                      </a:pPr>
                      <a:r>
                        <a:rPr lang="en-US" sz="1200" baseline="0" dirty="0" smtClean="0"/>
                        <a:t>Oklahoma – 7</a:t>
                      </a:r>
                    </a:p>
                    <a:p>
                      <a:pPr marL="342900" indent="-342900">
                        <a:buAutoNum type="arabicParenR"/>
                      </a:pPr>
                      <a:r>
                        <a:rPr lang="en-US" sz="1200" baseline="0" dirty="0" smtClean="0"/>
                        <a:t>Arkansas – 6</a:t>
                      </a:r>
                    </a:p>
                    <a:p>
                      <a:pPr marL="342900" indent="-342900">
                        <a:buAutoNum type="arabicParenR"/>
                      </a:pPr>
                      <a:r>
                        <a:rPr lang="en-US" sz="1200" baseline="0" dirty="0" smtClean="0"/>
                        <a:t>Kansas – 6</a:t>
                      </a:r>
                    </a:p>
                    <a:p>
                      <a:pPr marL="342900" indent="-342900">
                        <a:buAutoNum type="arabicParenR"/>
                      </a:pPr>
                      <a:r>
                        <a:rPr lang="en-US" sz="1200" baseline="0" dirty="0" smtClean="0"/>
                        <a:t>Mississippi – 6</a:t>
                      </a:r>
                    </a:p>
                    <a:p>
                      <a:pPr marL="342900" indent="-342900">
                        <a:buAutoNum type="arabicParenR"/>
                      </a:pPr>
                      <a:r>
                        <a:rPr lang="en-US" sz="1200" baseline="0" dirty="0" smtClean="0"/>
                        <a:t>Utah – 6</a:t>
                      </a:r>
                    </a:p>
                    <a:p>
                      <a:pPr marL="342900" indent="-342900">
                        <a:buAutoNum type="arabicParenR"/>
                      </a:pPr>
                      <a:r>
                        <a:rPr lang="en-US" sz="1200" baseline="0" dirty="0" smtClean="0"/>
                        <a:t>Nebraska – 5</a:t>
                      </a:r>
                    </a:p>
                    <a:p>
                      <a:pPr marL="342900" indent="-342900">
                        <a:buAutoNum type="arabicParenR"/>
                      </a:pPr>
                      <a:r>
                        <a:rPr lang="en-US" sz="1200" baseline="0" dirty="0" smtClean="0"/>
                        <a:t>West Virginia – 5</a:t>
                      </a:r>
                    </a:p>
                    <a:p>
                      <a:pPr marL="342900" indent="-342900">
                        <a:buAutoNum type="arabicParenR"/>
                      </a:pPr>
                      <a:r>
                        <a:rPr lang="en-US" sz="1200" baseline="0" dirty="0" smtClean="0"/>
                        <a:t>Idaho – 4</a:t>
                      </a:r>
                    </a:p>
                    <a:p>
                      <a:pPr marL="342900" indent="-342900">
                        <a:buAutoNum type="arabicParenR"/>
                      </a:pPr>
                      <a:r>
                        <a:rPr lang="en-US" sz="1200" baseline="0" dirty="0" smtClean="0"/>
                        <a:t>Alaska – 3</a:t>
                      </a:r>
                    </a:p>
                    <a:p>
                      <a:pPr marL="342900" indent="-342900">
                        <a:buAutoNum type="arabicParenR"/>
                      </a:pPr>
                      <a:r>
                        <a:rPr lang="en-US" sz="1200" baseline="0" dirty="0" smtClean="0"/>
                        <a:t>Montana -3</a:t>
                      </a:r>
                    </a:p>
                    <a:p>
                      <a:pPr marL="342900" indent="-342900">
                        <a:buAutoNum type="arabicParenR"/>
                      </a:pPr>
                      <a:r>
                        <a:rPr lang="en-US" sz="1200" baseline="0" dirty="0" smtClean="0"/>
                        <a:t>North Dakota – 3</a:t>
                      </a:r>
                    </a:p>
                    <a:p>
                      <a:pPr marL="342900" indent="-342900">
                        <a:buAutoNum type="arabicParenR"/>
                      </a:pPr>
                      <a:r>
                        <a:rPr lang="en-US" sz="1200" baseline="0" dirty="0" smtClean="0"/>
                        <a:t>South Dakota – 3</a:t>
                      </a:r>
                    </a:p>
                    <a:p>
                      <a:pPr marL="342900" indent="-342900">
                        <a:buAutoNum type="arabicParenR"/>
                      </a:pPr>
                      <a:r>
                        <a:rPr lang="en-US" sz="1200" baseline="0" dirty="0" smtClean="0"/>
                        <a:t>Wyoming – 3</a:t>
                      </a:r>
                    </a:p>
                    <a:p>
                      <a:endParaRPr lang="en-US" sz="1600" baseline="0" dirty="0" smtClean="0"/>
                    </a:p>
                    <a:p>
                      <a:r>
                        <a:rPr lang="en-US" sz="1600" baseline="0" dirty="0" smtClean="0"/>
                        <a:t>2) 22 states</a:t>
                      </a:r>
                    </a:p>
                    <a:p>
                      <a:endParaRPr lang="en-US" sz="1600" baseline="0" dirty="0" smtClean="0"/>
                    </a:p>
                    <a:p>
                      <a:r>
                        <a:rPr lang="en-US" sz="1600" baseline="0" dirty="0" smtClean="0"/>
                        <a:t>3) 180 electoral votes</a:t>
                      </a:r>
                    </a:p>
                    <a:p>
                      <a:r>
                        <a:rPr lang="en-US" sz="1600" baseline="0" dirty="0" smtClean="0"/>
                        <a:t>     (need 90 for 270)</a:t>
                      </a:r>
                    </a:p>
                    <a:p>
                      <a:endParaRPr lang="en-US" sz="1600" baseline="0" dirty="0" smtClean="0"/>
                    </a:p>
                    <a:p>
                      <a:r>
                        <a:rPr lang="en-US" sz="1600" baseline="0" dirty="0" smtClean="0"/>
                        <a:t>4) South, Midwest</a:t>
                      </a:r>
                      <a:endParaRPr lang="en-US" sz="1600" dirty="0"/>
                    </a:p>
                  </a:txBody>
                  <a:tcPr marT="45713" marB="45713"/>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California – 55</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New York – 29</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Pennsylvania – 20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Illinois – 20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Michigan – 16</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New Jersey – 14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Washington – 12</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Massachusetts – 11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Maryland – 10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Minnesota – 10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Wisconsin – 10</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Connecticut – 7</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Oregon – 7</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Hawaii – 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Maine – 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Rhode Island – 4</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Delaware – 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Vermont – 3</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smtClean="0">
                          <a:ln>
                            <a:noFill/>
                          </a:ln>
                          <a:solidFill>
                            <a:srgbClr val="3E3E5C"/>
                          </a:solidFill>
                          <a:effectLst/>
                          <a:uLnTx/>
                          <a:uFillTx/>
                          <a:latin typeface="+mn-lt"/>
                        </a:rPr>
                        <a:t>Washington DC – 3</a:t>
                      </a:r>
                    </a:p>
                    <a:p>
                      <a:endParaRPr lang="en-US" sz="1600" dirty="0" smtClean="0"/>
                    </a:p>
                    <a:p>
                      <a:endParaRPr lang="en-US" sz="1600" dirty="0" smtClean="0"/>
                    </a:p>
                    <a:p>
                      <a:r>
                        <a:rPr lang="en-US" sz="1600" dirty="0" smtClean="0"/>
                        <a:t>2)</a:t>
                      </a:r>
                      <a:r>
                        <a:rPr lang="en-US" sz="1600" baseline="0" dirty="0" smtClean="0"/>
                        <a:t> 19 states</a:t>
                      </a:r>
                      <a:endParaRPr lang="en-US" sz="1600" dirty="0" smtClean="0"/>
                    </a:p>
                    <a:p>
                      <a:endParaRPr lang="en-US" sz="1600" dirty="0" smtClean="0"/>
                    </a:p>
                    <a:p>
                      <a:r>
                        <a:rPr lang="en-US" sz="1600" dirty="0" smtClean="0"/>
                        <a:t>3)</a:t>
                      </a:r>
                      <a:r>
                        <a:rPr lang="en-US" sz="1600" baseline="0" dirty="0" smtClean="0"/>
                        <a:t> 239 electoral votes</a:t>
                      </a:r>
                    </a:p>
                    <a:p>
                      <a:r>
                        <a:rPr lang="en-US" sz="1600" baseline="0" dirty="0" smtClean="0"/>
                        <a:t>     (need 31 for 270)</a:t>
                      </a:r>
                    </a:p>
                    <a:p>
                      <a:endParaRPr lang="en-US" sz="1600" baseline="0" dirty="0" smtClean="0"/>
                    </a:p>
                    <a:p>
                      <a:r>
                        <a:rPr lang="en-US" sz="1600" baseline="0" dirty="0" smtClean="0"/>
                        <a:t>4) West Coast, Northeast, Great Lakes</a:t>
                      </a:r>
                      <a:endParaRPr lang="en-US" sz="1600" dirty="0"/>
                    </a:p>
                  </a:txBody>
                  <a:tcPr marT="45713" marB="45713"/>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Florida – 29***</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Ohio – 18***</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North Carolina – 15</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Virginia – 13</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Indiana – 11</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Colorado – 9</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Iowa – 6</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Nevada – 6</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New Mexico – 5</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smtClean="0"/>
                        <a:t>New Hampshire – 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2) 10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3) 116 electoral votes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“up for grabs”</a:t>
                      </a:r>
                      <a:endParaRPr lang="en-US" sz="1800" dirty="0" smtClean="0"/>
                    </a:p>
                  </a:txBody>
                  <a:tcPr marT="45713" marB="45713"/>
                </a:tc>
              </a:tr>
            </a:tbl>
          </a:graphicData>
        </a:graphic>
      </p:graphicFrame>
    </p:spTree>
    <p:extLst>
      <p:ext uri="{BB962C8B-B14F-4D97-AF65-F5344CB8AC3E}">
        <p14:creationId xmlns:p14="http://schemas.microsoft.com/office/powerpoint/2010/main" val="187439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0" y="-17463"/>
            <a:ext cx="9144000" cy="1084263"/>
          </a:xfrm>
        </p:spPr>
        <p:txBody>
          <a:bodyPr/>
          <a:lstStyle/>
          <a:p>
            <a:pPr eaLnBrk="1" hangingPunct="1"/>
            <a:r>
              <a:rPr lang="en-US" altLang="en-US" sz="3600" smtClean="0"/>
              <a:t>2000</a:t>
            </a:r>
            <a:br>
              <a:rPr lang="en-US" altLang="en-US" sz="3600" smtClean="0"/>
            </a:br>
            <a:r>
              <a:rPr lang="en-US" altLang="en-US" sz="3600" smtClean="0"/>
              <a:t>Red = G.W. Bush		Blue = A. Gore</a:t>
            </a:r>
          </a:p>
        </p:txBody>
      </p:sp>
      <p:sp>
        <p:nvSpPr>
          <p:cNvPr id="57347" name="Subtitle 2"/>
          <p:cNvSpPr>
            <a:spLocks noGrp="1"/>
          </p:cNvSpPr>
          <p:nvPr>
            <p:ph type="subTitle" idx="1"/>
          </p:nvPr>
        </p:nvSpPr>
        <p:spPr/>
        <p:txBody>
          <a:bodyPr/>
          <a:lstStyle/>
          <a:p>
            <a:pPr eaLnBrk="1" hangingPunct="1"/>
            <a:endParaRPr lang="en-US" altLang="en-US" smtClean="0"/>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1440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64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ubtitle 2"/>
          <p:cNvSpPr>
            <a:spLocks noGrp="1"/>
          </p:cNvSpPr>
          <p:nvPr>
            <p:ph type="subTitle" idx="1"/>
          </p:nvPr>
        </p:nvSpPr>
        <p:spPr/>
        <p:txBody>
          <a:bodyPr/>
          <a:lstStyle/>
          <a:p>
            <a:pPr eaLnBrk="1" hangingPunct="1"/>
            <a:endParaRPr lang="en-US" altLang="en-US" smtClean="0"/>
          </a:p>
        </p:txBody>
      </p:sp>
      <p:sp>
        <p:nvSpPr>
          <p:cNvPr id="58371" name="Title 1"/>
          <p:cNvSpPr>
            <a:spLocks noGrp="1"/>
          </p:cNvSpPr>
          <p:nvPr>
            <p:ph type="ctrTitle"/>
          </p:nvPr>
        </p:nvSpPr>
        <p:spPr>
          <a:xfrm>
            <a:off x="0" y="-17463"/>
            <a:ext cx="9144000" cy="1084263"/>
          </a:xfrm>
        </p:spPr>
        <p:txBody>
          <a:bodyPr/>
          <a:lstStyle/>
          <a:p>
            <a:pPr eaLnBrk="1" hangingPunct="1"/>
            <a:r>
              <a:rPr lang="en-US" altLang="en-US" sz="3600" smtClean="0"/>
              <a:t>2004</a:t>
            </a:r>
            <a:br>
              <a:rPr lang="en-US" altLang="en-US" sz="3600" smtClean="0"/>
            </a:br>
            <a:r>
              <a:rPr lang="en-US" altLang="en-US" sz="3600" smtClean="0"/>
              <a:t>Red = G.W. Bush		Blue = J. Kerry</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1440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707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6491</TotalTime>
  <Words>1110</Words>
  <Application>Microsoft Office PowerPoint</Application>
  <PresentationFormat>On-screen Show (4:3)</PresentationFormat>
  <Paragraphs>354</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Ripple</vt:lpstr>
      <vt:lpstr>Default Design</vt:lpstr>
      <vt:lpstr>14_TP030004031</vt:lpstr>
      <vt:lpstr>Friday February 20, 2015 Mr. Goblirsch – American Government</vt:lpstr>
      <vt:lpstr>Friday February 20, 2015 Mr. Goblirsch – American Government</vt:lpstr>
      <vt:lpstr>STATE FLAG POSTER VOTE</vt:lpstr>
      <vt:lpstr>Red State, Blue State</vt:lpstr>
      <vt:lpstr>PowerPoint Presentation</vt:lpstr>
      <vt:lpstr>Red State, Blue State</vt:lpstr>
      <vt:lpstr>Red State, Blue State</vt:lpstr>
      <vt:lpstr>2000 Red = G.W. Bush  Blue = A. Gore</vt:lpstr>
      <vt:lpstr>2004 Red = G.W. Bush  Blue = J. Kerry</vt:lpstr>
      <vt:lpstr>2008 Red = J. McCain  Blue = B. Obama</vt:lpstr>
      <vt:lpstr>2012 Red = M. Romney Blue = B. Obama</vt:lpstr>
      <vt:lpstr>BALLOT</vt:lpstr>
      <vt:lpstr>Section Leader  Bonus Pay Summary</vt:lpstr>
      <vt:lpstr>PowerPoint Presentation</vt:lpstr>
      <vt:lpstr>LIST OF INDIVIDUALS WHO HAVE PAID FOR THE FINAL</vt:lpstr>
      <vt:lpstr>LIST OF INDIVIDUALS WHO HAVE PAID FOR THE FINAL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Goblirsch</dc:creator>
  <cp:lastModifiedBy>cgoblirsch</cp:lastModifiedBy>
  <cp:revision>141</cp:revision>
  <cp:lastPrinted>2015-02-20T20:25:43Z</cp:lastPrinted>
  <dcterms:created xsi:type="dcterms:W3CDTF">2013-08-14T05:03:00Z</dcterms:created>
  <dcterms:modified xsi:type="dcterms:W3CDTF">2015-02-20T22:43:21Z</dcterms:modified>
</cp:coreProperties>
</file>