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  <p:sldMasterId id="2147484116" r:id="rId2"/>
    <p:sldMasterId id="2147484128" r:id="rId3"/>
    <p:sldMasterId id="2147484168" r:id="rId4"/>
  </p:sldMasterIdLst>
  <p:notesMasterIdLst>
    <p:notesMasterId r:id="rId20"/>
  </p:notesMasterIdLst>
  <p:handoutMasterIdLst>
    <p:handoutMasterId r:id="rId21"/>
  </p:handoutMasterIdLst>
  <p:sldIdLst>
    <p:sldId id="338" r:id="rId5"/>
    <p:sldId id="339" r:id="rId6"/>
    <p:sldId id="354" r:id="rId7"/>
    <p:sldId id="345" r:id="rId8"/>
    <p:sldId id="353" r:id="rId9"/>
    <p:sldId id="349" r:id="rId10"/>
    <p:sldId id="355" r:id="rId11"/>
    <p:sldId id="322" r:id="rId12"/>
    <p:sldId id="358" r:id="rId13"/>
    <p:sldId id="356" r:id="rId14"/>
    <p:sldId id="357" r:id="rId15"/>
    <p:sldId id="347" r:id="rId16"/>
    <p:sldId id="346" r:id="rId17"/>
    <p:sldId id="350" r:id="rId18"/>
    <p:sldId id="351" r:id="rId19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775DE30-AA54-4403-A98E-D4B955F8E3CD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668ADA-D75B-45F2-912D-35461CBC7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25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AFFA8A9E-72A1-4601-BC41-335D3E7BE103}" type="datetimeFigureOut">
              <a:rPr lang="en-US"/>
              <a:pPr>
                <a:defRPr/>
              </a:pPr>
              <a:t>2/24/2015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E0669B5B-B0C6-4F79-BD04-FE7A04E43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41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6D3413-54E6-4252-A175-DAA4F2C85532}" type="slidenum">
              <a:rPr lang="en-US" altLang="en-US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66 w 5740"/>
                <a:gd name="T1" fmla="*/ 5 h 4316"/>
                <a:gd name="T2" fmla="*/ 0 w 5740"/>
                <a:gd name="T3" fmla="*/ 5 h 4316"/>
                <a:gd name="T4" fmla="*/ 0 w 5740"/>
                <a:gd name="T5" fmla="*/ 0 h 4316"/>
                <a:gd name="T6" fmla="*/ 5866 w 5740"/>
                <a:gd name="T7" fmla="*/ 0 h 4316"/>
                <a:gd name="T8" fmla="*/ 5866 w 5740"/>
                <a:gd name="T9" fmla="*/ 5 h 4316"/>
                <a:gd name="T10" fmla="*/ 5866 w 5740"/>
                <a:gd name="T11" fmla="*/ 5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6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6 w 382"/>
                  <a:gd name="T19" fmla="*/ 96 h 96"/>
                  <a:gd name="T20" fmla="*/ 270 w 382"/>
                  <a:gd name="T21" fmla="*/ 90 h 96"/>
                  <a:gd name="T22" fmla="*/ 318 w 382"/>
                  <a:gd name="T23" fmla="*/ 84 h 96"/>
                  <a:gd name="T24" fmla="*/ 359 w 382"/>
                  <a:gd name="T25" fmla="*/ 66 h 96"/>
                  <a:gd name="T26" fmla="*/ 389 w 382"/>
                  <a:gd name="T27" fmla="*/ 42 h 96"/>
                  <a:gd name="T28" fmla="*/ 383 w 382"/>
                  <a:gd name="T29" fmla="*/ 42 h 96"/>
                  <a:gd name="T30" fmla="*/ 353 w 382"/>
                  <a:gd name="T31" fmla="*/ 66 h 96"/>
                  <a:gd name="T32" fmla="*/ 312 w 382"/>
                  <a:gd name="T33" fmla="*/ 78 h 96"/>
                  <a:gd name="T34" fmla="*/ 270 w 382"/>
                  <a:gd name="T35" fmla="*/ 90 h 96"/>
                  <a:gd name="T36" fmla="*/ 216 w 382"/>
                  <a:gd name="T37" fmla="*/ 96 h 96"/>
                  <a:gd name="T38" fmla="*/ 216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6 w 185"/>
                  <a:gd name="T5" fmla="*/ 36 h 210"/>
                  <a:gd name="T6" fmla="*/ 162 w 185"/>
                  <a:gd name="T7" fmla="*/ 72 h 210"/>
                  <a:gd name="T8" fmla="*/ 168 w 185"/>
                  <a:gd name="T9" fmla="*/ 90 h 210"/>
                  <a:gd name="T10" fmla="*/ 174 w 185"/>
                  <a:gd name="T11" fmla="*/ 114 h 210"/>
                  <a:gd name="T12" fmla="*/ 168 w 185"/>
                  <a:gd name="T13" fmla="*/ 138 h 210"/>
                  <a:gd name="T14" fmla="*/ 156 w 185"/>
                  <a:gd name="T15" fmla="*/ 162 h 210"/>
                  <a:gd name="T16" fmla="*/ 126 w 185"/>
                  <a:gd name="T17" fmla="*/ 180 h 210"/>
                  <a:gd name="T18" fmla="*/ 90 w 185"/>
                  <a:gd name="T19" fmla="*/ 198 h 210"/>
                  <a:gd name="T20" fmla="*/ 103 w 185"/>
                  <a:gd name="T21" fmla="*/ 210 h 210"/>
                  <a:gd name="T22" fmla="*/ 138 w 185"/>
                  <a:gd name="T23" fmla="*/ 192 h 210"/>
                  <a:gd name="T24" fmla="*/ 168 w 185"/>
                  <a:gd name="T25" fmla="*/ 168 h 210"/>
                  <a:gd name="T26" fmla="*/ 186 w 185"/>
                  <a:gd name="T27" fmla="*/ 144 h 210"/>
                  <a:gd name="T28" fmla="*/ 192 w 185"/>
                  <a:gd name="T29" fmla="*/ 114 h 210"/>
                  <a:gd name="T30" fmla="*/ 186 w 185"/>
                  <a:gd name="T31" fmla="*/ 90 h 210"/>
                  <a:gd name="T32" fmla="*/ 180 w 185"/>
                  <a:gd name="T33" fmla="*/ 66 h 210"/>
                  <a:gd name="T34" fmla="*/ 162 w 185"/>
                  <a:gd name="T35" fmla="*/ 48 h 210"/>
                  <a:gd name="T36" fmla="*/ 138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921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921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A80AE-87F1-445F-A46F-02222A721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84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489C5-1B0C-43E0-B97C-5785F140E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7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580BC-D5F0-45FF-BDD4-88AA4B7BE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8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469B914-499F-4E30-B66A-313BE553F442}" type="datetimeFigureOut">
              <a:rPr lang="en-US"/>
              <a:pPr>
                <a:defRPr/>
              </a:pPr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802B193-406F-4290-AC3D-96112A6769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28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D47A348-0167-4739-BFDD-FFC2F1606776}" type="datetimeFigureOut">
              <a:rPr lang="en-US"/>
              <a:pPr>
                <a:defRPr/>
              </a:pPr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048609B-2151-4F50-B99E-D9CDDA3035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63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27E3742-A7BB-448E-86FC-80AC8CCADE74}" type="datetimeFigureOut">
              <a:rPr lang="en-US"/>
              <a:pPr>
                <a:defRPr/>
              </a:pPr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9A4F932-B8CB-4DE1-8EFF-80E5A42E85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428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B17EEEA-00A7-4EB1-B699-373CEF9BE67E}" type="datetimeFigureOut">
              <a:rPr lang="en-US"/>
              <a:pPr>
                <a:defRPr/>
              </a:pPr>
              <a:t>2/24/2015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7717DE8-8BDB-4E31-AB13-C815A880E7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857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15FB454-DDF0-415C-9DE3-0714F807C3E1}" type="datetimeFigureOut">
              <a:rPr lang="en-US"/>
              <a:pPr>
                <a:defRPr/>
              </a:pPr>
              <a:t>2/24/2015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B86434B-DFB1-4A09-9CDE-6B03B26BD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175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A035294-0DAF-420C-B329-10A31E145B62}" type="datetimeFigureOut">
              <a:rPr lang="en-US"/>
              <a:pPr>
                <a:defRPr/>
              </a:pPr>
              <a:t>2/24/2015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596B8FC-CF67-4F30-AE67-5EF9C8AA47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45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EC5DAB9-2498-4181-B2A8-8D3122C13100}" type="datetimeFigureOut">
              <a:rPr lang="en-US"/>
              <a:pPr>
                <a:defRPr/>
              </a:pPr>
              <a:t>2/24/2015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C1C27B4-2633-44F6-B37D-22E7CA5162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67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E675799-3422-4686-97F0-3950EBDCDEA5}" type="datetimeFigureOut">
              <a:rPr lang="en-US"/>
              <a:pPr>
                <a:defRPr/>
              </a:pPr>
              <a:t>2/24/2015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4A02DEC-315B-4E2C-BE67-54CEBE64C2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6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B2272-C4C2-4A1E-B13D-C6915D9B4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89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79B1EB1-4EAD-46DE-B4EC-00F4CED1CEAB}" type="datetimeFigureOut">
              <a:rPr lang="en-US"/>
              <a:pPr>
                <a:defRPr/>
              </a:pPr>
              <a:t>2/24/2015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A7C81B5-8784-4645-B266-FD96F85D05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798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48102E-C648-4D0F-ACBA-D7CC99A12E24}" type="datetimeFigureOut">
              <a:rPr lang="en-US"/>
              <a:pPr>
                <a:defRPr/>
              </a:pPr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2A44F84-4177-4974-8461-87895934AF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739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7EA61B3-8916-4176-830E-99281ABB855E}" type="datetimeFigureOut">
              <a:rPr lang="en-US"/>
              <a:pPr>
                <a:defRPr/>
              </a:pPr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02591A8-71C9-427D-A848-F920478C0F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280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30 w 5740"/>
                <a:gd name="T1" fmla="*/ 33 h 4316"/>
                <a:gd name="T2" fmla="*/ 0 w 5740"/>
                <a:gd name="T3" fmla="*/ 33 h 4316"/>
                <a:gd name="T4" fmla="*/ 0 w 5740"/>
                <a:gd name="T5" fmla="*/ 0 h 4316"/>
                <a:gd name="T6" fmla="*/ 5830 w 5740"/>
                <a:gd name="T7" fmla="*/ 0 h 4316"/>
                <a:gd name="T8" fmla="*/ 5830 w 5740"/>
                <a:gd name="T9" fmla="*/ 33 h 4316"/>
                <a:gd name="T10" fmla="*/ 5830 w 5740"/>
                <a:gd name="T11" fmla="*/ 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4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4 w 382"/>
                  <a:gd name="T19" fmla="*/ 96 h 96"/>
                  <a:gd name="T20" fmla="*/ 268 w 382"/>
                  <a:gd name="T21" fmla="*/ 90 h 96"/>
                  <a:gd name="T22" fmla="*/ 316 w 382"/>
                  <a:gd name="T23" fmla="*/ 84 h 96"/>
                  <a:gd name="T24" fmla="*/ 357 w 382"/>
                  <a:gd name="T25" fmla="*/ 66 h 96"/>
                  <a:gd name="T26" fmla="*/ 387 w 382"/>
                  <a:gd name="T27" fmla="*/ 42 h 96"/>
                  <a:gd name="T28" fmla="*/ 381 w 382"/>
                  <a:gd name="T29" fmla="*/ 42 h 96"/>
                  <a:gd name="T30" fmla="*/ 351 w 382"/>
                  <a:gd name="T31" fmla="*/ 66 h 96"/>
                  <a:gd name="T32" fmla="*/ 310 w 382"/>
                  <a:gd name="T33" fmla="*/ 78 h 96"/>
                  <a:gd name="T34" fmla="*/ 268 w 382"/>
                  <a:gd name="T35" fmla="*/ 90 h 96"/>
                  <a:gd name="T36" fmla="*/ 214 w 382"/>
                  <a:gd name="T37" fmla="*/ 96 h 96"/>
                  <a:gd name="T38" fmla="*/ 214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4 w 185"/>
                  <a:gd name="T5" fmla="*/ 36 h 210"/>
                  <a:gd name="T6" fmla="*/ 160 w 185"/>
                  <a:gd name="T7" fmla="*/ 72 h 210"/>
                  <a:gd name="T8" fmla="*/ 166 w 185"/>
                  <a:gd name="T9" fmla="*/ 90 h 210"/>
                  <a:gd name="T10" fmla="*/ 172 w 185"/>
                  <a:gd name="T11" fmla="*/ 114 h 210"/>
                  <a:gd name="T12" fmla="*/ 166 w 185"/>
                  <a:gd name="T13" fmla="*/ 138 h 210"/>
                  <a:gd name="T14" fmla="*/ 154 w 185"/>
                  <a:gd name="T15" fmla="*/ 162 h 210"/>
                  <a:gd name="T16" fmla="*/ 124 w 185"/>
                  <a:gd name="T17" fmla="*/ 180 h 210"/>
                  <a:gd name="T18" fmla="*/ 90 w 185"/>
                  <a:gd name="T19" fmla="*/ 198 h 210"/>
                  <a:gd name="T20" fmla="*/ 101 w 185"/>
                  <a:gd name="T21" fmla="*/ 210 h 210"/>
                  <a:gd name="T22" fmla="*/ 136 w 185"/>
                  <a:gd name="T23" fmla="*/ 192 h 210"/>
                  <a:gd name="T24" fmla="*/ 166 w 185"/>
                  <a:gd name="T25" fmla="*/ 168 h 210"/>
                  <a:gd name="T26" fmla="*/ 184 w 185"/>
                  <a:gd name="T27" fmla="*/ 144 h 210"/>
                  <a:gd name="T28" fmla="*/ 190 w 185"/>
                  <a:gd name="T29" fmla="*/ 114 h 210"/>
                  <a:gd name="T30" fmla="*/ 184 w 185"/>
                  <a:gd name="T31" fmla="*/ 90 h 210"/>
                  <a:gd name="T32" fmla="*/ 178 w 185"/>
                  <a:gd name="T33" fmla="*/ 66 h 210"/>
                  <a:gd name="T34" fmla="*/ 160 w 185"/>
                  <a:gd name="T35" fmla="*/ 48 h 210"/>
                  <a:gd name="T36" fmla="*/ 136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921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921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23413-9E17-4D32-9B73-CBDE3C191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00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0FE4E-5EB1-4E65-A8E8-3F73FBB9A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2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2D800-A3C2-4835-8DEE-1B9E50EDA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08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FEA5B-A4C2-430A-84C2-4602F8BEE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542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D6A31-9095-4DE4-AE53-89B7A095D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954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33A06-8EB9-4DB0-9B31-337C0E6EE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74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93C83-1900-414A-84D5-A8BAB6594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5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FBABE-53BA-4818-82F2-DE38A5ED2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58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CFDB3-F13D-4F54-995E-C71C9F66A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31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68F29-81EC-4903-812D-C099634F0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341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52F5E-F406-413D-9DB3-37F435A31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971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49413-DB34-4580-8D79-24161D961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635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40" name="Rectangle 1052"/>
          <p:cNvSpPr>
            <a:spLocks noChangeArrowheads="1"/>
          </p:cNvSpPr>
          <p:nvPr/>
        </p:nvSpPr>
        <p:spPr bwMode="auto">
          <a:xfrm>
            <a:off x="3276600" y="0"/>
            <a:ext cx="2552700" cy="9017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1741" name="Rectangle 1053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219200"/>
            <a:ext cx="7543800" cy="1752600"/>
          </a:xfrm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71742" name="Rectangle 10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3048000"/>
            <a:ext cx="7543800" cy="838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3200" i="1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71743" name="Rectangle 1055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B1E7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1746" name="Text Box 1058"/>
          <p:cNvSpPr txBox="1">
            <a:spLocks noChangeArrowheads="1"/>
          </p:cNvSpPr>
          <p:nvPr/>
        </p:nvSpPr>
        <p:spPr bwMode="auto">
          <a:xfrm>
            <a:off x="3646488" y="517525"/>
            <a:ext cx="1809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en-US" sz="1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Presentation Pro</a:t>
            </a:r>
            <a:endParaRPr lang="en-US" alt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371747" name="Picture 1059" descr="C:\WINDOWS\DESKTOP\PHlogoforPresPro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6259513"/>
            <a:ext cx="93345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1748" name="Object 1060"/>
          <p:cNvGraphicFramePr>
            <a:graphicFrameLocks noChangeAspect="1"/>
          </p:cNvGraphicFramePr>
          <p:nvPr/>
        </p:nvGraphicFramePr>
        <p:xfrm>
          <a:off x="8216900" y="6265863"/>
          <a:ext cx="914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Picture" r:id="rId4" imgW="2331720" imgH="1490472" progId="Word.Picture.8">
                  <p:embed/>
                </p:oleObj>
              </mc:Choice>
              <mc:Fallback>
                <p:oleObj name="Picture" r:id="rId4" imgW="2331720" imgH="149047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6900" y="6265863"/>
                        <a:ext cx="914400" cy="584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A066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49" name="Rectangle 1061"/>
          <p:cNvSpPr>
            <a:spLocks noChangeArrowheads="1"/>
          </p:cNvSpPr>
          <p:nvPr/>
        </p:nvSpPr>
        <p:spPr bwMode="auto">
          <a:xfrm>
            <a:off x="8215313" y="6267450"/>
            <a:ext cx="898525" cy="569913"/>
          </a:xfrm>
          <a:prstGeom prst="rect">
            <a:avLst/>
          </a:prstGeom>
          <a:noFill/>
          <a:ln w="9525">
            <a:solidFill>
              <a:srgbClr val="3A066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267664"/>
      </p:ext>
    </p:extLst>
  </p:cSld>
  <p:clrMapOvr>
    <a:masterClrMapping/>
  </p:clrMapOvr>
  <p:transition spd="med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49123"/>
      </p:ext>
    </p:extLst>
  </p:cSld>
  <p:clrMapOvr>
    <a:masterClrMapping/>
  </p:clrMapOvr>
  <p:transition spd="med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4462979"/>
      </p:ext>
    </p:extLst>
  </p:cSld>
  <p:clrMapOvr>
    <a:masterClrMapping/>
  </p:clrMapOvr>
  <p:transition spd="med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229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229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73593"/>
      </p:ext>
    </p:extLst>
  </p:cSld>
  <p:clrMapOvr>
    <a:masterClrMapping/>
  </p:clrMapOvr>
  <p:transition spd="med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12079"/>
      </p:ext>
    </p:extLst>
  </p:cSld>
  <p:clrMapOvr>
    <a:masterClrMapping/>
  </p:clrMapOvr>
  <p:transition spd="med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26661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FBBE5-211C-4828-AD49-286B8535F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426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822639"/>
      </p:ext>
    </p:extLst>
  </p:cSld>
  <p:clrMapOvr>
    <a:masterClrMapping/>
  </p:clrMapOvr>
  <p:transition spd="med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6593337"/>
      </p:ext>
    </p:extLst>
  </p:cSld>
  <p:clrMapOvr>
    <a:masterClrMapping/>
  </p:clrMapOvr>
  <p:transition spd="med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7018497"/>
      </p:ext>
    </p:extLst>
  </p:cSld>
  <p:clrMapOvr>
    <a:masterClrMapping/>
  </p:clrMapOvr>
  <p:transition spd="med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70387"/>
      </p:ext>
    </p:extLst>
  </p:cSld>
  <p:clrMapOvr>
    <a:masterClrMapping/>
  </p:clrMapOvr>
  <p:transition spd="med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0"/>
            <a:ext cx="2152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3055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71812"/>
      </p:ext>
    </p:extLst>
  </p:cSld>
  <p:clrMapOvr>
    <a:masterClrMapping/>
  </p:clrMapOvr>
  <p:transition spd="med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990600"/>
            <a:ext cx="8610600" cy="4267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33965"/>
      </p:ext>
    </p:extLst>
  </p:cSld>
  <p:clrMapOvr>
    <a:masterClrMapping/>
  </p:clrMapOvr>
  <p:transition spd="med"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90600"/>
            <a:ext cx="8610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200400"/>
            <a:ext cx="8610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90064"/>
      </p:ext>
    </p:extLst>
  </p:cSld>
  <p:clrMapOvr>
    <a:masterClrMapping/>
  </p:clrMapOvr>
  <p:transition spd="med"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8610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200400"/>
            <a:ext cx="8610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08781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68E06-3D83-4D3A-8414-8FE683CDD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0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091F6-B110-405E-B4C8-DA200395B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4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85255-E639-4FB1-8D6E-BA0C110FA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6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AA876-09E6-4893-BA31-AE13E47BF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2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4E654-691A-402F-B457-4392F0626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6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35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2.wmf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7177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66 w 5740"/>
                <a:gd name="T1" fmla="*/ 5 h 4316"/>
                <a:gd name="T2" fmla="*/ 0 w 5740"/>
                <a:gd name="T3" fmla="*/ 5 h 4316"/>
                <a:gd name="T4" fmla="*/ 0 w 5740"/>
                <a:gd name="T5" fmla="*/ 0 h 4316"/>
                <a:gd name="T6" fmla="*/ 5866 w 5740"/>
                <a:gd name="T7" fmla="*/ 0 h 4316"/>
                <a:gd name="T8" fmla="*/ 5866 w 5740"/>
                <a:gd name="T9" fmla="*/ 5 h 4316"/>
                <a:gd name="T10" fmla="*/ 5866 w 5740"/>
                <a:gd name="T11" fmla="*/ 5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7178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813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3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3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3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3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3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717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814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223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224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228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718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816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201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8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8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7181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7182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6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6 w 382"/>
                  <a:gd name="T19" fmla="*/ 96 h 96"/>
                  <a:gd name="T20" fmla="*/ 270 w 382"/>
                  <a:gd name="T21" fmla="*/ 90 h 96"/>
                  <a:gd name="T22" fmla="*/ 318 w 382"/>
                  <a:gd name="T23" fmla="*/ 84 h 96"/>
                  <a:gd name="T24" fmla="*/ 359 w 382"/>
                  <a:gd name="T25" fmla="*/ 66 h 96"/>
                  <a:gd name="T26" fmla="*/ 389 w 382"/>
                  <a:gd name="T27" fmla="*/ 42 h 96"/>
                  <a:gd name="T28" fmla="*/ 383 w 382"/>
                  <a:gd name="T29" fmla="*/ 42 h 96"/>
                  <a:gd name="T30" fmla="*/ 353 w 382"/>
                  <a:gd name="T31" fmla="*/ 66 h 96"/>
                  <a:gd name="T32" fmla="*/ 312 w 382"/>
                  <a:gd name="T33" fmla="*/ 78 h 96"/>
                  <a:gd name="T34" fmla="*/ 270 w 382"/>
                  <a:gd name="T35" fmla="*/ 90 h 96"/>
                  <a:gd name="T36" fmla="*/ 216 w 382"/>
                  <a:gd name="T37" fmla="*/ 96 h 96"/>
                  <a:gd name="T38" fmla="*/ 216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183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184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185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186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187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6 w 185"/>
                  <a:gd name="T5" fmla="*/ 36 h 210"/>
                  <a:gd name="T6" fmla="*/ 162 w 185"/>
                  <a:gd name="T7" fmla="*/ 72 h 210"/>
                  <a:gd name="T8" fmla="*/ 168 w 185"/>
                  <a:gd name="T9" fmla="*/ 90 h 210"/>
                  <a:gd name="T10" fmla="*/ 174 w 185"/>
                  <a:gd name="T11" fmla="*/ 114 h 210"/>
                  <a:gd name="T12" fmla="*/ 168 w 185"/>
                  <a:gd name="T13" fmla="*/ 138 h 210"/>
                  <a:gd name="T14" fmla="*/ 156 w 185"/>
                  <a:gd name="T15" fmla="*/ 162 h 210"/>
                  <a:gd name="T16" fmla="*/ 126 w 185"/>
                  <a:gd name="T17" fmla="*/ 180 h 210"/>
                  <a:gd name="T18" fmla="*/ 90 w 185"/>
                  <a:gd name="T19" fmla="*/ 198 h 210"/>
                  <a:gd name="T20" fmla="*/ 103 w 185"/>
                  <a:gd name="T21" fmla="*/ 210 h 210"/>
                  <a:gd name="T22" fmla="*/ 138 w 185"/>
                  <a:gd name="T23" fmla="*/ 192 h 210"/>
                  <a:gd name="T24" fmla="*/ 168 w 185"/>
                  <a:gd name="T25" fmla="*/ 168 h 210"/>
                  <a:gd name="T26" fmla="*/ 186 w 185"/>
                  <a:gd name="T27" fmla="*/ 144 h 210"/>
                  <a:gd name="T28" fmla="*/ 192 w 185"/>
                  <a:gd name="T29" fmla="*/ 114 h 210"/>
                  <a:gd name="T30" fmla="*/ 186 w 185"/>
                  <a:gd name="T31" fmla="*/ 90 h 210"/>
                  <a:gd name="T32" fmla="*/ 180 w 185"/>
                  <a:gd name="T33" fmla="*/ 66 h 210"/>
                  <a:gd name="T34" fmla="*/ 162 w 185"/>
                  <a:gd name="T35" fmla="*/ 48 h 210"/>
                  <a:gd name="T36" fmla="*/ 138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188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pSp>
            <p:nvGrpSpPr>
              <p:cNvPr id="7189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819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9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9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819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819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7AA3364-87B6-4B58-B330-BD4411F5BE42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4540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FAF32870-3CE8-4FE9-BB66-69F840335EA6}" type="datetimeFigureOut">
              <a:rPr lang="en-US"/>
              <a:pPr>
                <a:defRPr/>
              </a:pPr>
              <a:t>2/24/2015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7CE1198E-5052-417F-8C19-1C211290A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72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081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30 w 5740"/>
                <a:gd name="T1" fmla="*/ 33 h 4316"/>
                <a:gd name="T2" fmla="*/ 0 w 5740"/>
                <a:gd name="T3" fmla="*/ 33 h 4316"/>
                <a:gd name="T4" fmla="*/ 0 w 5740"/>
                <a:gd name="T5" fmla="*/ 0 h 4316"/>
                <a:gd name="T6" fmla="*/ 5830 w 5740"/>
                <a:gd name="T7" fmla="*/ 0 h 4316"/>
                <a:gd name="T8" fmla="*/ 5830 w 5740"/>
                <a:gd name="T9" fmla="*/ 33 h 4316"/>
                <a:gd name="T10" fmla="*/ 5830 w 5740"/>
                <a:gd name="T11" fmla="*/ 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3082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813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3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3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3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3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3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308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814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27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28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32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308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816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05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8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8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3085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086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4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4 w 382"/>
                  <a:gd name="T19" fmla="*/ 96 h 96"/>
                  <a:gd name="T20" fmla="*/ 268 w 382"/>
                  <a:gd name="T21" fmla="*/ 90 h 96"/>
                  <a:gd name="T22" fmla="*/ 316 w 382"/>
                  <a:gd name="T23" fmla="*/ 84 h 96"/>
                  <a:gd name="T24" fmla="*/ 357 w 382"/>
                  <a:gd name="T25" fmla="*/ 66 h 96"/>
                  <a:gd name="T26" fmla="*/ 387 w 382"/>
                  <a:gd name="T27" fmla="*/ 42 h 96"/>
                  <a:gd name="T28" fmla="*/ 381 w 382"/>
                  <a:gd name="T29" fmla="*/ 42 h 96"/>
                  <a:gd name="T30" fmla="*/ 351 w 382"/>
                  <a:gd name="T31" fmla="*/ 66 h 96"/>
                  <a:gd name="T32" fmla="*/ 310 w 382"/>
                  <a:gd name="T33" fmla="*/ 78 h 96"/>
                  <a:gd name="T34" fmla="*/ 268 w 382"/>
                  <a:gd name="T35" fmla="*/ 90 h 96"/>
                  <a:gd name="T36" fmla="*/ 214 w 382"/>
                  <a:gd name="T37" fmla="*/ 96 h 96"/>
                  <a:gd name="T38" fmla="*/ 214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87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88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89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90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91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4 w 185"/>
                  <a:gd name="T5" fmla="*/ 36 h 210"/>
                  <a:gd name="T6" fmla="*/ 160 w 185"/>
                  <a:gd name="T7" fmla="*/ 72 h 210"/>
                  <a:gd name="T8" fmla="*/ 166 w 185"/>
                  <a:gd name="T9" fmla="*/ 90 h 210"/>
                  <a:gd name="T10" fmla="*/ 172 w 185"/>
                  <a:gd name="T11" fmla="*/ 114 h 210"/>
                  <a:gd name="T12" fmla="*/ 166 w 185"/>
                  <a:gd name="T13" fmla="*/ 138 h 210"/>
                  <a:gd name="T14" fmla="*/ 154 w 185"/>
                  <a:gd name="T15" fmla="*/ 162 h 210"/>
                  <a:gd name="T16" fmla="*/ 124 w 185"/>
                  <a:gd name="T17" fmla="*/ 180 h 210"/>
                  <a:gd name="T18" fmla="*/ 90 w 185"/>
                  <a:gd name="T19" fmla="*/ 198 h 210"/>
                  <a:gd name="T20" fmla="*/ 101 w 185"/>
                  <a:gd name="T21" fmla="*/ 210 h 210"/>
                  <a:gd name="T22" fmla="*/ 136 w 185"/>
                  <a:gd name="T23" fmla="*/ 192 h 210"/>
                  <a:gd name="T24" fmla="*/ 166 w 185"/>
                  <a:gd name="T25" fmla="*/ 168 h 210"/>
                  <a:gd name="T26" fmla="*/ 184 w 185"/>
                  <a:gd name="T27" fmla="*/ 144 h 210"/>
                  <a:gd name="T28" fmla="*/ 190 w 185"/>
                  <a:gd name="T29" fmla="*/ 114 h 210"/>
                  <a:gd name="T30" fmla="*/ 184 w 185"/>
                  <a:gd name="T31" fmla="*/ 90 h 210"/>
                  <a:gd name="T32" fmla="*/ 178 w 185"/>
                  <a:gd name="T33" fmla="*/ 66 h 210"/>
                  <a:gd name="T34" fmla="*/ 160 w 185"/>
                  <a:gd name="T35" fmla="*/ 48 h 210"/>
                  <a:gd name="T36" fmla="*/ 136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92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pSp>
            <p:nvGrpSpPr>
              <p:cNvPr id="3093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819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9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9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819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819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7AB1737-D8B0-4A78-B053-5FF0A80467B3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967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48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90600"/>
            <a:ext cx="8610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 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370749" name="Rectangle 6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70750" name="Line 62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28575">
            <a:solidFill>
              <a:srgbClr val="99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51" name="Rectangle 6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B1E7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52" name="AutoShape 64"/>
          <p:cNvSpPr>
            <a:spLocks noChangeArrowheads="1"/>
          </p:cNvSpPr>
          <p:nvPr/>
        </p:nvSpPr>
        <p:spPr bwMode="auto">
          <a:xfrm>
            <a:off x="24003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53" name="Text Box 65"/>
          <p:cNvSpPr txBox="1">
            <a:spLocks noChangeArrowheads="1"/>
          </p:cNvSpPr>
          <p:nvPr/>
        </p:nvSpPr>
        <p:spPr bwMode="auto">
          <a:xfrm>
            <a:off x="2527300" y="6276975"/>
            <a:ext cx="26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1</a:t>
            </a:r>
            <a:endParaRPr lang="en-US" altLang="en-US" sz="3000" smtClean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70754" name="AutoShape 66"/>
          <p:cNvSpPr>
            <a:spLocks noChangeArrowheads="1"/>
          </p:cNvSpPr>
          <p:nvPr/>
        </p:nvSpPr>
        <p:spPr bwMode="auto">
          <a:xfrm>
            <a:off x="29845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55" name="Text Box 67"/>
          <p:cNvSpPr txBox="1">
            <a:spLocks noChangeArrowheads="1"/>
          </p:cNvSpPr>
          <p:nvPr/>
        </p:nvSpPr>
        <p:spPr bwMode="auto">
          <a:xfrm>
            <a:off x="3111500" y="6276975"/>
            <a:ext cx="26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</a:t>
            </a:r>
            <a:endParaRPr lang="en-US" altLang="en-US" sz="3000" smtClean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70756" name="AutoShape 68"/>
          <p:cNvSpPr>
            <a:spLocks noChangeArrowheads="1"/>
          </p:cNvSpPr>
          <p:nvPr/>
        </p:nvSpPr>
        <p:spPr bwMode="auto">
          <a:xfrm>
            <a:off x="35687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57" name="Text Box 69"/>
          <p:cNvSpPr txBox="1">
            <a:spLocks noChangeArrowheads="1"/>
          </p:cNvSpPr>
          <p:nvPr/>
        </p:nvSpPr>
        <p:spPr bwMode="auto">
          <a:xfrm>
            <a:off x="3695700" y="6276975"/>
            <a:ext cx="26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3</a:t>
            </a:r>
            <a:endParaRPr lang="en-US" altLang="en-US" sz="3000" smtClean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70758" name="Text Box 70"/>
          <p:cNvSpPr txBox="1">
            <a:spLocks noChangeArrowheads="1"/>
          </p:cNvSpPr>
          <p:nvPr/>
        </p:nvSpPr>
        <p:spPr bwMode="auto">
          <a:xfrm>
            <a:off x="1524000" y="63373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1200" b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Go To Section:</a:t>
            </a:r>
            <a:endParaRPr lang="en-US" altLang="en-US" sz="300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70761" name="AutoShape 73"/>
          <p:cNvSpPr>
            <a:spLocks noChangeArrowheads="1"/>
          </p:cNvSpPr>
          <p:nvPr/>
        </p:nvSpPr>
        <p:spPr bwMode="auto">
          <a:xfrm>
            <a:off x="41529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62" name="Text Box 74"/>
          <p:cNvSpPr txBox="1">
            <a:spLocks noChangeArrowheads="1"/>
          </p:cNvSpPr>
          <p:nvPr/>
        </p:nvSpPr>
        <p:spPr bwMode="auto">
          <a:xfrm>
            <a:off x="4279900" y="6276975"/>
            <a:ext cx="26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4</a:t>
            </a:r>
            <a:endParaRPr lang="en-US" altLang="en-US" sz="3000" smtClean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370772" name="Picture 84" descr="C:\WINDOWS\DESKTOP\PHlogoforPresPro.bmp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6259513"/>
            <a:ext cx="93345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0773" name="Object 85"/>
          <p:cNvGraphicFramePr>
            <a:graphicFrameLocks noChangeAspect="1"/>
          </p:cNvGraphicFramePr>
          <p:nvPr/>
        </p:nvGraphicFramePr>
        <p:xfrm>
          <a:off x="8216900" y="6265863"/>
          <a:ext cx="914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icture" r:id="rId19" imgW="2331720" imgH="1490472" progId="Word.Picture.8">
                  <p:embed/>
                </p:oleObj>
              </mc:Choice>
              <mc:Fallback>
                <p:oleObj name="Picture" r:id="rId19" imgW="2331720" imgH="149047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6900" y="6265863"/>
                        <a:ext cx="914400" cy="584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A066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774" name="Rectangle 86"/>
          <p:cNvSpPr>
            <a:spLocks noChangeArrowheads="1"/>
          </p:cNvSpPr>
          <p:nvPr/>
        </p:nvSpPr>
        <p:spPr bwMode="auto">
          <a:xfrm>
            <a:off x="8215313" y="6267450"/>
            <a:ext cx="898525" cy="569913"/>
          </a:xfrm>
          <a:prstGeom prst="rect">
            <a:avLst/>
          </a:prstGeom>
          <a:noFill/>
          <a:ln w="9525">
            <a:solidFill>
              <a:srgbClr val="3A066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43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  <p:sldLayoutId id="2147484180" r:id="rId12"/>
    <p:sldLayoutId id="2147484181" r:id="rId13"/>
    <p:sldLayoutId id="2147484182" r:id="rId14"/>
  </p:sldLayoutIdLst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0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0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0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0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0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0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0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0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748" grpId="0" build="p" bldLvl="2" autoUpdateAnimBg="0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0749" grpId="0" autoUpdateAnimBg="0"/>
    </p:bld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SzPct val="150000"/>
        <a:buChar char="•"/>
        <a:defRPr kumimoji="1" sz="2000">
          <a:solidFill>
            <a:srgbClr val="000000"/>
          </a:solidFill>
          <a:latin typeface="+mn-lt"/>
          <a:ea typeface="+mn-ea"/>
          <a:cs typeface="+mn-cs"/>
        </a:defRPr>
      </a:lvl1pPr>
      <a:lvl2pPr marL="679450" indent="-214313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defRPr kumimoji="1">
          <a:solidFill>
            <a:srgbClr val="000000"/>
          </a:solidFill>
          <a:latin typeface="+mn-lt"/>
        </a:defRPr>
      </a:lvl2pPr>
      <a:lvl3pPr marL="1144588" indent="-231775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kumimoji="1" sz="2000">
          <a:solidFill>
            <a:srgbClr val="000000"/>
          </a:solidFill>
          <a:latin typeface="+mn-lt"/>
        </a:defRPr>
      </a:lvl3pPr>
      <a:lvl4pPr marL="1592263" indent="-214313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–"/>
        <a:defRPr kumimoji="1">
          <a:solidFill>
            <a:srgbClr val="000000"/>
          </a:solidFill>
          <a:latin typeface="+mn-lt"/>
        </a:defRPr>
      </a:lvl4pPr>
      <a:lvl5pPr marL="21129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701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30273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845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9417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Relationship Id="rId4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.jpeg"/><Relationship Id="rId4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Tuesday February 24, 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American Government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OBJECTIVE – </a:t>
            </a:r>
            <a:r>
              <a:rPr lang="en-US" sz="2800" b="1" u="sng" dirty="0" smtClean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tudents </a:t>
            </a:r>
            <a:r>
              <a:rPr lang="en-US" sz="2800" b="1" u="sng" dirty="0" smtClean="0">
                <a:solidFill>
                  <a:schemeClr val="tx2"/>
                </a:solidFill>
              </a:rPr>
              <a:t>W</a:t>
            </a:r>
            <a:r>
              <a:rPr lang="en-US" sz="2800" b="1" dirty="0" smtClean="0">
                <a:solidFill>
                  <a:schemeClr val="tx2"/>
                </a:solidFill>
              </a:rPr>
              <a:t>ill </a:t>
            </a:r>
            <a:r>
              <a:rPr lang="en-US" sz="2800" b="1" u="sng" dirty="0" smtClean="0">
                <a:solidFill>
                  <a:schemeClr val="tx2"/>
                </a:solidFill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</a:rPr>
              <a:t>e </a:t>
            </a:r>
            <a:r>
              <a:rPr lang="en-US" sz="2800" b="1" u="sng" dirty="0" smtClean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ble </a:t>
            </a:r>
            <a:r>
              <a:rPr lang="en-US" sz="2800" b="1" u="sng" dirty="0" smtClean="0">
                <a:solidFill>
                  <a:schemeClr val="tx2"/>
                </a:solidFill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</a:rPr>
              <a:t>o – SWBAT:</a:t>
            </a:r>
            <a:endParaRPr lang="en-US" sz="2800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dirty="0" smtClean="0"/>
              <a:t> - </a:t>
            </a:r>
            <a:r>
              <a:rPr lang="en-US" sz="2400" dirty="0" smtClean="0"/>
              <a:t>Describe how the power of the Presidency has expanded over time.</a:t>
            </a:r>
            <a:endParaRPr lang="en-US" sz="2400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3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AGENDA:</a:t>
            </a:r>
            <a:endParaRPr lang="en-US" sz="24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/>
              <a:t>WARM-UP: </a:t>
            </a:r>
            <a:r>
              <a:rPr lang="en-US" sz="2400" dirty="0" smtClean="0"/>
              <a:t>Presidential Quotes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CONCEPT: Expanding Presidential Power</a:t>
            </a: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READING: Presidential View (P. 392)</a:t>
            </a: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CONGRESSIONAL </a:t>
            </a:r>
            <a:r>
              <a:rPr lang="en-US" sz="2400" dirty="0" smtClean="0">
                <a:solidFill>
                  <a:prstClr val="black"/>
                </a:solidFill>
              </a:rPr>
              <a:t>VOTE: </a:t>
            </a:r>
            <a:r>
              <a:rPr lang="en-US" sz="2400" dirty="0" smtClean="0">
                <a:solidFill>
                  <a:prstClr val="black"/>
                </a:solidFill>
              </a:rPr>
              <a:t>Redistributing Funding</a:t>
            </a:r>
            <a:endParaRPr lang="en-US" sz="2400" dirty="0">
              <a:solidFill>
                <a:prstClr val="black"/>
              </a:solidFill>
            </a:endParaRP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ASSIGNMENT</a:t>
            </a:r>
            <a:r>
              <a:rPr lang="en-US" sz="2400" dirty="0" smtClean="0">
                <a:solidFill>
                  <a:prstClr val="black"/>
                </a:solidFill>
              </a:rPr>
              <a:t>: Workbook Pg. 73 – DUE THURSDAY</a:t>
            </a:r>
            <a:endParaRPr lang="en-US" sz="1700" dirty="0" smtClean="0">
              <a:solidFill>
                <a:prstClr val="black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200" b="1" dirty="0" smtClean="0"/>
          </a:p>
          <a:p>
            <a:pPr marL="609600" indent="-609600">
              <a:spcBef>
                <a:spcPct val="0"/>
              </a:spcBef>
              <a:buFont typeface="Arial" charset="0"/>
              <a:buNone/>
              <a:defRPr/>
            </a:pPr>
            <a:r>
              <a:rPr lang="en-US" sz="2800" b="1" dirty="0" smtClean="0">
                <a:solidFill>
                  <a:srgbClr val="1F497D"/>
                </a:solidFill>
              </a:rPr>
              <a:t>Presidential Quotes WARM-UP</a:t>
            </a:r>
            <a:r>
              <a:rPr lang="en-US" sz="2800" dirty="0">
                <a:solidFill>
                  <a:srgbClr val="1F497D"/>
                </a:solidFill>
              </a:rPr>
              <a:t>: </a:t>
            </a:r>
            <a:r>
              <a:rPr lang="en-US" sz="1050" dirty="0">
                <a:solidFill>
                  <a:srgbClr val="000000"/>
                </a:solidFill>
              </a:rPr>
              <a:t>(Follow the directions below)</a:t>
            </a:r>
            <a:endParaRPr lang="en-US" sz="2400" dirty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***</a:t>
            </a:r>
            <a:r>
              <a:rPr lang="en-US" sz="2400" dirty="0">
                <a:solidFill>
                  <a:prstClr val="black"/>
                </a:solidFill>
              </a:rPr>
              <a:t>5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minutes</a:t>
            </a:r>
            <a:r>
              <a:rPr lang="en-US" sz="2400" dirty="0" smtClean="0">
                <a:solidFill>
                  <a:prstClr val="black"/>
                </a:solidFill>
              </a:rPr>
              <a:t>***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Analyze the quotes on P. 391 from former Presidents.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Which Presidents seemed to enjoy the job?  Which seemed to not enjoy the job?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Why do you think President Harry Truman compared being President to “riding a tiger”?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0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709"/>
            <a:ext cx="9144000" cy="1143000"/>
          </a:xfrm>
        </p:spPr>
        <p:txBody>
          <a:bodyPr/>
          <a:lstStyle/>
          <a:p>
            <a:r>
              <a:rPr lang="en-US" u="sng" dirty="0" smtClean="0"/>
              <a:t>LIST OF INDIVIDUALS</a:t>
            </a:r>
            <a:br>
              <a:rPr lang="en-US" u="sng" dirty="0" smtClean="0"/>
            </a:br>
            <a:r>
              <a:rPr lang="en-US" u="sng" dirty="0" smtClean="0"/>
              <a:t>WHO HAVE PAID FOR THE FINAL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Tino</a:t>
            </a:r>
            <a:r>
              <a:rPr lang="en-US" dirty="0" smtClean="0"/>
              <a:t> A.</a:t>
            </a:r>
          </a:p>
          <a:p>
            <a:r>
              <a:rPr lang="en-US" dirty="0" smtClean="0"/>
              <a:t>Cristian C.</a:t>
            </a:r>
          </a:p>
          <a:p>
            <a:r>
              <a:rPr lang="en-US" dirty="0" err="1" smtClean="0"/>
              <a:t>Illene</a:t>
            </a:r>
            <a:r>
              <a:rPr lang="en-US" dirty="0" smtClean="0"/>
              <a:t> C.</a:t>
            </a:r>
          </a:p>
          <a:p>
            <a:r>
              <a:rPr lang="en-US" dirty="0" smtClean="0"/>
              <a:t>Lucy F.</a:t>
            </a:r>
          </a:p>
          <a:p>
            <a:r>
              <a:rPr lang="en-US" dirty="0" err="1" smtClean="0"/>
              <a:t>Casidy</a:t>
            </a:r>
            <a:r>
              <a:rPr lang="en-US" dirty="0" smtClean="0"/>
              <a:t> J.</a:t>
            </a:r>
          </a:p>
          <a:p>
            <a:r>
              <a:rPr lang="en-US" dirty="0" smtClean="0"/>
              <a:t>Jennifer L.</a:t>
            </a:r>
          </a:p>
          <a:p>
            <a:r>
              <a:rPr lang="en-US" dirty="0" smtClean="0"/>
              <a:t>Ashley</a:t>
            </a:r>
          </a:p>
          <a:p>
            <a:r>
              <a:rPr lang="en-US" dirty="0" smtClean="0"/>
              <a:t>Ramon</a:t>
            </a:r>
          </a:p>
          <a:p>
            <a:r>
              <a:rPr lang="en-US" dirty="0" smtClean="0"/>
              <a:t>Lesley</a:t>
            </a:r>
          </a:p>
          <a:p>
            <a:r>
              <a:rPr lang="en-US" dirty="0" err="1" smtClean="0"/>
              <a:t>Arvinder</a:t>
            </a:r>
            <a:endParaRPr lang="en-US" dirty="0" smtClean="0"/>
          </a:p>
          <a:p>
            <a:r>
              <a:rPr lang="en-US" dirty="0" smtClean="0"/>
              <a:t>Vanessa 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Alicia M.</a:t>
            </a:r>
          </a:p>
          <a:p>
            <a:r>
              <a:rPr lang="en-US" dirty="0" err="1" smtClean="0"/>
              <a:t>Lili</a:t>
            </a:r>
            <a:r>
              <a:rPr lang="en-US" dirty="0" smtClean="0"/>
              <a:t> O.</a:t>
            </a:r>
          </a:p>
          <a:p>
            <a:r>
              <a:rPr lang="en-US" dirty="0" err="1" smtClean="0"/>
              <a:t>Jaskaran</a:t>
            </a:r>
            <a:r>
              <a:rPr lang="en-US" dirty="0" smtClean="0"/>
              <a:t> S.</a:t>
            </a:r>
          </a:p>
          <a:p>
            <a:r>
              <a:rPr lang="en-US" dirty="0" smtClean="0"/>
              <a:t>Ricky V.</a:t>
            </a:r>
          </a:p>
          <a:p>
            <a:r>
              <a:rPr lang="en-US" dirty="0" smtClean="0"/>
              <a:t>Perla V.</a:t>
            </a:r>
          </a:p>
          <a:p>
            <a:r>
              <a:rPr lang="en-US" dirty="0" smtClean="0"/>
              <a:t>Brandon V.</a:t>
            </a:r>
          </a:p>
          <a:p>
            <a:r>
              <a:rPr lang="en-US" dirty="0" smtClean="0"/>
              <a:t>Jesus</a:t>
            </a:r>
          </a:p>
          <a:p>
            <a:r>
              <a:rPr lang="en-US" dirty="0" smtClean="0"/>
              <a:t>John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Total = </a:t>
            </a:r>
            <a:r>
              <a:rPr lang="en-US" dirty="0" smtClean="0"/>
              <a:t>19 </a:t>
            </a:r>
            <a:r>
              <a:rPr lang="en-US" dirty="0" smtClean="0"/>
              <a:t>/ 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4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709"/>
            <a:ext cx="9144000" cy="1143000"/>
          </a:xfrm>
        </p:spPr>
        <p:txBody>
          <a:bodyPr/>
          <a:lstStyle/>
          <a:p>
            <a:r>
              <a:rPr lang="en-US" u="sng" dirty="0" smtClean="0"/>
              <a:t>LIST OF INDIVIDUALS</a:t>
            </a:r>
            <a:br>
              <a:rPr lang="en-US" u="sng" dirty="0" smtClean="0"/>
            </a:br>
            <a:r>
              <a:rPr lang="en-US" u="sng" dirty="0" smtClean="0"/>
              <a:t>WHO HAVE PAID FOR THE FINAL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Rafael A.</a:t>
            </a:r>
          </a:p>
          <a:p>
            <a:r>
              <a:rPr lang="en-US" dirty="0" smtClean="0"/>
              <a:t>Gabriella B.</a:t>
            </a:r>
          </a:p>
          <a:p>
            <a:r>
              <a:rPr lang="en-US" dirty="0" smtClean="0"/>
              <a:t>Cristian C.</a:t>
            </a:r>
          </a:p>
          <a:p>
            <a:r>
              <a:rPr lang="en-US" dirty="0" smtClean="0"/>
              <a:t>Tristan D.</a:t>
            </a:r>
          </a:p>
          <a:p>
            <a:r>
              <a:rPr lang="en-US" dirty="0" smtClean="0"/>
              <a:t>Maria F.</a:t>
            </a:r>
          </a:p>
          <a:p>
            <a:r>
              <a:rPr lang="en-US" dirty="0" smtClean="0"/>
              <a:t>Alexis G.</a:t>
            </a:r>
          </a:p>
          <a:p>
            <a:r>
              <a:rPr lang="en-US" dirty="0" smtClean="0"/>
              <a:t>Leo M.</a:t>
            </a:r>
          </a:p>
          <a:p>
            <a:r>
              <a:rPr lang="en-US" dirty="0" err="1" smtClean="0"/>
              <a:t>Hilsa</a:t>
            </a:r>
            <a:r>
              <a:rPr lang="en-US" dirty="0" smtClean="0"/>
              <a:t> A.</a:t>
            </a:r>
          </a:p>
          <a:p>
            <a:r>
              <a:rPr lang="en-US" dirty="0" err="1" smtClean="0"/>
              <a:t>Kime</a:t>
            </a:r>
            <a:r>
              <a:rPr lang="en-US" dirty="0" smtClean="0"/>
              <a:t> Y.</a:t>
            </a:r>
          </a:p>
          <a:p>
            <a:r>
              <a:rPr lang="en-US" dirty="0" smtClean="0"/>
              <a:t>Destiny B</a:t>
            </a:r>
            <a:r>
              <a:rPr lang="en-US" dirty="0" smtClean="0"/>
              <a:t>.</a:t>
            </a:r>
          </a:p>
          <a:p>
            <a:r>
              <a:rPr lang="en-US" dirty="0" smtClean="0"/>
              <a:t>Fatima O.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Caleb M.</a:t>
            </a:r>
          </a:p>
          <a:p>
            <a:r>
              <a:rPr lang="en-US" dirty="0" smtClean="0"/>
              <a:t>Andrew M.</a:t>
            </a:r>
          </a:p>
          <a:p>
            <a:r>
              <a:rPr lang="en-US" dirty="0" smtClean="0"/>
              <a:t>Victor P.</a:t>
            </a:r>
          </a:p>
          <a:p>
            <a:r>
              <a:rPr lang="en-US" dirty="0" smtClean="0"/>
              <a:t>Cynthia S.</a:t>
            </a:r>
          </a:p>
          <a:p>
            <a:r>
              <a:rPr lang="en-US" dirty="0" smtClean="0"/>
              <a:t>Elizabeth S.</a:t>
            </a:r>
          </a:p>
          <a:p>
            <a:r>
              <a:rPr lang="en-US" dirty="0" smtClean="0"/>
              <a:t>Miranda S.</a:t>
            </a:r>
          </a:p>
          <a:p>
            <a:r>
              <a:rPr lang="en-US" dirty="0" err="1" smtClean="0"/>
              <a:t>Kyndall</a:t>
            </a:r>
            <a:r>
              <a:rPr lang="en-US" dirty="0" smtClean="0"/>
              <a:t> S.</a:t>
            </a:r>
          </a:p>
          <a:p>
            <a:r>
              <a:rPr lang="en-US" dirty="0" smtClean="0"/>
              <a:t>Manuel Z.</a:t>
            </a:r>
          </a:p>
          <a:p>
            <a:endParaRPr lang="en-US" dirty="0"/>
          </a:p>
          <a:p>
            <a:r>
              <a:rPr lang="en-US" dirty="0" smtClean="0"/>
              <a:t>TOTAL = </a:t>
            </a:r>
            <a:r>
              <a:rPr lang="en-US" dirty="0" smtClean="0"/>
              <a:t>19 </a:t>
            </a:r>
            <a:r>
              <a:rPr lang="en-US" dirty="0" smtClean="0"/>
              <a:t>/ 35</a:t>
            </a:r>
          </a:p>
        </p:txBody>
      </p:sp>
    </p:spTree>
    <p:extLst>
      <p:ext uri="{BB962C8B-B14F-4D97-AF65-F5344CB8AC3E}">
        <p14:creationId xmlns:p14="http://schemas.microsoft.com/office/powerpoint/2010/main" val="401151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The Presidential View</a:t>
            </a:r>
          </a:p>
        </p:txBody>
      </p:sp>
      <p:sp>
        <p:nvSpPr>
          <p:cNvPr id="391180" name="Rectangle 12"/>
          <p:cNvSpPr>
            <a:spLocks noChangeArrowheads="1"/>
          </p:cNvSpPr>
          <p:nvPr/>
        </p:nvSpPr>
        <p:spPr bwMode="auto">
          <a:xfrm>
            <a:off x="5715000" y="6400800"/>
            <a:ext cx="1985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en-US" sz="1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Chapter 14, Section 1</a:t>
            </a:r>
          </a:p>
        </p:txBody>
      </p:sp>
      <p:sp>
        <p:nvSpPr>
          <p:cNvPr id="391181" name="Text Box 13"/>
          <p:cNvSpPr txBox="1">
            <a:spLocks noChangeArrowheads="1"/>
          </p:cNvSpPr>
          <p:nvPr/>
        </p:nvSpPr>
        <p:spPr bwMode="auto">
          <a:xfrm>
            <a:off x="0" y="1103313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u="sng" dirty="0" smtClean="0">
                <a:solidFill>
                  <a:srgbClr val="000000"/>
                </a:solidFill>
                <a:latin typeface="Arial" charset="0"/>
                <a:cs typeface="+mn-cs"/>
              </a:rPr>
              <a:t>The nature of the presidency depends on how each President views the office and exercises its powers.</a:t>
            </a:r>
            <a:endParaRPr lang="en-US" altLang="en-US" sz="2600" u="sng" dirty="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1184" name="AutoShape 16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1185" name="AutoShape 17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1186" name="AutoShape 18" descr="Stationer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1187" name="Text Box 1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2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91188" name="AutoShape 20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1189" name="Text Box 2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3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91190" name="AutoShape 22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1191" name="Text Box 2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4</a:t>
            </a:r>
          </a:p>
        </p:txBody>
      </p:sp>
      <p:sp>
        <p:nvSpPr>
          <p:cNvPr id="391195" name="Text Box 27"/>
          <p:cNvSpPr txBox="1">
            <a:spLocks noChangeArrowheads="1"/>
          </p:cNvSpPr>
          <p:nvPr/>
        </p:nvSpPr>
        <p:spPr bwMode="auto">
          <a:xfrm>
            <a:off x="320675" y="2817813"/>
            <a:ext cx="41529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0" hangingPunct="0">
              <a:spcBef>
                <a:spcPct val="50000"/>
              </a:spcBef>
            </a:pPr>
            <a:r>
              <a:rPr kumimoji="0" lang="en-US" altLang="en-US" sz="3000" dirty="0" smtClean="0">
                <a:solidFill>
                  <a:srgbClr val="000000"/>
                </a:solidFill>
                <a:latin typeface="Arial" charset="0"/>
                <a:cs typeface="+mn-cs"/>
              </a:rPr>
              <a:t>TEDDY ROOSEVELT</a:t>
            </a:r>
            <a:endParaRPr kumimoji="0" lang="en-US" altLang="en-US" sz="3000" dirty="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1198" name="Text Box 30"/>
          <p:cNvSpPr txBox="1">
            <a:spLocks noChangeArrowheads="1"/>
          </p:cNvSpPr>
          <p:nvPr/>
        </p:nvSpPr>
        <p:spPr bwMode="auto">
          <a:xfrm>
            <a:off x="0" y="2206625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b="1" i="1" smtClean="0">
                <a:solidFill>
                  <a:srgbClr val="FF0000"/>
                </a:solidFill>
                <a:latin typeface="Arial" charset="0"/>
                <a:cs typeface="+mn-cs"/>
              </a:rPr>
              <a:t>Two Views:</a:t>
            </a:r>
            <a:endParaRPr lang="en-US" altLang="en-US" sz="2600" u="sng" smtClean="0">
              <a:solidFill>
                <a:srgbClr val="FF0000"/>
              </a:solidFill>
              <a:latin typeface="Arial" charset="0"/>
              <a:cs typeface="+mn-cs"/>
            </a:endParaRPr>
          </a:p>
        </p:txBody>
      </p:sp>
      <p:sp>
        <p:nvSpPr>
          <p:cNvPr id="391199" name="Text Box 31"/>
          <p:cNvSpPr txBox="1">
            <a:spLocks noChangeArrowheads="1"/>
          </p:cNvSpPr>
          <p:nvPr/>
        </p:nvSpPr>
        <p:spPr bwMode="auto">
          <a:xfrm>
            <a:off x="4572000" y="2827338"/>
            <a:ext cx="4532313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1775" indent="-231775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0" hangingPunct="0">
              <a:spcBef>
                <a:spcPct val="50000"/>
              </a:spcBef>
            </a:pPr>
            <a:r>
              <a:rPr kumimoji="0" lang="en-US" altLang="en-US" sz="2900" dirty="0" smtClean="0">
                <a:solidFill>
                  <a:srgbClr val="000000"/>
                </a:solidFill>
                <a:latin typeface="Arial" charset="0"/>
                <a:cs typeface="+mn-cs"/>
              </a:rPr>
              <a:t>WILLIAM HOWARD TAFT</a:t>
            </a:r>
            <a:endParaRPr kumimoji="0" lang="en-US" altLang="en-US" sz="3000" dirty="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21936" y="3581400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cs typeface="+mn-cs"/>
              </a:rPr>
              <a:t>Read the 2 Quotes on P. 392 about the Power of the President.  Compare and contrast the quotations.  (a) Whose view do you favor?  (b) Which view do you think most modern-day Presidents have favored?</a:t>
            </a:r>
            <a:endParaRPr lang="en-US" altLang="en-US" sz="2600" b="1" dirty="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6700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Why Presidential Power Has Grown</a:t>
            </a:r>
          </a:p>
        </p:txBody>
      </p:sp>
      <p:sp>
        <p:nvSpPr>
          <p:cNvPr id="390148" name="Rectangle 4"/>
          <p:cNvSpPr>
            <a:spLocks noChangeArrowheads="1"/>
          </p:cNvSpPr>
          <p:nvPr/>
        </p:nvSpPr>
        <p:spPr bwMode="auto">
          <a:xfrm>
            <a:off x="5715000" y="6400800"/>
            <a:ext cx="1985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en-US" sz="1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Chapter 14, Section 1</a:t>
            </a:r>
          </a:p>
        </p:txBody>
      </p:sp>
      <p:sp>
        <p:nvSpPr>
          <p:cNvPr id="390184" name="AutoShape 40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0185" name="AutoShape 41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0186" name="AutoShape 42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0187" name="Text Box 4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2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90188" name="AutoShape 44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0189" name="Text Box 4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3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90190" name="AutoShape 46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0191" name="Text Box 4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4</a:t>
            </a:r>
          </a:p>
        </p:txBody>
      </p:sp>
      <p:sp>
        <p:nvSpPr>
          <p:cNvPr id="390195" name="Rectangle 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600"/>
              <a:t>Over the course of American history, the champions of a stronger presidency have almost always prevailed.</a:t>
            </a:r>
          </a:p>
          <a:p>
            <a:r>
              <a:rPr lang="en-US" altLang="en-US" sz="2600"/>
              <a:t>The nation’s increasingly complex social and economic life has also influenced the growth of presidential power.</a:t>
            </a:r>
          </a:p>
          <a:p>
            <a:r>
              <a:rPr lang="en-US" altLang="en-US" sz="2600"/>
              <a:t>By passing laws and expanding the role of the Federal Government, Congress has increased presidential power as well.</a:t>
            </a:r>
          </a:p>
          <a:p>
            <a:r>
              <a:rPr lang="en-US" altLang="en-US" sz="2600"/>
              <a:t>The ability to use the </a:t>
            </a:r>
            <a:r>
              <a:rPr lang="en-US" altLang="en-US" sz="2600" b="1">
                <a:solidFill>
                  <a:schemeClr val="tx2"/>
                </a:solidFill>
              </a:rPr>
              <a:t>mass media</a:t>
            </a:r>
            <a:r>
              <a:rPr lang="en-US" altLang="en-US" sz="2600">
                <a:solidFill>
                  <a:schemeClr val="tx1"/>
                </a:solidFill>
              </a:rPr>
              <a:t>,</a:t>
            </a:r>
            <a:r>
              <a:rPr lang="en-US" altLang="en-US" sz="2600" b="1"/>
              <a:t> </a:t>
            </a:r>
            <a:r>
              <a:rPr lang="en-US" altLang="en-US" sz="2600"/>
              <a:t>as every President since Franklin D. Roosevelt has, aids in gathering and holding public attention.</a:t>
            </a:r>
          </a:p>
        </p:txBody>
      </p:sp>
    </p:spTree>
    <p:extLst>
      <p:ext uri="{BB962C8B-B14F-4D97-AF65-F5344CB8AC3E}">
        <p14:creationId xmlns:p14="http://schemas.microsoft.com/office/powerpoint/2010/main" val="155312211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9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9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9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9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9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9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9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9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6" grpId="0" autoUpdateAnimBg="0"/>
      <p:bldP spid="390195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6350"/>
            <a:ext cx="9144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Presidential Powers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45720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sz="2000" b="1" smtClean="0">
                <a:latin typeface="Calibri"/>
                <a:ea typeface="Calibri"/>
                <a:cs typeface="Times New Roman"/>
              </a:rPr>
              <a:t>Article II</a:t>
            </a:r>
            <a:endParaRPr lang="en-US" sz="2000" smtClean="0">
              <a:latin typeface="Calibri"/>
              <a:ea typeface="Calibri"/>
              <a:cs typeface="Times New Roman"/>
            </a:endParaRPr>
          </a:p>
          <a:p>
            <a:pPr marL="8001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1800" smtClean="0">
                <a:latin typeface="Calibri"/>
                <a:ea typeface="Calibri"/>
                <a:cs typeface="Times New Roman"/>
              </a:rPr>
              <a:t>Executive Power – enforce laws</a:t>
            </a:r>
          </a:p>
          <a:p>
            <a:pPr marL="914400" lvl="1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60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head of more than 2 million executive branch employees, federal agencies</a:t>
            </a:r>
          </a:p>
          <a:p>
            <a:pPr marL="914400" lvl="1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60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Executive order – enforce policies &amp; programs enacted by Congress (1948 – Truman desegregated 							the armed forces)</a:t>
            </a:r>
          </a:p>
          <a:p>
            <a:pPr marL="914400" lvl="1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60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Impoundment – refusal to spend money Congress has appropriated</a:t>
            </a:r>
          </a:p>
          <a:p>
            <a:pPr marL="8001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1800" smtClean="0">
                <a:latin typeface="Calibri"/>
                <a:ea typeface="Calibri"/>
                <a:cs typeface="Times New Roman"/>
              </a:rPr>
              <a:t>Appoint executive heads/Cabinet of advisors </a:t>
            </a:r>
            <a:r>
              <a:rPr lang="en-US" sz="140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(w/ Senate consent) (remove appointed officials)</a:t>
            </a:r>
          </a:p>
          <a:p>
            <a:pPr marL="8001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1800" smtClean="0">
                <a:latin typeface="Calibri"/>
                <a:ea typeface="Calibri"/>
                <a:cs typeface="Times New Roman"/>
              </a:rPr>
              <a:t>Judicial Powers – appoint federal judges </a:t>
            </a:r>
            <a:r>
              <a:rPr lang="en-US" sz="1200" smtClean="0">
                <a:latin typeface="Calibri"/>
                <a:ea typeface="Calibri"/>
                <a:cs typeface="Times New Roman"/>
              </a:rPr>
              <a:t>(</a:t>
            </a:r>
            <a:r>
              <a:rPr lang="en-US" sz="120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w/ Senate consent</a:t>
            </a:r>
            <a:r>
              <a:rPr lang="en-US" sz="1200" smtClean="0">
                <a:latin typeface="Calibri"/>
                <a:ea typeface="Calibri"/>
                <a:cs typeface="Times New Roman"/>
              </a:rPr>
              <a:t>), </a:t>
            </a:r>
            <a:r>
              <a:rPr lang="en-US" sz="1800" smtClean="0">
                <a:latin typeface="Calibri"/>
                <a:ea typeface="Calibri"/>
                <a:cs typeface="Times New Roman"/>
              </a:rPr>
              <a:t>grant reprieve, pardon, amnesty</a:t>
            </a:r>
          </a:p>
          <a:p>
            <a:pPr marL="8001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1800" smtClean="0">
                <a:latin typeface="Calibri"/>
                <a:ea typeface="Calibri"/>
                <a:cs typeface="Times New Roman"/>
              </a:rPr>
              <a:t>Annual State of the Union Address–propose legislation–call Special Session of Congress</a:t>
            </a:r>
          </a:p>
          <a:p>
            <a:pPr marL="8001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1800" smtClean="0">
                <a:latin typeface="Calibri"/>
                <a:ea typeface="Calibri"/>
                <a:cs typeface="Times New Roman"/>
              </a:rPr>
              <a:t>Approve/Veto legislation</a:t>
            </a:r>
            <a:r>
              <a:rPr lang="en-US" sz="160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160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– uses veto threat to influence Congress, hard to override</a:t>
            </a:r>
          </a:p>
          <a:p>
            <a:pPr marL="914400" lvl="1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60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*pocket veto – set aside	*line-item veto–declared unconstitutional 1998</a:t>
            </a:r>
          </a:p>
          <a:p>
            <a:pPr marL="8001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1800" smtClean="0">
                <a:latin typeface="Calibri"/>
                <a:ea typeface="Calibri"/>
                <a:cs typeface="Times New Roman"/>
              </a:rPr>
              <a:t>Directs foreign policy – treaties </a:t>
            </a:r>
            <a:r>
              <a:rPr lang="en-US" sz="180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(w/ 2/3 Senate consent)</a:t>
            </a:r>
            <a:r>
              <a:rPr lang="en-US" sz="1800" smtClean="0">
                <a:latin typeface="Calibri"/>
                <a:ea typeface="Calibri"/>
                <a:cs typeface="Times New Roman"/>
              </a:rPr>
              <a:t>, appoint/accept ambassadors</a:t>
            </a:r>
            <a:endParaRPr lang="en-US" sz="180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914400" lvl="1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60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Executive Agreement – do not require Senate consent</a:t>
            </a:r>
          </a:p>
          <a:p>
            <a:pPr marL="914400" lvl="1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60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acknowledge foreign governments</a:t>
            </a:r>
          </a:p>
          <a:p>
            <a:pPr marL="8001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180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Commander in Chief – head of armed forces, national security</a:t>
            </a:r>
          </a:p>
          <a:p>
            <a:pPr marL="914400" lvl="1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60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Send forces into action w/o formal declaration of war w/ or w/o Congressional approval</a:t>
            </a:r>
          </a:p>
          <a:p>
            <a:pPr marL="914400" lvl="1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60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Make key military decisions (including using the atomic bomb)</a:t>
            </a:r>
          </a:p>
          <a:p>
            <a:pPr marL="914400" lvl="1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60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Special War Powers (more control at home) price controls, government control of war industries, rationing</a:t>
            </a:r>
          </a:p>
          <a:p>
            <a:pPr marL="914400" lvl="1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60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Emergency Powers – rioting, natural disaster (flood, hurricane, tornado)</a:t>
            </a:r>
            <a:endParaRPr lang="en-US" sz="1600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6267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6350"/>
            <a:ext cx="9144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Presidential Powers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45720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romanUcPeriod" startAt="2"/>
              <a:defRPr/>
            </a:pPr>
            <a:r>
              <a:rPr lang="en-US" sz="2000" b="1" smtClean="0">
                <a:latin typeface="Calibri"/>
                <a:ea typeface="Calibri"/>
                <a:cs typeface="Times New Roman"/>
              </a:rPr>
              <a:t>Expanding Presidential Power</a:t>
            </a:r>
            <a:endParaRPr lang="en-US" sz="2000" smtClean="0">
              <a:latin typeface="Calibri"/>
              <a:ea typeface="Calibri"/>
              <a:cs typeface="Times New Roman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1800" smtClean="0">
                <a:latin typeface="Calibri"/>
                <a:ea typeface="Calibri"/>
                <a:cs typeface="Times New Roman"/>
              </a:rPr>
              <a:t>Jefferson – Louisiana Purchase </a:t>
            </a:r>
            <a:r>
              <a:rPr lang="en-US" sz="180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(acquired territory, not stated in Const., Senate ratified)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1800" smtClean="0">
                <a:latin typeface="Calibri"/>
                <a:ea typeface="Calibri"/>
                <a:cs typeface="Times New Roman"/>
              </a:rPr>
              <a:t>Lincoln – “Preserve the Union” </a:t>
            </a:r>
            <a:r>
              <a:rPr lang="en-US" sz="160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suspended habeas corpus, jailed Union opponents w/o trial, implemented draft, blockaded Southern ports, Emancipation Proclamation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180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Teddy Roosevelt – </a:t>
            </a:r>
            <a:r>
              <a:rPr lang="en-US" sz="1800" smtClean="0">
                <a:latin typeface="Calibri"/>
                <a:ea typeface="Calibri"/>
                <a:cs typeface="Times New Roman"/>
              </a:rPr>
              <a:t>“Do anything necessary that the needs of the nation demanded, </a:t>
            </a:r>
            <a:r>
              <a:rPr lang="en-US" sz="160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unless such action forbidden by Constitution.” – Trust Buster, Strike arbitrator</a:t>
            </a:r>
            <a:endParaRPr lang="en-US" sz="180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1800" smtClean="0">
                <a:latin typeface="Calibri"/>
                <a:ea typeface="Calibri"/>
                <a:cs typeface="Times New Roman"/>
              </a:rPr>
              <a:t>FDR – New Deal increased economic power </a:t>
            </a:r>
            <a:r>
              <a:rPr lang="en-US" sz="180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– created agencies to run programs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1800" smtClean="0">
                <a:latin typeface="Calibri"/>
                <a:ea typeface="Calibri"/>
                <a:cs typeface="Times New Roman"/>
              </a:rPr>
              <a:t>LBJ – Tonkin Gulf Resolution “necessary steps” </a:t>
            </a:r>
            <a:r>
              <a:rPr lang="en-US" sz="120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to protect Americans in Vietnam, expanded war powers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180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G.W. Bush – “War on Terrorism” </a:t>
            </a:r>
            <a:r>
              <a:rPr lang="en-US" sz="180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– PATRIOT Act to combat terrorism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1800" smtClean="0">
                <a:latin typeface="Calibri"/>
                <a:ea typeface="Calibri"/>
                <a:cs typeface="Times New Roman"/>
              </a:rPr>
              <a:t>Mandate of the People – </a:t>
            </a:r>
            <a:r>
              <a:rPr lang="en-US" sz="180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uses the media to gain public support</a:t>
            </a:r>
            <a:endParaRPr lang="en-US" sz="1600" smtClean="0">
              <a:latin typeface="Calibri"/>
              <a:ea typeface="Calibri"/>
              <a:cs typeface="Times New Roman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romanUcPeriod" startAt="3"/>
              <a:defRPr/>
            </a:pPr>
            <a:r>
              <a:rPr lang="en-US" sz="2000" b="1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Limits on Presidential Power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180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Congress</a:t>
            </a:r>
          </a:p>
          <a:p>
            <a:pPr marL="1257300" lvl="2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Override veto </a:t>
            </a:r>
            <a:r>
              <a:rPr lang="en-US" sz="160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– very difficult</a:t>
            </a:r>
          </a:p>
          <a:p>
            <a:pPr marL="1257300" lvl="2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Senate confirmations </a:t>
            </a:r>
            <a:r>
              <a:rPr lang="en-US" sz="160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– treaties, appointments – executive &amp; justices</a:t>
            </a:r>
          </a:p>
          <a:p>
            <a:pPr marL="1257300" lvl="2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Power of the Purse </a:t>
            </a:r>
            <a:r>
              <a:rPr lang="en-US" sz="160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– $ power, pass tax, authorization, and appropriation bills</a:t>
            </a:r>
          </a:p>
          <a:p>
            <a:pPr marL="1257300" lvl="2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smtClean="0">
                <a:latin typeface="Calibri"/>
                <a:ea typeface="Calibri"/>
                <a:cs typeface="Times New Roman"/>
              </a:rPr>
              <a:t>Impeachment </a:t>
            </a:r>
            <a:r>
              <a:rPr lang="en-US" sz="160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– majority of House votes to impeach, 2/3 of Senate votes to convict</a:t>
            </a:r>
          </a:p>
          <a:p>
            <a:pPr marL="1257300" lvl="2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smtClean="0">
                <a:latin typeface="Calibri"/>
                <a:ea typeface="Calibri"/>
                <a:cs typeface="Times New Roman"/>
              </a:rPr>
              <a:t>War Powers Act </a:t>
            </a:r>
            <a:r>
              <a:rPr lang="en-US" sz="160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– limits Pres. to 60 days of combat w/o Congressional approval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180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Court</a:t>
            </a:r>
          </a:p>
          <a:p>
            <a:pPr marL="1257300" lvl="2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Marbury v. Madison – judicial review </a:t>
            </a:r>
            <a:r>
              <a:rPr lang="en-US" sz="160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– determine constitutionality (laws, programs)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180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Public Opinion  -&gt; Low/Losing support = limitations</a:t>
            </a:r>
            <a:endParaRPr lang="en-US" sz="14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3630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1513" y="896938"/>
            <a:ext cx="7772400" cy="8413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President:</a:t>
            </a:r>
            <a:br>
              <a:rPr lang="en-US" dirty="0" smtClean="0"/>
            </a:br>
            <a:r>
              <a:rPr lang="en-US" dirty="0" smtClean="0"/>
              <a:t>Expanding Powers	</a:t>
            </a:r>
          </a:p>
        </p:txBody>
      </p:sp>
      <p:pic>
        <p:nvPicPr>
          <p:cNvPr id="38915" name="Picture 5" descr="presidential_s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1752600"/>
            <a:ext cx="48196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17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A PICTURE OF A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4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5" name="Text Box 5"/>
          <p:cNvSpPr txBox="1">
            <a:spLocks noChangeArrowheads="1"/>
          </p:cNvSpPr>
          <p:nvPr/>
        </p:nvSpPr>
        <p:spPr bwMode="auto">
          <a:xfrm>
            <a:off x="266700" y="2743200"/>
            <a:ext cx="861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SzPct val="150000"/>
              <a:buFontTx/>
              <a:buChar char="•"/>
            </a:pPr>
            <a:endParaRPr lang="en-US" altLang="en-US" sz="2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891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Article II</a:t>
            </a:r>
          </a:p>
        </p:txBody>
      </p:sp>
      <p:sp>
        <p:nvSpPr>
          <p:cNvPr id="3891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66713" y="844550"/>
            <a:ext cx="8413750" cy="1301750"/>
          </a:xfrm>
        </p:spPr>
        <p:txBody>
          <a:bodyPr/>
          <a:lstStyle/>
          <a:p>
            <a:pPr marL="393700" lvl="1" indent="-279400">
              <a:buFontTx/>
              <a:buChar char=" "/>
            </a:pPr>
            <a:r>
              <a:rPr lang="en-US" altLang="en-US" sz="3600"/>
              <a:t>Article II, the Constitution’s </a:t>
            </a:r>
            <a:r>
              <a:rPr lang="en-US" altLang="en-US" sz="3600" b="1">
                <a:solidFill>
                  <a:schemeClr val="tx2"/>
                </a:solidFill>
              </a:rPr>
              <a:t>Executive Article</a:t>
            </a:r>
            <a:r>
              <a:rPr lang="en-US" altLang="en-US" sz="3600">
                <a:solidFill>
                  <a:schemeClr val="tx1"/>
                </a:solidFill>
              </a:rPr>
              <a:t>,</a:t>
            </a:r>
            <a:r>
              <a:rPr lang="en-US" altLang="en-US" sz="3600"/>
              <a:t> begins this way:</a:t>
            </a:r>
          </a:p>
        </p:txBody>
      </p:sp>
      <p:sp>
        <p:nvSpPr>
          <p:cNvPr id="389133" name="Rectangle 13"/>
          <p:cNvSpPr>
            <a:spLocks noChangeArrowheads="1"/>
          </p:cNvSpPr>
          <p:nvPr/>
        </p:nvSpPr>
        <p:spPr bwMode="auto">
          <a:xfrm>
            <a:off x="5715000" y="6400800"/>
            <a:ext cx="1985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en-US" sz="1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Chapter 14, Section 1</a:t>
            </a:r>
          </a:p>
        </p:txBody>
      </p:sp>
      <p:sp>
        <p:nvSpPr>
          <p:cNvPr id="389136" name="AutoShape 16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89137" name="AutoShape 17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89138" name="AutoShape 18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89139" name="Text Box 1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2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89140" name="AutoShape 20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89141" name="Text Box 2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3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89142" name="AutoShape 22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89143" name="Text Box 2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4</a:t>
            </a:r>
          </a:p>
        </p:txBody>
      </p:sp>
      <p:sp>
        <p:nvSpPr>
          <p:cNvPr id="389146" name="Rectangle 26"/>
          <p:cNvSpPr>
            <a:spLocks noChangeArrowheads="1"/>
          </p:cNvSpPr>
          <p:nvPr/>
        </p:nvSpPr>
        <p:spPr bwMode="auto">
          <a:xfrm>
            <a:off x="207963" y="3995738"/>
            <a:ext cx="8413750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60000"/>
              </a:spcBef>
              <a:buClr>
                <a:schemeClr val="tx1"/>
              </a:buClr>
              <a:buSzPct val="150000"/>
              <a:defRPr kumimoji="1" sz="2000">
                <a:solidFill>
                  <a:srgbClr val="000000"/>
                </a:solidFill>
                <a:latin typeface="Arial" charset="0"/>
              </a:defRPr>
            </a:lvl1pPr>
            <a:lvl2pPr marL="393700" indent="-279400" algn="l">
              <a:spcBef>
                <a:spcPct val="40000"/>
              </a:spcBef>
              <a:buClr>
                <a:schemeClr val="tx1"/>
              </a:buClr>
              <a:defRPr kumimoji="1">
                <a:solidFill>
                  <a:srgbClr val="000000"/>
                </a:solidFill>
                <a:latin typeface="Arial" charset="0"/>
              </a:defRPr>
            </a:lvl2pPr>
            <a:lvl3pPr marL="1773238" indent="-228600" algn="l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000000"/>
                </a:solidFill>
                <a:latin typeface="Arial" charset="0"/>
              </a:defRPr>
            </a:lvl3pPr>
            <a:lvl4pPr marL="2116138" indent="-228600" algn="l">
              <a:lnSpc>
                <a:spcPct val="75000"/>
              </a:lnSpc>
              <a:spcBef>
                <a:spcPct val="30000"/>
              </a:spcBef>
              <a:buChar char="–"/>
              <a:defRPr kumimoji="1">
                <a:solidFill>
                  <a:srgbClr val="000000"/>
                </a:solidFill>
                <a:latin typeface="Arial" charset="0"/>
              </a:defRPr>
            </a:lvl4pPr>
            <a:lvl5pPr marL="2459038" indent="-228600" algn="l">
              <a:lnSpc>
                <a:spcPct val="75000"/>
              </a:lnSpc>
              <a:spcBef>
                <a:spcPct val="30000"/>
              </a:spcBef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2916238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3373438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3830638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4287838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pPr lvl="1" algn="ctr" eaLnBrk="0" hangingPunct="0">
              <a:buClr>
                <a:srgbClr val="000000"/>
              </a:buClr>
              <a:buFontTx/>
              <a:buChar char=" "/>
            </a:pPr>
            <a:r>
              <a:rPr lang="en-US" altLang="en-US" sz="3600" smtClean="0">
                <a:cs typeface="+mn-cs"/>
              </a:rPr>
              <a:t>With these few words, the Framers established the presidency.</a:t>
            </a:r>
          </a:p>
        </p:txBody>
      </p:sp>
      <p:sp>
        <p:nvSpPr>
          <p:cNvPr id="389147" name="Rectangle 27"/>
          <p:cNvSpPr>
            <a:spLocks noChangeArrowheads="1"/>
          </p:cNvSpPr>
          <p:nvPr/>
        </p:nvSpPr>
        <p:spPr bwMode="auto">
          <a:xfrm>
            <a:off x="352425" y="2119313"/>
            <a:ext cx="8413750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60000"/>
              </a:spcBef>
              <a:buClr>
                <a:schemeClr val="tx1"/>
              </a:buClr>
              <a:buSzPct val="150000"/>
              <a:defRPr kumimoji="1" sz="2000">
                <a:solidFill>
                  <a:srgbClr val="000000"/>
                </a:solidFill>
                <a:latin typeface="Arial" charset="0"/>
              </a:defRPr>
            </a:lvl1pPr>
            <a:lvl2pPr marL="393700" indent="-279400" algn="l">
              <a:spcBef>
                <a:spcPct val="40000"/>
              </a:spcBef>
              <a:buClr>
                <a:schemeClr val="tx1"/>
              </a:buClr>
              <a:defRPr kumimoji="1">
                <a:solidFill>
                  <a:srgbClr val="000000"/>
                </a:solidFill>
                <a:latin typeface="Arial" charset="0"/>
              </a:defRPr>
            </a:lvl2pPr>
            <a:lvl3pPr marL="1773238" indent="-228600" algn="l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000000"/>
                </a:solidFill>
                <a:latin typeface="Arial" charset="0"/>
              </a:defRPr>
            </a:lvl3pPr>
            <a:lvl4pPr marL="2116138" indent="-228600" algn="l">
              <a:lnSpc>
                <a:spcPct val="75000"/>
              </a:lnSpc>
              <a:spcBef>
                <a:spcPct val="30000"/>
              </a:spcBef>
              <a:buChar char="–"/>
              <a:defRPr kumimoji="1">
                <a:solidFill>
                  <a:srgbClr val="000000"/>
                </a:solidFill>
                <a:latin typeface="Arial" charset="0"/>
              </a:defRPr>
            </a:lvl4pPr>
            <a:lvl5pPr marL="2459038" indent="-228600" algn="l">
              <a:lnSpc>
                <a:spcPct val="75000"/>
              </a:lnSpc>
              <a:spcBef>
                <a:spcPct val="30000"/>
              </a:spcBef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2916238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3373438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3830638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4287838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pPr lvl="1" algn="ctr" eaLnBrk="0" hangingPunct="0">
              <a:buClr>
                <a:srgbClr val="000000"/>
              </a:buClr>
              <a:buFontTx/>
              <a:buChar char=" "/>
            </a:pPr>
            <a:r>
              <a:rPr lang="en-US" altLang="en-US" sz="3600" i="1" smtClean="0">
                <a:cs typeface="+mn-cs"/>
              </a:rPr>
              <a:t>“The executive power shall be vested in a President of the United States of America.”</a:t>
            </a:r>
            <a:endParaRPr lang="en-US" altLang="en-US" sz="360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72052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89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8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9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7" grpId="0" autoUpdateAnimBg="0"/>
      <p:bldP spid="389128" grpId="0" build="p" bldLvl="3" autoUpdateAnimBg="0"/>
      <p:bldP spid="389146" grpId="0" autoUpdateAnimBg="0"/>
      <p:bldP spid="389147" grpId="0" build="p" bldLvl="3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Why Presidential Power Has Grown</a:t>
            </a:r>
          </a:p>
        </p:txBody>
      </p:sp>
      <p:sp>
        <p:nvSpPr>
          <p:cNvPr id="390148" name="Rectangle 4"/>
          <p:cNvSpPr>
            <a:spLocks noChangeArrowheads="1"/>
          </p:cNvSpPr>
          <p:nvPr/>
        </p:nvSpPr>
        <p:spPr bwMode="auto">
          <a:xfrm>
            <a:off x="5715000" y="6400800"/>
            <a:ext cx="1985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en-US" sz="1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Chapter 14, Section 1</a:t>
            </a:r>
          </a:p>
        </p:txBody>
      </p:sp>
      <p:sp>
        <p:nvSpPr>
          <p:cNvPr id="390184" name="AutoShape 40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0185" name="AutoShape 41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0186" name="AutoShape 42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0187" name="Text Box 4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90188" name="AutoShape 44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0189" name="Text Box 4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90190" name="AutoShape 46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0191" name="Text Box 4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</a:t>
            </a:r>
          </a:p>
        </p:txBody>
      </p:sp>
      <p:pic>
        <p:nvPicPr>
          <p:cNvPr id="3074" name="AFDEBAE7-9DDE-4197-9827-F6BE220DC052" descr="image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685800"/>
            <a:ext cx="9144000" cy="685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-6928" y="5361709"/>
            <a:ext cx="9144000" cy="1524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08101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STRUCTURED ACADEMIC DISCUSSION: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FFFF"/>
                </a:solidFill>
              </a:rPr>
              <a:t>How have the American people encouraged the growth of power by the 	president?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FFFF"/>
                </a:solidFill>
              </a:rPr>
              <a:t>Do you think it is a legitimate use of power for the President to use the mass 	media to capture public attention? 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13312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6" grpId="0" autoUpdateAnimBg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45720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dirty="0" smtClean="0">
                <a:latin typeface="Calibri"/>
                <a:ea typeface="Calibri"/>
                <a:cs typeface="Times New Roman"/>
              </a:rPr>
              <a:t>Presidents that Expanded their Power</a:t>
            </a:r>
            <a:endParaRPr lang="en-US" sz="2800" dirty="0" smtClean="0">
              <a:latin typeface="Calibri"/>
              <a:ea typeface="Calibri"/>
              <a:cs typeface="Times New Roman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400" dirty="0" smtClean="0">
                <a:latin typeface="Calibri"/>
                <a:ea typeface="Calibri"/>
                <a:cs typeface="Times New Roman"/>
              </a:rPr>
              <a:t>Jefferson – Louisiana Purchase</a:t>
            </a:r>
            <a:r>
              <a:rPr lang="en-US" sz="2400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(acquired territory, not stated in Const., Senate ratified)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400" dirty="0" smtClean="0">
                <a:latin typeface="Calibri"/>
                <a:ea typeface="Calibri"/>
                <a:cs typeface="Times New Roman"/>
              </a:rPr>
              <a:t>Lincoln – “Preserve the Union” </a:t>
            </a:r>
            <a:r>
              <a:rPr lang="en-US" sz="2000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suspended habeas corpus, jailed Union opponents w/o trial, implemented draft, blockaded Southern ports, Emancipation Proclamation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400" dirty="0" smtClean="0">
                <a:latin typeface="Calibri"/>
                <a:ea typeface="Calibri"/>
                <a:cs typeface="Times New Roman"/>
              </a:rPr>
              <a:t>Teddy Roosevelt – “Do anything necessary that the needs of the nation demanded, </a:t>
            </a:r>
            <a:r>
              <a:rPr lang="en-US" sz="2000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unless such action forbidden by Constitution.” – Trust Buster, Strike arbitrator</a:t>
            </a:r>
            <a:endParaRPr lang="en-US" sz="2400" dirty="0" smtClean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400" dirty="0" smtClean="0">
                <a:latin typeface="Calibri"/>
                <a:ea typeface="Calibri"/>
                <a:cs typeface="Times New Roman"/>
              </a:rPr>
              <a:t>FDR – New Deal increased economic power </a:t>
            </a:r>
            <a:r>
              <a:rPr lang="en-US" sz="2000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– created agencies to run programs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400" dirty="0" smtClean="0">
                <a:latin typeface="Calibri"/>
                <a:ea typeface="Calibri"/>
                <a:cs typeface="Times New Roman"/>
              </a:rPr>
              <a:t>LBJ – Tonkin Gulf Resolution “necessary steps” </a:t>
            </a:r>
            <a:r>
              <a:rPr lang="en-US" sz="2000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to protect Americans in Vietnam, expanded war powers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400" dirty="0" smtClean="0">
                <a:latin typeface="Calibri"/>
                <a:ea typeface="Calibri"/>
                <a:cs typeface="Times New Roman"/>
              </a:rPr>
              <a:t>G.W. Bush – “War on Terrorism” </a:t>
            </a:r>
            <a:r>
              <a:rPr lang="en-US" sz="2000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– PATRIOT Act to combat terrorism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400" dirty="0" smtClean="0">
                <a:latin typeface="Calibri"/>
                <a:ea typeface="Calibri"/>
                <a:cs typeface="Times New Roman"/>
              </a:rPr>
              <a:t>Mandate of the People </a:t>
            </a:r>
            <a:r>
              <a:rPr lang="en-US" sz="2400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– uses the media to gain public support</a:t>
            </a:r>
            <a:endParaRPr lang="en-US" sz="2000" dirty="0" smtClean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6350"/>
            <a:ext cx="9144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Presidential Powers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6928" y="5791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STRUCTURED ACADEMIC DISCUSSION: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kern="0" dirty="0" smtClean="0">
                <a:solidFill>
                  <a:srgbClr val="FFFF00"/>
                </a:solidFill>
              </a:rPr>
              <a:t>Which President above do you feel expanded the power of the Presidency the most?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7527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CONGRESSIONAL VOTE</a:t>
            </a:r>
            <a:r>
              <a:rPr lang="en-US" dirty="0" smtClean="0"/>
              <a:t>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Redistributing Funding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BILL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Currently, </a:t>
            </a:r>
            <a:r>
              <a:rPr lang="en-US" dirty="0" smtClean="0"/>
              <a:t>our government as some additional 	funding.  It will be up to Congress to determine how 	that 	funding will be distributed.  There are two options below.</a:t>
            </a:r>
            <a:r>
              <a:rPr lang="en-US" dirty="0" smtClean="0"/>
              <a:t> 	This vote will be a two-step process.  First we will vote on 	which proposal, then we will vote “Yes” or “No” to 	implement the proposal.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PROPOSAL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A) 8% tax cut to all members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B) $2.00 raise for House members, a $0.75 raise for 		Senate members</a:t>
            </a:r>
            <a:endParaRPr lang="en-US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dirty="0" smtClean="0"/>
              <a:t>A “Yes” vote will </a:t>
            </a:r>
            <a:r>
              <a:rPr lang="en-US" dirty="0" smtClean="0"/>
              <a:t>implement the selected proposal</a:t>
            </a:r>
            <a:endParaRPr lang="en-US" dirty="0" smtClean="0"/>
          </a:p>
          <a:p>
            <a:r>
              <a:rPr lang="en-US" dirty="0" smtClean="0"/>
              <a:t>A “No” vote will </a:t>
            </a:r>
            <a:r>
              <a:rPr lang="en-US" dirty="0" smtClean="0"/>
              <a:t>keep everything they way it currently 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86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Presidential Cabinet</a:t>
            </a:r>
            <a:br>
              <a:rPr lang="en-US" dirty="0" smtClean="0"/>
            </a:br>
            <a:r>
              <a:rPr lang="en-US" dirty="0" smtClean="0"/>
              <a:t>Assignment</a:t>
            </a:r>
            <a:endParaRPr lang="en-US" sz="32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915400" cy="4953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READ CH 15-3 Pg. 424 - 429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/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COMPLETE WORKBOOK PG. 73</a:t>
            </a:r>
          </a:p>
        </p:txBody>
      </p:sp>
      <p:pic>
        <p:nvPicPr>
          <p:cNvPr id="50180" name="Picture 5" descr="presidential_se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7625"/>
            <a:ext cx="16319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7" descr="presidential_se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422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4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73"/>
            <a:ext cx="8229600" cy="1143000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BALLOT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Representative/Senator Name:</a:t>
            </a:r>
          </a:p>
          <a:p>
            <a:pPr marL="0" indent="0">
              <a:buNone/>
            </a:pPr>
            <a:r>
              <a:rPr lang="en-US" sz="4400" dirty="0" smtClean="0"/>
              <a:t>_________________________</a:t>
            </a:r>
          </a:p>
          <a:p>
            <a:pPr marL="0" indent="0">
              <a:buNone/>
            </a:pPr>
            <a:r>
              <a:rPr lang="en-US" sz="4800" dirty="0" smtClean="0"/>
              <a:t>_______________________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4400" dirty="0" smtClean="0"/>
              <a:t>_____   YES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400" dirty="0" smtClean="0"/>
              <a:t>_____   NO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2689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4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Template">
  <a:themeElements>
    <a:clrScheme name="">
      <a:dk1>
        <a:srgbClr val="000000"/>
      </a:dk1>
      <a:lt1>
        <a:srgbClr val="006666"/>
      </a:lt1>
      <a:dk2>
        <a:srgbClr val="800000"/>
      </a:dk2>
      <a:lt2>
        <a:srgbClr val="4D4D4D"/>
      </a:lt2>
      <a:accent1>
        <a:srgbClr val="CC9900"/>
      </a:accent1>
      <a:accent2>
        <a:srgbClr val="800000"/>
      </a:accent2>
      <a:accent3>
        <a:srgbClr val="AAB8B8"/>
      </a:accent3>
      <a:accent4>
        <a:srgbClr val="000000"/>
      </a:accent4>
      <a:accent5>
        <a:srgbClr val="E2CAAA"/>
      </a:accent5>
      <a:accent6>
        <a:srgbClr val="730000"/>
      </a:accent6>
      <a:hlink>
        <a:srgbClr val="000099"/>
      </a:hlink>
      <a:folHlink>
        <a:srgbClr val="003300"/>
      </a:folHlink>
    </a:clrScheme>
    <a:fontScheme name="PHTemplate.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HTemplate.PPT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Template.PPT 2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3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Template.PPT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Template.PPT 6">
        <a:dk1>
          <a:srgbClr val="000000"/>
        </a:dk1>
        <a:lt1>
          <a:srgbClr val="FFCC00"/>
        </a:lt1>
        <a:dk2>
          <a:srgbClr val="336600"/>
        </a:dk2>
        <a:lt2>
          <a:srgbClr val="969696"/>
        </a:lt2>
        <a:accent1>
          <a:srgbClr val="336600"/>
        </a:accent1>
        <a:accent2>
          <a:srgbClr val="CCCC00"/>
        </a:accent2>
        <a:accent3>
          <a:srgbClr val="FFE2AA"/>
        </a:accent3>
        <a:accent4>
          <a:srgbClr val="000000"/>
        </a:accent4>
        <a:accent5>
          <a:srgbClr val="ADB8AA"/>
        </a:accent5>
        <a:accent6>
          <a:srgbClr val="B9B900"/>
        </a:accent6>
        <a:hlink>
          <a:srgbClr val="FFFFFF"/>
        </a:hlink>
        <a:folHlink>
          <a:srgbClr val="FFF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7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8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7498</TotalTime>
  <Words>946</Words>
  <Application>Microsoft Office PowerPoint</Application>
  <PresentationFormat>On-screen Show (4:3)</PresentationFormat>
  <Paragraphs>173</Paragraphs>
  <Slides>15</Slides>
  <Notes>1</Notes>
  <HiddenSlides>4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1_Ripple</vt:lpstr>
      <vt:lpstr>14_TP030004031</vt:lpstr>
      <vt:lpstr>Ripple</vt:lpstr>
      <vt:lpstr>PHTemplate</vt:lpstr>
      <vt:lpstr>Picture</vt:lpstr>
      <vt:lpstr>Tuesday February 24, 2015 Mr. Goblirsch – American Government</vt:lpstr>
      <vt:lpstr>The President: Expanding Powers </vt:lpstr>
      <vt:lpstr>DRAW A PICTURE OF A TREE</vt:lpstr>
      <vt:lpstr>Article II</vt:lpstr>
      <vt:lpstr>Why Presidential Power Has Grown</vt:lpstr>
      <vt:lpstr>PowerPoint Presentation</vt:lpstr>
      <vt:lpstr>CONGRESSIONAL VOTE: Redistributing Funding</vt:lpstr>
      <vt:lpstr>Presidential Cabinet Assignment</vt:lpstr>
      <vt:lpstr>BALLOT</vt:lpstr>
      <vt:lpstr>LIST OF INDIVIDUALS WHO HAVE PAID FOR THE FINAL</vt:lpstr>
      <vt:lpstr>LIST OF INDIVIDUALS WHO HAVE PAID FOR THE FINAL</vt:lpstr>
      <vt:lpstr>The Presidential View</vt:lpstr>
      <vt:lpstr>Why Presidential Power Has Grown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Clinton Goblirsch</dc:creator>
  <cp:lastModifiedBy>cgoblirsch</cp:lastModifiedBy>
  <cp:revision>172</cp:revision>
  <cp:lastPrinted>2015-02-24T19:45:18Z</cp:lastPrinted>
  <dcterms:created xsi:type="dcterms:W3CDTF">2013-08-14T05:03:00Z</dcterms:created>
  <dcterms:modified xsi:type="dcterms:W3CDTF">2015-02-24T22:33:17Z</dcterms:modified>
</cp:coreProperties>
</file>