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  <p:sldMasterId id="2147484116" r:id="rId2"/>
    <p:sldMasterId id="2147484128" r:id="rId3"/>
    <p:sldMasterId id="2147484140" r:id="rId4"/>
  </p:sldMasterIdLst>
  <p:notesMasterIdLst>
    <p:notesMasterId r:id="rId10"/>
  </p:notesMasterIdLst>
  <p:handoutMasterIdLst>
    <p:handoutMasterId r:id="rId11"/>
  </p:handoutMasterIdLst>
  <p:sldIdLst>
    <p:sldId id="338" r:id="rId5"/>
    <p:sldId id="351" r:id="rId6"/>
    <p:sldId id="339" r:id="rId7"/>
    <p:sldId id="350" r:id="rId8"/>
    <p:sldId id="322" r:id="rId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66 w 5740"/>
                <a:gd name="T1" fmla="*/ 5 h 4316"/>
                <a:gd name="T2" fmla="*/ 0 w 5740"/>
                <a:gd name="T3" fmla="*/ 5 h 4316"/>
                <a:gd name="T4" fmla="*/ 0 w 5740"/>
                <a:gd name="T5" fmla="*/ 0 h 4316"/>
                <a:gd name="T6" fmla="*/ 5866 w 5740"/>
                <a:gd name="T7" fmla="*/ 0 h 4316"/>
                <a:gd name="T8" fmla="*/ 5866 w 5740"/>
                <a:gd name="T9" fmla="*/ 5 h 4316"/>
                <a:gd name="T10" fmla="*/ 5866 w 5740"/>
                <a:gd name="T11" fmla="*/ 5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6 w 382"/>
                  <a:gd name="T19" fmla="*/ 96 h 96"/>
                  <a:gd name="T20" fmla="*/ 270 w 382"/>
                  <a:gd name="T21" fmla="*/ 90 h 96"/>
                  <a:gd name="T22" fmla="*/ 318 w 382"/>
                  <a:gd name="T23" fmla="*/ 84 h 96"/>
                  <a:gd name="T24" fmla="*/ 359 w 382"/>
                  <a:gd name="T25" fmla="*/ 66 h 96"/>
                  <a:gd name="T26" fmla="*/ 389 w 382"/>
                  <a:gd name="T27" fmla="*/ 42 h 96"/>
                  <a:gd name="T28" fmla="*/ 383 w 382"/>
                  <a:gd name="T29" fmla="*/ 42 h 96"/>
                  <a:gd name="T30" fmla="*/ 353 w 382"/>
                  <a:gd name="T31" fmla="*/ 66 h 96"/>
                  <a:gd name="T32" fmla="*/ 312 w 382"/>
                  <a:gd name="T33" fmla="*/ 78 h 96"/>
                  <a:gd name="T34" fmla="*/ 270 w 382"/>
                  <a:gd name="T35" fmla="*/ 90 h 96"/>
                  <a:gd name="T36" fmla="*/ 216 w 382"/>
                  <a:gd name="T37" fmla="*/ 96 h 96"/>
                  <a:gd name="T38" fmla="*/ 21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6 w 185"/>
                  <a:gd name="T5" fmla="*/ 36 h 210"/>
                  <a:gd name="T6" fmla="*/ 162 w 185"/>
                  <a:gd name="T7" fmla="*/ 72 h 210"/>
                  <a:gd name="T8" fmla="*/ 168 w 185"/>
                  <a:gd name="T9" fmla="*/ 90 h 210"/>
                  <a:gd name="T10" fmla="*/ 174 w 185"/>
                  <a:gd name="T11" fmla="*/ 114 h 210"/>
                  <a:gd name="T12" fmla="*/ 168 w 185"/>
                  <a:gd name="T13" fmla="*/ 138 h 210"/>
                  <a:gd name="T14" fmla="*/ 156 w 185"/>
                  <a:gd name="T15" fmla="*/ 162 h 210"/>
                  <a:gd name="T16" fmla="*/ 126 w 185"/>
                  <a:gd name="T17" fmla="*/ 180 h 210"/>
                  <a:gd name="T18" fmla="*/ 90 w 185"/>
                  <a:gd name="T19" fmla="*/ 198 h 210"/>
                  <a:gd name="T20" fmla="*/ 103 w 185"/>
                  <a:gd name="T21" fmla="*/ 210 h 210"/>
                  <a:gd name="T22" fmla="*/ 138 w 185"/>
                  <a:gd name="T23" fmla="*/ 192 h 210"/>
                  <a:gd name="T24" fmla="*/ 168 w 185"/>
                  <a:gd name="T25" fmla="*/ 168 h 210"/>
                  <a:gd name="T26" fmla="*/ 186 w 185"/>
                  <a:gd name="T27" fmla="*/ 144 h 210"/>
                  <a:gd name="T28" fmla="*/ 192 w 185"/>
                  <a:gd name="T29" fmla="*/ 114 h 210"/>
                  <a:gd name="T30" fmla="*/ 186 w 185"/>
                  <a:gd name="T31" fmla="*/ 90 h 210"/>
                  <a:gd name="T32" fmla="*/ 180 w 185"/>
                  <a:gd name="T33" fmla="*/ 66 h 210"/>
                  <a:gd name="T34" fmla="*/ 162 w 185"/>
                  <a:gd name="T35" fmla="*/ 48 h 210"/>
                  <a:gd name="T36" fmla="*/ 13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92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2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80AE-87F1-445F-A46F-02222A721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8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489C5-1B0C-43E0-B97C-5785F140E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7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80BC-D5F0-45FF-BDD4-88AA4B7BE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28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63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28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5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75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45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7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6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B2272-C4C2-4A1E-B13D-C6915D9B4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89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98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39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80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92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2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3413-9E17-4D32-9B73-CBDE3C191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00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0FE4E-5EB1-4E65-A8E8-3F73FBB9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2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2D800-A3C2-4835-8DEE-1B9E50EDA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08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FEA5B-A4C2-430A-84C2-4602F8BEE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542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D6A31-9095-4DE4-AE53-89B7A095D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954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33A06-8EB9-4DB0-9B31-337C0E6EE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4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93C83-1900-414A-84D5-A8BAB65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BABE-53BA-4818-82F2-DE38A5ED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5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CFDB3-F13D-4F54-995E-C71C9F66A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31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68F29-81EC-4903-812D-C099634F0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341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52F5E-F406-413D-9DB3-37F435A31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97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9413-DB34-4580-8D79-24161D961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635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F40CA-2512-4A76-8123-B35D60052AB4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90FBD-4EC8-40FC-9420-1BDFD6892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474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92529-47E9-4C1F-AE4A-800218AE981D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B6E6-D02B-442D-8DF2-091B8CB4E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895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5F5E-8AD9-4410-82C9-5F3DA0F949FC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7DBE-CA2F-4EB1-B01D-0EEDE5260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41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B4A21-3148-407D-8339-EA92E72B9A7D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1A2D-303A-4718-8E79-C227FF795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44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3EEE8-2F4D-4EF0-AD54-30B1DFD1577F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C870-CFB4-4084-8159-0CDEDB154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323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7C02-06FB-43B4-B3F1-05711966F92D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1B54-3D19-48CC-ACF7-5CF1A0DA4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9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FBBE5-211C-4828-AD49-286B8535F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26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E85A-88D8-457D-A93A-4FB4D51DC493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ABE5-7644-422A-837F-8278BDDCA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972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29E4-90F3-40E6-A498-8E91362A66E4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6F8F-9D93-4514-9FAE-60E03DE67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070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A070-DE4F-43B0-8D2D-47C65B5DF375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7456-EEE2-431E-ACDE-3783894D5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868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67A3F-792C-460F-84AC-79B1A9F30512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1764-AC51-4AD8-BCAD-546A32A33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207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2B71-433A-4497-8886-CFB9C1654EB5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2A0EA-F827-454A-8DA3-75B4AC86D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4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68E06-3D83-4D3A-8414-8FE683CDD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0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91F6-B110-405E-B4C8-DA200395B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4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85255-E639-4FB1-8D6E-BA0C110FA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6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AA876-09E6-4893-BA31-AE13E47BF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4E654-691A-402F-B457-4392F0626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200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177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66 w 5740"/>
                <a:gd name="T1" fmla="*/ 5 h 4316"/>
                <a:gd name="T2" fmla="*/ 0 w 5740"/>
                <a:gd name="T3" fmla="*/ 5 h 4316"/>
                <a:gd name="T4" fmla="*/ 0 w 5740"/>
                <a:gd name="T5" fmla="*/ 0 h 4316"/>
                <a:gd name="T6" fmla="*/ 5866 w 5740"/>
                <a:gd name="T7" fmla="*/ 0 h 4316"/>
                <a:gd name="T8" fmla="*/ 5866 w 5740"/>
                <a:gd name="T9" fmla="*/ 5 h 4316"/>
                <a:gd name="T10" fmla="*/ 5866 w 5740"/>
                <a:gd name="T11" fmla="*/ 5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717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81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17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81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223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224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228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18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81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201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18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182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6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6 w 382"/>
                  <a:gd name="T19" fmla="*/ 96 h 96"/>
                  <a:gd name="T20" fmla="*/ 270 w 382"/>
                  <a:gd name="T21" fmla="*/ 90 h 96"/>
                  <a:gd name="T22" fmla="*/ 318 w 382"/>
                  <a:gd name="T23" fmla="*/ 84 h 96"/>
                  <a:gd name="T24" fmla="*/ 359 w 382"/>
                  <a:gd name="T25" fmla="*/ 66 h 96"/>
                  <a:gd name="T26" fmla="*/ 389 w 382"/>
                  <a:gd name="T27" fmla="*/ 42 h 96"/>
                  <a:gd name="T28" fmla="*/ 383 w 382"/>
                  <a:gd name="T29" fmla="*/ 42 h 96"/>
                  <a:gd name="T30" fmla="*/ 353 w 382"/>
                  <a:gd name="T31" fmla="*/ 66 h 96"/>
                  <a:gd name="T32" fmla="*/ 312 w 382"/>
                  <a:gd name="T33" fmla="*/ 78 h 96"/>
                  <a:gd name="T34" fmla="*/ 270 w 382"/>
                  <a:gd name="T35" fmla="*/ 90 h 96"/>
                  <a:gd name="T36" fmla="*/ 216 w 382"/>
                  <a:gd name="T37" fmla="*/ 96 h 96"/>
                  <a:gd name="T38" fmla="*/ 216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3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4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5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6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7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6 w 185"/>
                  <a:gd name="T5" fmla="*/ 36 h 210"/>
                  <a:gd name="T6" fmla="*/ 162 w 185"/>
                  <a:gd name="T7" fmla="*/ 72 h 210"/>
                  <a:gd name="T8" fmla="*/ 168 w 185"/>
                  <a:gd name="T9" fmla="*/ 90 h 210"/>
                  <a:gd name="T10" fmla="*/ 174 w 185"/>
                  <a:gd name="T11" fmla="*/ 114 h 210"/>
                  <a:gd name="T12" fmla="*/ 168 w 185"/>
                  <a:gd name="T13" fmla="*/ 138 h 210"/>
                  <a:gd name="T14" fmla="*/ 156 w 185"/>
                  <a:gd name="T15" fmla="*/ 162 h 210"/>
                  <a:gd name="T16" fmla="*/ 126 w 185"/>
                  <a:gd name="T17" fmla="*/ 180 h 210"/>
                  <a:gd name="T18" fmla="*/ 90 w 185"/>
                  <a:gd name="T19" fmla="*/ 198 h 210"/>
                  <a:gd name="T20" fmla="*/ 103 w 185"/>
                  <a:gd name="T21" fmla="*/ 210 h 210"/>
                  <a:gd name="T22" fmla="*/ 138 w 185"/>
                  <a:gd name="T23" fmla="*/ 192 h 210"/>
                  <a:gd name="T24" fmla="*/ 168 w 185"/>
                  <a:gd name="T25" fmla="*/ 168 h 210"/>
                  <a:gd name="T26" fmla="*/ 186 w 185"/>
                  <a:gd name="T27" fmla="*/ 144 h 210"/>
                  <a:gd name="T28" fmla="*/ 192 w 185"/>
                  <a:gd name="T29" fmla="*/ 114 h 210"/>
                  <a:gd name="T30" fmla="*/ 186 w 185"/>
                  <a:gd name="T31" fmla="*/ 90 h 210"/>
                  <a:gd name="T32" fmla="*/ 180 w 185"/>
                  <a:gd name="T33" fmla="*/ 66 h 210"/>
                  <a:gd name="T34" fmla="*/ 162 w 185"/>
                  <a:gd name="T35" fmla="*/ 48 h 210"/>
                  <a:gd name="T36" fmla="*/ 138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88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718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81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7AA3364-87B6-4B58-B330-BD4411F5BE42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4540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2/25/2015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2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200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081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81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81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27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28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32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81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05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086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7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8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9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0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1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2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309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81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7AB1737-D8B0-4A78-B053-5FF0A80467B3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967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000726-DFC4-4959-81F8-461E2C2848F7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98BC3D-9703-4A7C-8D8F-F2BABB95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2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February 25,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powers of the President as outlined in Article II of the Constitution.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Presidential Power Vocab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READING: Constitution – Article </a:t>
            </a:r>
            <a:r>
              <a:rPr lang="en-US" sz="2400" dirty="0" smtClean="0">
                <a:solidFill>
                  <a:prstClr val="black"/>
                </a:solidFill>
              </a:rPr>
              <a:t>II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TASK: Highlight &amp; Annotate Presidential Powers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The </a:t>
            </a:r>
            <a:r>
              <a:rPr lang="en-US" sz="2400" dirty="0" smtClean="0">
                <a:solidFill>
                  <a:prstClr val="black"/>
                </a:solidFill>
              </a:rPr>
              <a:t>Presidents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***ASSIGNMENT: Workbook Pg. 73 – DUE TOMORROW</a:t>
            </a:r>
            <a:endParaRPr lang="en-US" sz="17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Presidential Power Vocab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 using the glossary of your textbook.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Executive order			3.   Veto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Executive agreement		4.   Pardon</a:t>
            </a:r>
          </a:p>
        </p:txBody>
      </p:sp>
    </p:spTree>
    <p:extLst>
      <p:ext uri="{BB962C8B-B14F-4D97-AF65-F5344CB8AC3E}">
        <p14:creationId xmlns:p14="http://schemas.microsoft.com/office/powerpoint/2010/main" val="185400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FFFFFF"/>
            </a:gs>
            <a:gs pos="30000">
              <a:srgbClr val="E6E6E6"/>
            </a:gs>
            <a:gs pos="0">
              <a:srgbClr val="7D8496"/>
            </a:gs>
            <a:gs pos="70000">
              <a:srgbClr val="E6E6E6"/>
            </a:gs>
            <a:gs pos="100000">
              <a:srgbClr val="7D8496"/>
            </a:gs>
            <a:gs pos="9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618"/>
            <a:ext cx="9144000" cy="914400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rgbClr val="FF0000"/>
                </a:solidFill>
              </a:rPr>
              <a:t>CLOSE READING: PRIMARY SOURCE</a:t>
            </a:r>
            <a:br>
              <a:rPr lang="en-US" altLang="en-US" sz="3200" b="1" dirty="0" smtClean="0">
                <a:solidFill>
                  <a:srgbClr val="FF0000"/>
                </a:solidFill>
              </a:rPr>
            </a:br>
            <a:r>
              <a:rPr lang="en-US" altLang="en-US" sz="3200" b="1" dirty="0" smtClean="0">
                <a:solidFill>
                  <a:srgbClr val="FF0000"/>
                </a:solidFill>
              </a:rPr>
              <a:t>Constitution – Article II</a:t>
            </a:r>
            <a:endParaRPr lang="en-US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855" y="838200"/>
            <a:ext cx="9144000" cy="762000"/>
          </a:xfrm>
        </p:spPr>
        <p:txBody>
          <a:bodyPr/>
          <a:lstStyle/>
          <a:p>
            <a:r>
              <a:rPr lang="en-US" sz="2000" b="1" dirty="0" smtClean="0"/>
              <a:t>DIRECTIONS</a:t>
            </a:r>
            <a:r>
              <a:rPr lang="en-US" sz="2000" dirty="0" smtClean="0"/>
              <a:t>:  Read through </a:t>
            </a:r>
            <a:r>
              <a:rPr lang="en-US" sz="2000" dirty="0" smtClean="0"/>
              <a:t>Article II of the Constitution</a:t>
            </a:r>
            <a:r>
              <a:rPr lang="en-US" sz="2000" dirty="0" smtClean="0"/>
              <a:t> </a:t>
            </a:r>
            <a:r>
              <a:rPr lang="en-US" sz="2000" dirty="0" smtClean="0"/>
              <a:t>with your partner.  </a:t>
            </a:r>
            <a:r>
              <a:rPr lang="en-US" sz="2000" dirty="0" smtClean="0"/>
              <a:t>As you 	read</a:t>
            </a:r>
            <a:r>
              <a:rPr lang="en-US" sz="2000" dirty="0"/>
              <a:t>:</a:t>
            </a:r>
            <a:r>
              <a:rPr lang="en-US" sz="2000" dirty="0" smtClean="0"/>
              <a:t> (1) highlight the powers of the President,  and (2) annotate according to 	the chart below.  </a:t>
            </a:r>
            <a:r>
              <a:rPr lang="en-US" sz="2000" dirty="0" smtClean="0">
                <a:solidFill>
                  <a:srgbClr val="FF0000"/>
                </a:solidFill>
              </a:rPr>
              <a:t>(Refer to the Constitution in your notebook)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25872"/>
              </p:ext>
            </p:extLst>
          </p:nvPr>
        </p:nvGraphicFramePr>
        <p:xfrm>
          <a:off x="140536" y="1769142"/>
          <a:ext cx="5345864" cy="4435355"/>
        </p:xfrm>
        <a:graphic>
          <a:graphicData uri="http://schemas.openxmlformats.org/drawingml/2006/table">
            <a:tbl>
              <a:tblPr firstRow="1" firstCol="1" bandRow="1"/>
              <a:tblGrid>
                <a:gridCol w="1359118"/>
                <a:gridCol w="1993373"/>
                <a:gridCol w="1993373"/>
              </a:tblGrid>
              <a:tr h="4842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Symbol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What this symbol </a:t>
                      </a:r>
                      <a:r>
                        <a:rPr lang="en-US" sz="1300" b="1" i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represents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What to </a:t>
                      </a:r>
                      <a:r>
                        <a:rPr lang="en-US" sz="1300" b="1" i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write</a:t>
                      </a:r>
                      <a:r>
                        <a:rPr lang="en-US" sz="13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in your annotation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This is a </a:t>
                      </a:r>
                      <a:r>
                        <a:rPr lang="en-US" sz="11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LEGISLATIVE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power</a:t>
                      </a:r>
                      <a:r>
                        <a:rPr lang="en-US" sz="11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of the President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Explain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why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you feel this is a </a:t>
                      </a:r>
                      <a:r>
                        <a:rPr lang="en-US" sz="1100" u="sng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legislative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power.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This is an </a:t>
                      </a:r>
                      <a:r>
                        <a:rPr lang="en-US" sz="11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EXECUTIVE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power</a:t>
                      </a:r>
                      <a:r>
                        <a:rPr lang="en-US" sz="1100" baseline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of the President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Explain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why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you feel this is an </a:t>
                      </a:r>
                      <a:r>
                        <a:rPr lang="en-US" sz="1100" u="sng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executive</a:t>
                      </a:r>
                      <a:r>
                        <a:rPr lang="en-US" sz="1100" u="none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power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J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This is a </a:t>
                      </a:r>
                      <a:r>
                        <a:rPr lang="en-US" sz="11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JUDICIAL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power</a:t>
                      </a:r>
                      <a:r>
                        <a:rPr lang="en-US" sz="1100" baseline="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of the President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Explain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why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you feel this is a </a:t>
                      </a:r>
                      <a:r>
                        <a:rPr lang="en-US" sz="1100" u="sng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judicial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power.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O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This is 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an </a:t>
                      </a:r>
                      <a:r>
                        <a:rPr lang="en-US" sz="11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100" dirty="0" smtClean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power</a:t>
                      </a:r>
                      <a:r>
                        <a:rPr lang="en-US" sz="1100" baseline="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of the President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Explain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why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you feel this is a </a:t>
                      </a:r>
                      <a:r>
                        <a:rPr lang="en-US" sz="1100" u="sng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other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power.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?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Information you are </a:t>
                      </a:r>
                      <a:r>
                        <a:rPr lang="en-US" sz="11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confused</a:t>
                      </a:r>
                      <a:r>
                        <a:rPr lang="en-US" sz="11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about or doesn’t make sense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Compose</a:t>
                      </a:r>
                      <a:r>
                        <a:rPr lang="en-US" sz="11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a question to express what confuses you.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IMPORTANT</a:t>
                      </a:r>
                      <a:r>
                        <a:rPr lang="en-US" sz="11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information, key idea/concept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Summarize</a:t>
                      </a:r>
                      <a:r>
                        <a:rPr lang="en-US" sz="110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or paraphrase the important information, key ideas/concept.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Put a circle around </a:t>
                      </a:r>
                      <a:r>
                        <a:rPr lang="en-US" sz="11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words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you with which you are unfamiliar.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Look up</a:t>
                      </a:r>
                      <a:r>
                        <a:rPr lang="en-US" sz="11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the word and write a (brief) definition in the margin.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65" marR="543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670175" y="7651750"/>
            <a:ext cx="13716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1752600"/>
            <a:ext cx="358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LEGISLATIVE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– relating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to 	laws/legislation.  The 	President </a:t>
            </a:r>
            <a:r>
              <a:rPr lang="en-US" sz="1600" b="1" u="sng" dirty="0" smtClean="0">
                <a:solidFill>
                  <a:prstClr val="black"/>
                </a:solidFill>
                <a:cs typeface="Arial" pitchFamily="34" charset="0"/>
              </a:rPr>
              <a:t>cannot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pass 	laws, but what powers 	does he have relating to 	laws being passed?</a:t>
            </a:r>
            <a:endParaRPr lang="en-US" sz="1600" dirty="0" smtClean="0">
              <a:solidFill>
                <a:prstClr val="black"/>
              </a:solidFill>
              <a:cs typeface="Arial" pitchFamily="34" charset="0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EXECUTIVE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– relating to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	enforcing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laws and 	administering the executive 	branch. </a:t>
            </a:r>
            <a:endParaRPr lang="en-US" sz="1600" dirty="0" smtClean="0">
              <a:solidFill>
                <a:prstClr val="black"/>
              </a:solidFill>
              <a:cs typeface="Arial" pitchFamily="34" charset="0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JUDICIAL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– relating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to the court 	system.  	What powers does the 	President have relating to the 	federal court system?</a:t>
            </a:r>
          </a:p>
          <a:p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OTHER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 – This includes any powers that 	do not fit into the 3 	categories above, including: 	Diplomatic and Military 	powers.</a:t>
            </a:r>
            <a:endParaRPr lang="en-US" sz="1600" dirty="0" smtClean="0">
              <a:solidFill>
                <a:prstClr val="black"/>
              </a:solidFill>
              <a:cs typeface="Arial" pitchFamily="34" charset="0"/>
            </a:endParaRPr>
          </a:p>
          <a:p>
            <a:endParaRPr lang="en-US" sz="16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77091" y="5611092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633478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prstClr val="black"/>
                </a:solidFill>
                <a:cs typeface="Arial" pitchFamily="34" charset="0"/>
              </a:rPr>
              <a:t>FOCUS QUESTION</a:t>
            </a: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:  What </a:t>
            </a: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are the powers of the President? 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4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1513" y="896938"/>
            <a:ext cx="7772400" cy="8413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President:</a:t>
            </a:r>
            <a:br>
              <a:rPr lang="en-US" dirty="0" smtClean="0"/>
            </a:br>
            <a:r>
              <a:rPr lang="en-US" dirty="0" smtClean="0"/>
              <a:t>Powers	</a:t>
            </a:r>
          </a:p>
        </p:txBody>
      </p:sp>
      <p:pic>
        <p:nvPicPr>
          <p:cNvPr id="38915" name="Picture 5" descr="presidential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1752600"/>
            <a:ext cx="48196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17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6350"/>
            <a:ext cx="91440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Presidential Powers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45720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b="1" dirty="0" smtClean="0">
                <a:latin typeface="Calibri"/>
                <a:ea typeface="Calibri"/>
                <a:cs typeface="Times New Roman"/>
              </a:rPr>
              <a:t>Article II</a:t>
            </a:r>
            <a:endParaRPr lang="en-US" sz="2400" dirty="0" smtClean="0">
              <a:latin typeface="Calibri"/>
              <a:ea typeface="Calibri"/>
              <a:cs typeface="Times New Roman"/>
            </a:endParaRPr>
          </a:p>
          <a:p>
            <a:pPr marL="8001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Executive Power – enforce laws</a:t>
            </a:r>
          </a:p>
          <a:p>
            <a:pPr marL="9144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head of more than 2 million executive branch employees, federal agencies</a:t>
            </a:r>
          </a:p>
          <a:p>
            <a:pPr marL="9144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Executive order – enforce policies &amp; programs enacted by Congress (1948 – Truman desegregated 							the armed forces)</a:t>
            </a:r>
          </a:p>
          <a:p>
            <a:pPr marL="9144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Impoundment – refusal to spend money Congress has appropriated</a:t>
            </a:r>
          </a:p>
          <a:p>
            <a:pPr marL="8001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Appoint executive heads/Cabinet of advisors </a:t>
            </a: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(w/ Senate consent) (remove appointed officials)</a:t>
            </a:r>
          </a:p>
          <a:p>
            <a:pPr marL="8001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Judicial Powers – appoint federal judges </a:t>
            </a: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(w/ Senate consent), </a:t>
            </a:r>
            <a:r>
              <a:rPr lang="en-US" sz="2000" dirty="0" smtClean="0">
                <a:latin typeface="Calibri"/>
                <a:ea typeface="Calibri"/>
                <a:cs typeface="Times New Roman"/>
              </a:rPr>
              <a:t>grant reprieve, pardon, amnesty</a:t>
            </a:r>
          </a:p>
          <a:p>
            <a:pPr marL="8001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Annual State of the Union Address–propose legislation–call Special Session of Congress</a:t>
            </a:r>
          </a:p>
          <a:p>
            <a:pPr marL="8001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Approve/Veto legislation </a:t>
            </a: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– uses veto threat to influence Congress, hard to override</a:t>
            </a:r>
          </a:p>
          <a:p>
            <a:pPr marL="9144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*pocket veto – set aside	*line-item veto–declared unconstitutional 1998</a:t>
            </a:r>
          </a:p>
          <a:p>
            <a:pPr marL="8001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Directs foreign policy</a:t>
            </a: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– treaties (w/ 2/3 Senate consent), appoint/accept ambassadors</a:t>
            </a:r>
          </a:p>
          <a:p>
            <a:pPr marL="9144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Executive Agreement – do not require Senate consent</a:t>
            </a:r>
          </a:p>
          <a:p>
            <a:pPr marL="9144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acknowledge foreign governments</a:t>
            </a:r>
          </a:p>
          <a:p>
            <a:pPr marL="8001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dirty="0" smtClean="0">
                <a:latin typeface="Calibri"/>
                <a:ea typeface="Calibri"/>
                <a:cs typeface="Times New Roman"/>
              </a:rPr>
              <a:t>Commander in Chief </a:t>
            </a: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– head of armed forces, national security</a:t>
            </a:r>
          </a:p>
          <a:p>
            <a:pPr marL="9144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Send forces into action w/o formal declaration of war w/ or w/o Congressional approval</a:t>
            </a:r>
          </a:p>
          <a:p>
            <a:pPr marL="9144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Make key military decisions (including using the atomic bomb)</a:t>
            </a:r>
          </a:p>
          <a:p>
            <a:pPr marL="9144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Special War Powers (more control at home) price controls, government control of war industries, rationing</a:t>
            </a:r>
          </a:p>
          <a:p>
            <a:pPr marL="9144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Emergency Powers – rioting, natural disaster (flood, hurricane, tornado)</a:t>
            </a:r>
          </a:p>
        </p:txBody>
      </p:sp>
    </p:spTree>
    <p:extLst>
      <p:ext uri="{BB962C8B-B14F-4D97-AF65-F5344CB8AC3E}">
        <p14:creationId xmlns:p14="http://schemas.microsoft.com/office/powerpoint/2010/main" val="146626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Presidential Cabinet</a:t>
            </a:r>
            <a:br>
              <a:rPr lang="en-US" dirty="0" smtClean="0"/>
            </a:br>
            <a:r>
              <a:rPr lang="en-US" dirty="0" smtClean="0"/>
              <a:t>Assignment</a:t>
            </a:r>
            <a:endParaRPr 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953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READ CH 15-3 Pg. 424 - 429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COMPLETE WORKBOOK PG. 73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DUE TOMORROW</a:t>
            </a:r>
          </a:p>
        </p:txBody>
      </p:sp>
      <p:pic>
        <p:nvPicPr>
          <p:cNvPr id="50180" name="Picture 5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7625"/>
            <a:ext cx="16319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7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22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7534</TotalTime>
  <Words>334</Words>
  <Application>Microsoft Office PowerPoint</Application>
  <PresentationFormat>On-screen Show (4:3)</PresentationFormat>
  <Paragraphs>78</Paragraphs>
  <Slides>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1_Ripple</vt:lpstr>
      <vt:lpstr>14_TP030004031</vt:lpstr>
      <vt:lpstr>Ripple</vt:lpstr>
      <vt:lpstr>2_Office Theme</vt:lpstr>
      <vt:lpstr>Wednesday February 25, 2015 Mr. Goblirsch – American Government</vt:lpstr>
      <vt:lpstr>CLOSE READING: PRIMARY SOURCE Constitution – Article II</vt:lpstr>
      <vt:lpstr>The President: Powers </vt:lpstr>
      <vt:lpstr>PowerPoint Presentation</vt:lpstr>
      <vt:lpstr>Presidential Cabinet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176</cp:revision>
  <cp:lastPrinted>2015-02-24T19:45:18Z</cp:lastPrinted>
  <dcterms:created xsi:type="dcterms:W3CDTF">2013-08-14T05:03:00Z</dcterms:created>
  <dcterms:modified xsi:type="dcterms:W3CDTF">2015-02-25T15:41:39Z</dcterms:modified>
</cp:coreProperties>
</file>