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  <p:sldMasterId id="2147484116" r:id="rId2"/>
    <p:sldMasterId id="2147484128" r:id="rId3"/>
    <p:sldMasterId id="2147484140" r:id="rId4"/>
    <p:sldMasterId id="2147484152" r:id="rId5"/>
  </p:sldMasterIdLst>
  <p:notesMasterIdLst>
    <p:notesMasterId r:id="rId20"/>
  </p:notesMasterIdLst>
  <p:handoutMasterIdLst>
    <p:handoutMasterId r:id="rId21"/>
  </p:handoutMasterIdLst>
  <p:sldIdLst>
    <p:sldId id="338" r:id="rId6"/>
    <p:sldId id="351" r:id="rId7"/>
    <p:sldId id="339" r:id="rId8"/>
    <p:sldId id="352" r:id="rId9"/>
    <p:sldId id="353" r:id="rId10"/>
    <p:sldId id="361" r:id="rId11"/>
    <p:sldId id="366" r:id="rId12"/>
    <p:sldId id="358" r:id="rId13"/>
    <p:sldId id="359" r:id="rId14"/>
    <p:sldId id="360" r:id="rId15"/>
    <p:sldId id="354" r:id="rId16"/>
    <p:sldId id="355" r:id="rId17"/>
    <p:sldId id="364" r:id="rId18"/>
    <p:sldId id="322" r:id="rId19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75DE30-AA54-4403-A98E-D4B955F8E3C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68ADA-D75B-45F2-912D-35461CBC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FFA8A9E-72A1-4601-BC41-335D3E7BE103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0669B5B-B0C6-4F79-BD04-FE7A04E43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66 w 5740"/>
                <a:gd name="T1" fmla="*/ 5 h 4316"/>
                <a:gd name="T2" fmla="*/ 0 w 5740"/>
                <a:gd name="T3" fmla="*/ 5 h 4316"/>
                <a:gd name="T4" fmla="*/ 0 w 5740"/>
                <a:gd name="T5" fmla="*/ 0 h 4316"/>
                <a:gd name="T6" fmla="*/ 5866 w 5740"/>
                <a:gd name="T7" fmla="*/ 0 h 4316"/>
                <a:gd name="T8" fmla="*/ 5866 w 5740"/>
                <a:gd name="T9" fmla="*/ 5 h 4316"/>
                <a:gd name="T10" fmla="*/ 5866 w 5740"/>
                <a:gd name="T11" fmla="*/ 5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6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6 w 382"/>
                  <a:gd name="T19" fmla="*/ 96 h 96"/>
                  <a:gd name="T20" fmla="*/ 270 w 382"/>
                  <a:gd name="T21" fmla="*/ 90 h 96"/>
                  <a:gd name="T22" fmla="*/ 318 w 382"/>
                  <a:gd name="T23" fmla="*/ 84 h 96"/>
                  <a:gd name="T24" fmla="*/ 359 w 382"/>
                  <a:gd name="T25" fmla="*/ 66 h 96"/>
                  <a:gd name="T26" fmla="*/ 389 w 382"/>
                  <a:gd name="T27" fmla="*/ 42 h 96"/>
                  <a:gd name="T28" fmla="*/ 383 w 382"/>
                  <a:gd name="T29" fmla="*/ 42 h 96"/>
                  <a:gd name="T30" fmla="*/ 353 w 382"/>
                  <a:gd name="T31" fmla="*/ 66 h 96"/>
                  <a:gd name="T32" fmla="*/ 312 w 382"/>
                  <a:gd name="T33" fmla="*/ 78 h 96"/>
                  <a:gd name="T34" fmla="*/ 270 w 382"/>
                  <a:gd name="T35" fmla="*/ 90 h 96"/>
                  <a:gd name="T36" fmla="*/ 216 w 382"/>
                  <a:gd name="T37" fmla="*/ 96 h 96"/>
                  <a:gd name="T38" fmla="*/ 216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6 w 185"/>
                  <a:gd name="T5" fmla="*/ 36 h 210"/>
                  <a:gd name="T6" fmla="*/ 162 w 185"/>
                  <a:gd name="T7" fmla="*/ 72 h 210"/>
                  <a:gd name="T8" fmla="*/ 168 w 185"/>
                  <a:gd name="T9" fmla="*/ 90 h 210"/>
                  <a:gd name="T10" fmla="*/ 174 w 185"/>
                  <a:gd name="T11" fmla="*/ 114 h 210"/>
                  <a:gd name="T12" fmla="*/ 168 w 185"/>
                  <a:gd name="T13" fmla="*/ 138 h 210"/>
                  <a:gd name="T14" fmla="*/ 156 w 185"/>
                  <a:gd name="T15" fmla="*/ 162 h 210"/>
                  <a:gd name="T16" fmla="*/ 126 w 185"/>
                  <a:gd name="T17" fmla="*/ 180 h 210"/>
                  <a:gd name="T18" fmla="*/ 90 w 185"/>
                  <a:gd name="T19" fmla="*/ 198 h 210"/>
                  <a:gd name="T20" fmla="*/ 103 w 185"/>
                  <a:gd name="T21" fmla="*/ 210 h 210"/>
                  <a:gd name="T22" fmla="*/ 138 w 185"/>
                  <a:gd name="T23" fmla="*/ 192 h 210"/>
                  <a:gd name="T24" fmla="*/ 168 w 185"/>
                  <a:gd name="T25" fmla="*/ 168 h 210"/>
                  <a:gd name="T26" fmla="*/ 186 w 185"/>
                  <a:gd name="T27" fmla="*/ 144 h 210"/>
                  <a:gd name="T28" fmla="*/ 192 w 185"/>
                  <a:gd name="T29" fmla="*/ 114 h 210"/>
                  <a:gd name="T30" fmla="*/ 186 w 185"/>
                  <a:gd name="T31" fmla="*/ 90 h 210"/>
                  <a:gd name="T32" fmla="*/ 180 w 185"/>
                  <a:gd name="T33" fmla="*/ 66 h 210"/>
                  <a:gd name="T34" fmla="*/ 162 w 185"/>
                  <a:gd name="T35" fmla="*/ 48 h 210"/>
                  <a:gd name="T36" fmla="*/ 138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921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921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A80AE-87F1-445F-A46F-02222A721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8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489C5-1B0C-43E0-B97C-5785F140E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7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580BC-D5F0-45FF-BDD4-88AA4B7BE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8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28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63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428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57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75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45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672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6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B2272-C4C2-4A1E-B13D-C6915D9B4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89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798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39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2800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921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921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23413-9E17-4D32-9B73-CBDE3C191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001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0FE4E-5EB1-4E65-A8E8-3F73FBB9A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2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2D800-A3C2-4835-8DEE-1B9E50EDA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082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FEA5B-A4C2-430A-84C2-4602F8BEE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542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D6A31-9095-4DE4-AE53-89B7A095D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954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33A06-8EB9-4DB0-9B31-337C0E6EE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747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93C83-1900-414A-84D5-A8BAB6594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FBABE-53BA-4818-82F2-DE38A5ED2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58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CFDB3-F13D-4F54-995E-C71C9F66A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314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68F29-81EC-4903-812D-C099634F0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341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52F5E-F406-413D-9DB3-37F435A31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971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49413-DB34-4580-8D79-24161D961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635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F40CA-2512-4A76-8123-B35D60052AB4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90FBD-4EC8-40FC-9420-1BDFD6892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474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92529-47E9-4C1F-AE4A-800218AE981D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1B6E6-D02B-442D-8DF2-091B8CB4E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895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5F5E-8AD9-4410-82C9-5F3DA0F949FC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87DBE-CA2F-4EB1-B01D-0EEDE5260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412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B4A21-3148-407D-8339-EA92E72B9A7D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71A2D-303A-4718-8E79-C227FF795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44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3EEE8-2F4D-4EF0-AD54-30B1DFD1577F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1C870-CFB4-4084-8159-0CDEDB154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323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37C02-06FB-43B4-B3F1-05711966F92D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81B54-3D19-48CC-ACF7-5CF1A0DA4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9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FBBE5-211C-4828-AD49-286B8535F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426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6E85A-88D8-457D-A93A-4FB4D51DC493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3ABE5-7644-422A-837F-8278BDDCA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972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329E4-90F3-40E6-A498-8E91362A66E4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16F8F-9D93-4514-9FAE-60E03DE67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070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CA070-DE4F-43B0-8D2D-47C65B5DF375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67456-EEE2-431E-ACDE-3783894D5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868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67A3F-792C-460F-84AC-79B1A9F30512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91764-AC51-4AD8-BCAD-546A32A33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207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02B71-433A-4497-8886-CFB9C1654EB5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2A0EA-F827-454A-8DA3-75B4AC86D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400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40" name="Rectangle 1052"/>
          <p:cNvSpPr>
            <a:spLocks noChangeArrowheads="1"/>
          </p:cNvSpPr>
          <p:nvPr/>
        </p:nvSpPr>
        <p:spPr bwMode="auto">
          <a:xfrm>
            <a:off x="3276600" y="0"/>
            <a:ext cx="2552700" cy="901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1741" name="Rectangle 105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219200"/>
            <a:ext cx="7543800" cy="1752600"/>
          </a:xfrm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71742" name="Rectangle 10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3048000"/>
            <a:ext cx="7543800" cy="8382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3200" i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71743" name="Rectangle 105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B1E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1746" name="Text Box 1058"/>
          <p:cNvSpPr txBox="1">
            <a:spLocks noChangeArrowheads="1"/>
          </p:cNvSpPr>
          <p:nvPr/>
        </p:nvSpPr>
        <p:spPr bwMode="auto">
          <a:xfrm>
            <a:off x="3646488" y="517525"/>
            <a:ext cx="1809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Presentation Pro</a:t>
            </a:r>
            <a:endParaRPr lang="en-US" alt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pic>
        <p:nvPicPr>
          <p:cNvPr id="371747" name="Picture 1059" descr="C:\WINDOWS\DESKTOP\PHlogoforPresPro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6259513"/>
            <a:ext cx="933450" cy="60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71748" name="Object 1060"/>
          <p:cNvGraphicFramePr>
            <a:graphicFrameLocks noChangeAspect="1"/>
          </p:cNvGraphicFramePr>
          <p:nvPr/>
        </p:nvGraphicFramePr>
        <p:xfrm>
          <a:off x="8216900" y="6265863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Picture" r:id="rId4" imgW="2331720" imgH="1490472" progId="Word.Picture.8">
                  <p:embed/>
                </p:oleObj>
              </mc:Choice>
              <mc:Fallback>
                <p:oleObj name="Picture" r:id="rId4" imgW="2331720" imgH="149047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6265863"/>
                        <a:ext cx="914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A066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1749" name="Rectangle 1061"/>
          <p:cNvSpPr>
            <a:spLocks noChangeArrowheads="1"/>
          </p:cNvSpPr>
          <p:nvPr/>
        </p:nvSpPr>
        <p:spPr bwMode="auto">
          <a:xfrm>
            <a:off x="8215313" y="6267450"/>
            <a:ext cx="898525" cy="569913"/>
          </a:xfrm>
          <a:prstGeom prst="rect">
            <a:avLst/>
          </a:prstGeom>
          <a:noFill/>
          <a:ln w="9525">
            <a:solidFill>
              <a:srgbClr val="3A066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963887"/>
      </p:ext>
    </p:extLst>
  </p:cSld>
  <p:clrMapOvr>
    <a:masterClrMapping/>
  </p:clrMapOvr>
  <p:transition spd="med">
    <p:dissolv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85190"/>
      </p:ext>
    </p:extLst>
  </p:cSld>
  <p:clrMapOvr>
    <a:masterClrMapping/>
  </p:clrMapOvr>
  <p:transition spd="med">
    <p:dissolv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1191303"/>
      </p:ext>
    </p:extLst>
  </p:cSld>
  <p:clrMapOvr>
    <a:masterClrMapping/>
  </p:clrMapOvr>
  <p:transition spd="med">
    <p:dissolv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02197"/>
      </p:ext>
    </p:extLst>
  </p:cSld>
  <p:clrMapOvr>
    <a:masterClrMapping/>
  </p:clrMapOvr>
  <p:transition spd="med">
    <p:dissolv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6915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68E06-3D83-4D3A-8414-8FE683CDD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096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71438"/>
      </p:ext>
    </p:extLst>
  </p:cSld>
  <p:clrMapOvr>
    <a:masterClrMapping/>
  </p:clrMapOvr>
  <p:transition spd="med">
    <p:dissolv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3907004"/>
      </p:ext>
    </p:extLst>
  </p:cSld>
  <p:clrMapOvr>
    <a:masterClrMapping/>
  </p:clrMapOvr>
  <p:transition spd="med">
    <p:dissolv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8352529"/>
      </p:ext>
    </p:extLst>
  </p:cSld>
  <p:clrMapOvr>
    <a:masterClrMapping/>
  </p:clrMapOvr>
  <p:transition spd="med">
    <p:dissolv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9879653"/>
      </p:ext>
    </p:extLst>
  </p:cSld>
  <p:clrMapOvr>
    <a:masterClrMapping/>
  </p:clrMapOvr>
  <p:transition spd="med">
    <p:dissolv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22554"/>
      </p:ext>
    </p:extLst>
  </p:cSld>
  <p:clrMapOvr>
    <a:masterClrMapping/>
  </p:clrMapOvr>
  <p:transition spd="med">
    <p:dissolv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142"/>
      </p:ext>
    </p:extLst>
  </p:cSld>
  <p:clrMapOvr>
    <a:masterClrMapping/>
  </p:clrMapOvr>
  <p:transition spd="med">
    <p:dissolv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990600"/>
            <a:ext cx="8610600" cy="4267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72439"/>
      </p:ext>
    </p:extLst>
  </p:cSld>
  <p:clrMapOvr>
    <a:masterClrMapping/>
  </p:clrMapOvr>
  <p:transition spd="med">
    <p:dissolv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90600"/>
            <a:ext cx="8610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200400"/>
            <a:ext cx="8610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68971"/>
      </p:ext>
    </p:extLst>
  </p:cSld>
  <p:clrMapOvr>
    <a:masterClrMapping/>
  </p:clrMapOvr>
  <p:transition spd="med">
    <p:dissolv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8610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200400"/>
            <a:ext cx="8610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35565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091F6-B110-405E-B4C8-DA200395B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4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85255-E639-4FB1-8D6E-BA0C110FA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6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AA876-09E6-4893-BA31-AE13E47BF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2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4E654-691A-402F-B457-4392F0626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6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46.xml"/><Relationship Id="rId16" Type="http://schemas.openxmlformats.org/officeDocument/2006/relationships/vmlDrawing" Target="../drawings/vmlDrawing1.vml"/><Relationship Id="rId20" Type="http://schemas.openxmlformats.org/officeDocument/2006/relationships/image" Target="../media/image3.wmf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54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200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7177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66 w 5740"/>
                <a:gd name="T1" fmla="*/ 5 h 4316"/>
                <a:gd name="T2" fmla="*/ 0 w 5740"/>
                <a:gd name="T3" fmla="*/ 5 h 4316"/>
                <a:gd name="T4" fmla="*/ 0 w 5740"/>
                <a:gd name="T5" fmla="*/ 0 h 4316"/>
                <a:gd name="T6" fmla="*/ 5866 w 5740"/>
                <a:gd name="T7" fmla="*/ 0 h 4316"/>
                <a:gd name="T8" fmla="*/ 5866 w 5740"/>
                <a:gd name="T9" fmla="*/ 5 h 4316"/>
                <a:gd name="T10" fmla="*/ 5866 w 5740"/>
                <a:gd name="T11" fmla="*/ 5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7178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813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717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814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7223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7224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7228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718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816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7201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8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8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7181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7182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6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6 w 382"/>
                  <a:gd name="T19" fmla="*/ 96 h 96"/>
                  <a:gd name="T20" fmla="*/ 270 w 382"/>
                  <a:gd name="T21" fmla="*/ 90 h 96"/>
                  <a:gd name="T22" fmla="*/ 318 w 382"/>
                  <a:gd name="T23" fmla="*/ 84 h 96"/>
                  <a:gd name="T24" fmla="*/ 359 w 382"/>
                  <a:gd name="T25" fmla="*/ 66 h 96"/>
                  <a:gd name="T26" fmla="*/ 389 w 382"/>
                  <a:gd name="T27" fmla="*/ 42 h 96"/>
                  <a:gd name="T28" fmla="*/ 383 w 382"/>
                  <a:gd name="T29" fmla="*/ 42 h 96"/>
                  <a:gd name="T30" fmla="*/ 353 w 382"/>
                  <a:gd name="T31" fmla="*/ 66 h 96"/>
                  <a:gd name="T32" fmla="*/ 312 w 382"/>
                  <a:gd name="T33" fmla="*/ 78 h 96"/>
                  <a:gd name="T34" fmla="*/ 270 w 382"/>
                  <a:gd name="T35" fmla="*/ 90 h 96"/>
                  <a:gd name="T36" fmla="*/ 216 w 382"/>
                  <a:gd name="T37" fmla="*/ 96 h 96"/>
                  <a:gd name="T38" fmla="*/ 216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7183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7184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7185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7186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7187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6 w 185"/>
                  <a:gd name="T5" fmla="*/ 36 h 210"/>
                  <a:gd name="T6" fmla="*/ 162 w 185"/>
                  <a:gd name="T7" fmla="*/ 72 h 210"/>
                  <a:gd name="T8" fmla="*/ 168 w 185"/>
                  <a:gd name="T9" fmla="*/ 90 h 210"/>
                  <a:gd name="T10" fmla="*/ 174 w 185"/>
                  <a:gd name="T11" fmla="*/ 114 h 210"/>
                  <a:gd name="T12" fmla="*/ 168 w 185"/>
                  <a:gd name="T13" fmla="*/ 138 h 210"/>
                  <a:gd name="T14" fmla="*/ 156 w 185"/>
                  <a:gd name="T15" fmla="*/ 162 h 210"/>
                  <a:gd name="T16" fmla="*/ 126 w 185"/>
                  <a:gd name="T17" fmla="*/ 180 h 210"/>
                  <a:gd name="T18" fmla="*/ 90 w 185"/>
                  <a:gd name="T19" fmla="*/ 198 h 210"/>
                  <a:gd name="T20" fmla="*/ 103 w 185"/>
                  <a:gd name="T21" fmla="*/ 210 h 210"/>
                  <a:gd name="T22" fmla="*/ 138 w 185"/>
                  <a:gd name="T23" fmla="*/ 192 h 210"/>
                  <a:gd name="T24" fmla="*/ 168 w 185"/>
                  <a:gd name="T25" fmla="*/ 168 h 210"/>
                  <a:gd name="T26" fmla="*/ 186 w 185"/>
                  <a:gd name="T27" fmla="*/ 144 h 210"/>
                  <a:gd name="T28" fmla="*/ 192 w 185"/>
                  <a:gd name="T29" fmla="*/ 114 h 210"/>
                  <a:gd name="T30" fmla="*/ 186 w 185"/>
                  <a:gd name="T31" fmla="*/ 90 h 210"/>
                  <a:gd name="T32" fmla="*/ 180 w 185"/>
                  <a:gd name="T33" fmla="*/ 66 h 210"/>
                  <a:gd name="T34" fmla="*/ 162 w 185"/>
                  <a:gd name="T35" fmla="*/ 48 h 210"/>
                  <a:gd name="T36" fmla="*/ 138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7188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grpSp>
            <p:nvGrpSpPr>
              <p:cNvPr id="7189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819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9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9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9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9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7AA3364-87B6-4B58-B330-BD4411F5BE42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45406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72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200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081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082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813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308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814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27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28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32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308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816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05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8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8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3085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086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87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88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89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90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91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92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grpSp>
            <p:nvGrpSpPr>
              <p:cNvPr id="3093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819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9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9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9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9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7AB1737-D8B0-4A78-B053-5FF0A80467B3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09675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000726-DFC4-4959-81F8-461E2C2848F7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98BC3D-9703-4A7C-8D8F-F2BABB95C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2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48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610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 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70749" name="Rectangle 6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70750" name="Line 62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28575">
            <a:solidFill>
              <a:srgbClr val="99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1" name="Rectangle 63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B1E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2" name="AutoShape 64"/>
          <p:cNvSpPr>
            <a:spLocks noChangeArrowheads="1"/>
          </p:cNvSpPr>
          <p:nvPr/>
        </p:nvSpPr>
        <p:spPr bwMode="auto">
          <a:xfrm>
            <a:off x="24003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3" name="Text Box 65"/>
          <p:cNvSpPr txBox="1">
            <a:spLocks noChangeArrowheads="1"/>
          </p:cNvSpPr>
          <p:nvPr/>
        </p:nvSpPr>
        <p:spPr bwMode="auto">
          <a:xfrm>
            <a:off x="25273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54" name="AutoShape 66"/>
          <p:cNvSpPr>
            <a:spLocks noChangeArrowheads="1"/>
          </p:cNvSpPr>
          <p:nvPr/>
        </p:nvSpPr>
        <p:spPr bwMode="auto">
          <a:xfrm>
            <a:off x="29845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5" name="Text Box 67"/>
          <p:cNvSpPr txBox="1">
            <a:spLocks noChangeArrowheads="1"/>
          </p:cNvSpPr>
          <p:nvPr/>
        </p:nvSpPr>
        <p:spPr bwMode="auto">
          <a:xfrm>
            <a:off x="31115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56" name="AutoShape 68"/>
          <p:cNvSpPr>
            <a:spLocks noChangeArrowheads="1"/>
          </p:cNvSpPr>
          <p:nvPr/>
        </p:nvSpPr>
        <p:spPr bwMode="auto">
          <a:xfrm>
            <a:off x="35687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7" name="Text Box 69"/>
          <p:cNvSpPr txBox="1">
            <a:spLocks noChangeArrowheads="1"/>
          </p:cNvSpPr>
          <p:nvPr/>
        </p:nvSpPr>
        <p:spPr bwMode="auto">
          <a:xfrm>
            <a:off x="36957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58" name="Text Box 70"/>
          <p:cNvSpPr txBox="1">
            <a:spLocks noChangeArrowheads="1"/>
          </p:cNvSpPr>
          <p:nvPr/>
        </p:nvSpPr>
        <p:spPr bwMode="auto">
          <a:xfrm>
            <a:off x="1524000" y="63373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en-US" sz="1200" b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Go To Section:</a:t>
            </a:r>
            <a:endParaRPr lang="en-US" altLang="en-US" sz="300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61" name="AutoShape 73"/>
          <p:cNvSpPr>
            <a:spLocks noChangeArrowheads="1"/>
          </p:cNvSpPr>
          <p:nvPr/>
        </p:nvSpPr>
        <p:spPr bwMode="auto">
          <a:xfrm>
            <a:off x="41529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42799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pic>
        <p:nvPicPr>
          <p:cNvPr id="370772" name="Picture 84" descr="C:\WINDOWS\DESKTOP\PHlogoforPresPro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6259513"/>
            <a:ext cx="933450" cy="60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70773" name="Object 85"/>
          <p:cNvGraphicFramePr>
            <a:graphicFrameLocks noChangeAspect="1"/>
          </p:cNvGraphicFramePr>
          <p:nvPr/>
        </p:nvGraphicFramePr>
        <p:xfrm>
          <a:off x="8216900" y="6265863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icture" r:id="rId19" imgW="2331720" imgH="1490472" progId="Word.Picture.8">
                  <p:embed/>
                </p:oleObj>
              </mc:Choice>
              <mc:Fallback>
                <p:oleObj name="Picture" r:id="rId19" imgW="2331720" imgH="149047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6265863"/>
                        <a:ext cx="914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A066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774" name="Rectangle 86"/>
          <p:cNvSpPr>
            <a:spLocks noChangeArrowheads="1"/>
          </p:cNvSpPr>
          <p:nvPr/>
        </p:nvSpPr>
        <p:spPr bwMode="auto">
          <a:xfrm>
            <a:off x="8215313" y="6267450"/>
            <a:ext cx="898525" cy="569913"/>
          </a:xfrm>
          <a:prstGeom prst="rect">
            <a:avLst/>
          </a:prstGeom>
          <a:noFill/>
          <a:ln w="9525">
            <a:solidFill>
              <a:srgbClr val="3A066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121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  <p:sldLayoutId id="2147484164" r:id="rId12"/>
    <p:sldLayoutId id="2147484165" r:id="rId13"/>
    <p:sldLayoutId id="2147484166" r:id="rId14"/>
  </p:sldLayoutIdLst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0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0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48" grpId="0" build="p" bldLvl="2" autoUpdateAnimBg="0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0749" grpId="0" autoUpdateAnimBg="0"/>
    </p:bld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39725" indent="-339725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SzPct val="150000"/>
        <a:buChar char="•"/>
        <a:defRPr kumimoji="1" sz="2000">
          <a:solidFill>
            <a:srgbClr val="000000"/>
          </a:solidFill>
          <a:latin typeface="+mn-lt"/>
          <a:ea typeface="+mn-ea"/>
          <a:cs typeface="+mn-cs"/>
        </a:defRPr>
      </a:lvl1pPr>
      <a:lvl2pPr marL="679450" indent="-214313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defRPr kumimoji="1">
          <a:solidFill>
            <a:srgbClr val="000000"/>
          </a:solidFill>
          <a:latin typeface="+mn-lt"/>
        </a:defRPr>
      </a:lvl2pPr>
      <a:lvl3pPr marL="1144588" indent="-231775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kumimoji="1" sz="2000">
          <a:solidFill>
            <a:srgbClr val="000000"/>
          </a:solidFill>
          <a:latin typeface="+mn-lt"/>
        </a:defRPr>
      </a:lvl3pPr>
      <a:lvl4pPr marL="1592263" indent="-214313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–"/>
        <a:defRPr kumimoji="1">
          <a:solidFill>
            <a:srgbClr val="000000"/>
          </a:solidFill>
          <a:latin typeface="+mn-lt"/>
        </a:defRPr>
      </a:lvl4pPr>
      <a:lvl5pPr marL="21129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701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30273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845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9417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8.xml"/><Relationship Id="rId5" Type="http://schemas.openxmlformats.org/officeDocument/2006/relationships/slide" Target="slide3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6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6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8.xml"/><Relationship Id="rId6" Type="http://schemas.openxmlformats.org/officeDocument/2006/relationships/slide" Target="slide3.xml"/><Relationship Id="rId5" Type="http://schemas.openxmlformats.org/officeDocument/2006/relationships/slide" Target="slide14.xml"/><Relationship Id="rId4" Type="http://schemas.openxmlformats.org/officeDocument/2006/relationships/slide" Target="slide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6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7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6.xml"/><Relationship Id="rId5" Type="http://schemas.openxmlformats.org/officeDocument/2006/relationships/slide" Target="slide3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58.xml"/><Relationship Id="rId6" Type="http://schemas.openxmlformats.org/officeDocument/2006/relationships/slide" Target="slide3.xml"/><Relationship Id="rId5" Type="http://schemas.openxmlformats.org/officeDocument/2006/relationships/slide" Target="slide14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6.xml"/><Relationship Id="rId5" Type="http://schemas.openxmlformats.org/officeDocument/2006/relationships/slide" Target="slide3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6.xml"/><Relationship Id="rId5" Type="http://schemas.openxmlformats.org/officeDocument/2006/relationships/slide" Target="slide3.xml"/><Relationship Id="rId4" Type="http://schemas.openxmlformats.org/officeDocument/2006/relationships/slide" Target="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Thursday February 26,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the powers of the President as outlined in Article II of the Constitution.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</a:t>
            </a:r>
            <a:r>
              <a:rPr lang="en-US" sz="2400" dirty="0" err="1" smtClean="0"/>
              <a:t>Pres</a:t>
            </a:r>
            <a:r>
              <a:rPr lang="en-US" sz="2400" dirty="0" smtClean="0"/>
              <a:t> Power Vocab Part II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VIDEO: Article II </a:t>
            </a:r>
            <a:r>
              <a:rPr lang="en-US" sz="2400" dirty="0" smtClean="0">
                <a:solidFill>
                  <a:prstClr val="black"/>
                </a:solidFill>
              </a:rPr>
              <a:t>YouTube Clip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(15 min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  <a:endParaRPr lang="en-US" sz="2400" dirty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DISCUSSION</a:t>
            </a:r>
            <a:r>
              <a:rPr lang="en-US" sz="2400" dirty="0" smtClean="0">
                <a:solidFill>
                  <a:prstClr val="black"/>
                </a:solidFill>
              </a:rPr>
              <a:t>: Article II </a:t>
            </a:r>
            <a:r>
              <a:rPr lang="en-US" sz="2400" dirty="0" smtClean="0">
                <a:solidFill>
                  <a:prstClr val="black"/>
                </a:solidFill>
              </a:rPr>
              <a:t>Annotations – Presidential Powers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ASSIGNMENT: Workbook P. 69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***ASSIGNMENT: Workbook Pg. 73 – DUE TODAY</a:t>
            </a:r>
            <a:endParaRPr lang="en-US" sz="17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err="1" smtClean="0">
                <a:solidFill>
                  <a:srgbClr val="1F497D"/>
                </a:solidFill>
              </a:rPr>
              <a:t>Pres</a:t>
            </a:r>
            <a:r>
              <a:rPr lang="en-US" sz="2800" b="1" dirty="0" smtClean="0">
                <a:solidFill>
                  <a:srgbClr val="1F497D"/>
                </a:solidFill>
              </a:rPr>
              <a:t> Power Vocab Part II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</a:t>
            </a:r>
            <a:r>
              <a:rPr lang="en-US" sz="2400" dirty="0">
                <a:solidFill>
                  <a:prstClr val="black"/>
                </a:solidFill>
              </a:rPr>
              <a:t>5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minutes</a:t>
            </a:r>
            <a:r>
              <a:rPr lang="en-US" sz="2400" dirty="0" smtClean="0">
                <a:solidFill>
                  <a:prstClr val="black"/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Define the terms below using the glossary of your textbook.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Expressed power		3.   Recognition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Implied power			4.   </a:t>
            </a:r>
            <a:r>
              <a:rPr lang="en-US" sz="2400" i="1" dirty="0" smtClean="0">
                <a:solidFill>
                  <a:prstClr val="black"/>
                </a:solidFill>
              </a:rPr>
              <a:t>Persona non grata</a:t>
            </a:r>
            <a:endParaRPr lang="en-US" sz="24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00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The Power of Recognition</a:t>
            </a:r>
          </a:p>
        </p:txBody>
      </p:sp>
      <p:sp>
        <p:nvSpPr>
          <p:cNvPr id="398344" name="Rectangle 8"/>
          <p:cNvSpPr>
            <a:spLocks noChangeArrowheads="1"/>
          </p:cNvSpPr>
          <p:nvPr/>
        </p:nvSpPr>
        <p:spPr bwMode="auto">
          <a:xfrm>
            <a:off x="57150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r" eaLnBrk="0" hangingPunct="0">
              <a:spcBef>
                <a:spcPct val="20000"/>
              </a:spcBef>
            </a:pPr>
            <a:r>
              <a:rPr lang="en-US" altLang="en-US" sz="14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Chapter 14, Section 3</a:t>
            </a:r>
            <a:endParaRPr lang="en-US" altLang="en-US" sz="1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98349" name="AutoShape 13" descr="Stationery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100" y="6299200"/>
            <a:ext cx="520700" cy="520700"/>
          </a:xfrm>
          <a:prstGeom prst="actionButtonBackPrevious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8350" name="AutoShape 14" descr="Stationery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6299200"/>
            <a:ext cx="520700" cy="520700"/>
          </a:xfrm>
          <a:prstGeom prst="actionButtonForwardNex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8351" name="AutoShape 15" descr="Stationery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9845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8352" name="Text Box 1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0924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2</a:t>
            </a:r>
            <a:endParaRPr lang="en-US" altLang="en-US" sz="300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98353" name="AutoShape 17" descr="Stationery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15925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8354" name="Text Box 1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2608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4</a:t>
            </a:r>
          </a:p>
        </p:txBody>
      </p:sp>
      <p:sp>
        <p:nvSpPr>
          <p:cNvPr id="398355" name="AutoShape 19" descr="Stationery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4003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8356" name="Text Box 20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5082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1</a:t>
            </a:r>
          </a:p>
        </p:txBody>
      </p:sp>
      <p:sp>
        <p:nvSpPr>
          <p:cNvPr id="398363" name="Rectangle 27"/>
          <p:cNvSpPr>
            <a:spLocks noChangeArrowheads="1"/>
          </p:cNvSpPr>
          <p:nvPr/>
        </p:nvSpPr>
        <p:spPr bwMode="auto">
          <a:xfrm>
            <a:off x="304800" y="990600"/>
            <a:ext cx="8610600" cy="12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 algn="l">
              <a:spcBef>
                <a:spcPct val="60000"/>
              </a:spcBef>
              <a:buClr>
                <a:schemeClr val="tx1"/>
              </a:buClr>
              <a:buSzPct val="150000"/>
              <a:defRPr kumimoji="1" sz="2000">
                <a:solidFill>
                  <a:srgbClr val="000000"/>
                </a:solidFill>
                <a:latin typeface="Arial" charset="0"/>
              </a:defRPr>
            </a:lvl1pPr>
            <a:lvl2pPr marL="679450" indent="-214313" algn="l">
              <a:spcBef>
                <a:spcPct val="40000"/>
              </a:spcBef>
              <a:buClr>
                <a:schemeClr val="tx1"/>
              </a:buClr>
              <a:defRPr kumimoji="1">
                <a:solidFill>
                  <a:srgbClr val="000000"/>
                </a:solidFill>
                <a:latin typeface="Arial" charset="0"/>
              </a:defRPr>
            </a:lvl2pPr>
            <a:lvl3pPr marL="1144588" indent="-231775" algn="l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000000"/>
                </a:solidFill>
                <a:latin typeface="Arial" charset="0"/>
              </a:defRPr>
            </a:lvl3pPr>
            <a:lvl4pPr marL="1592263" indent="-214313" algn="l">
              <a:lnSpc>
                <a:spcPct val="75000"/>
              </a:lnSpc>
              <a:spcBef>
                <a:spcPct val="30000"/>
              </a:spcBef>
              <a:buChar char="–"/>
              <a:defRPr kumimoji="1">
                <a:solidFill>
                  <a:srgbClr val="000000"/>
                </a:solidFill>
                <a:latin typeface="Arial" charset="0"/>
              </a:defRPr>
            </a:lvl4pPr>
            <a:lvl5pPr marL="2112963" indent="-228600" algn="l">
              <a:lnSpc>
                <a:spcPct val="75000"/>
              </a:lnSpc>
              <a:spcBef>
                <a:spcPct val="30000"/>
              </a:spcBef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25701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30273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34845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39417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pPr algn="ctr" eaLnBrk="0" hangingPunct="0">
              <a:buClr>
                <a:srgbClr val="000000"/>
              </a:buClr>
              <a:buFontTx/>
              <a:buChar char=" "/>
            </a:pPr>
            <a:r>
              <a:rPr lang="en-US" altLang="en-US" sz="3200" smtClean="0">
                <a:cs typeface="+mn-cs"/>
              </a:rPr>
              <a:t>The power of </a:t>
            </a:r>
            <a:r>
              <a:rPr lang="en-US" altLang="en-US" sz="3200" b="1" smtClean="0">
                <a:solidFill>
                  <a:srgbClr val="800000"/>
                </a:solidFill>
                <a:cs typeface="+mn-cs"/>
              </a:rPr>
              <a:t>recognition</a:t>
            </a:r>
            <a:r>
              <a:rPr lang="en-US" altLang="en-US" sz="3200" smtClean="0">
                <a:cs typeface="+mn-cs"/>
              </a:rPr>
              <a:t> is exercised when the President, acting for the United States, acknowledges the legal existence of another sovereign state.</a:t>
            </a:r>
            <a:endParaRPr lang="en-US" altLang="en-US" smtClean="0">
              <a:cs typeface="+mn-cs"/>
            </a:endParaRPr>
          </a:p>
        </p:txBody>
      </p:sp>
      <p:sp>
        <p:nvSpPr>
          <p:cNvPr id="398364" name="Rectangle 28"/>
          <p:cNvSpPr>
            <a:spLocks noChangeArrowheads="1"/>
          </p:cNvSpPr>
          <p:nvPr/>
        </p:nvSpPr>
        <p:spPr bwMode="auto">
          <a:xfrm>
            <a:off x="282575" y="3214688"/>
            <a:ext cx="8610600" cy="284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 algn="l">
              <a:spcBef>
                <a:spcPct val="60000"/>
              </a:spcBef>
              <a:buClr>
                <a:schemeClr val="tx1"/>
              </a:buClr>
              <a:buSzPct val="150000"/>
              <a:defRPr kumimoji="1" sz="2000">
                <a:solidFill>
                  <a:srgbClr val="000000"/>
                </a:solidFill>
                <a:latin typeface="Arial" charset="0"/>
              </a:defRPr>
            </a:lvl1pPr>
            <a:lvl2pPr marL="679450" indent="-214313" algn="l">
              <a:spcBef>
                <a:spcPct val="40000"/>
              </a:spcBef>
              <a:buClr>
                <a:schemeClr val="tx1"/>
              </a:buClr>
              <a:defRPr kumimoji="1">
                <a:solidFill>
                  <a:srgbClr val="000000"/>
                </a:solidFill>
                <a:latin typeface="Arial" charset="0"/>
              </a:defRPr>
            </a:lvl2pPr>
            <a:lvl3pPr marL="1144588" indent="-231775" algn="l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000000"/>
                </a:solidFill>
                <a:latin typeface="Arial" charset="0"/>
              </a:defRPr>
            </a:lvl3pPr>
            <a:lvl4pPr marL="1592263" indent="-214313" algn="l">
              <a:lnSpc>
                <a:spcPct val="75000"/>
              </a:lnSpc>
              <a:spcBef>
                <a:spcPct val="30000"/>
              </a:spcBef>
              <a:buChar char="–"/>
              <a:defRPr kumimoji="1">
                <a:solidFill>
                  <a:srgbClr val="000000"/>
                </a:solidFill>
                <a:latin typeface="Arial" charset="0"/>
              </a:defRPr>
            </a:lvl4pPr>
            <a:lvl5pPr marL="2112963" indent="-228600" algn="l">
              <a:lnSpc>
                <a:spcPct val="75000"/>
              </a:lnSpc>
              <a:spcBef>
                <a:spcPct val="30000"/>
              </a:spcBef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25701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30273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34845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39417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pPr eaLnBrk="0" hangingPunct="0">
              <a:buClr>
                <a:srgbClr val="000000"/>
              </a:buClr>
              <a:buFontTx/>
              <a:buChar char="•"/>
            </a:pPr>
            <a:r>
              <a:rPr lang="en-US" altLang="en-US" sz="2400" smtClean="0">
                <a:cs typeface="+mn-cs"/>
              </a:rPr>
              <a:t>The President may show American displeasure with the conduct of another country by asking for the recall of that nation’s ambassador or other diplomatic representatives in this country.</a:t>
            </a:r>
          </a:p>
          <a:p>
            <a:pPr eaLnBrk="0" hangingPunct="0">
              <a:buClr>
                <a:srgbClr val="000000"/>
              </a:buClr>
              <a:buFontTx/>
              <a:buChar char="•"/>
            </a:pPr>
            <a:r>
              <a:rPr lang="en-US" altLang="en-US" sz="2400" smtClean="0">
                <a:cs typeface="+mn-cs"/>
              </a:rPr>
              <a:t>The official is declared to be </a:t>
            </a:r>
            <a:r>
              <a:rPr lang="en-US" altLang="en-US" sz="2400" b="1" i="1" smtClean="0">
                <a:solidFill>
                  <a:srgbClr val="800000"/>
                </a:solidFill>
                <a:cs typeface="+mn-cs"/>
              </a:rPr>
              <a:t>persona non grata,</a:t>
            </a:r>
            <a:r>
              <a:rPr lang="en-US" altLang="en-US" sz="2400" b="1" smtClean="0">
                <a:cs typeface="+mn-cs"/>
              </a:rPr>
              <a:t> </a:t>
            </a:r>
            <a:r>
              <a:rPr lang="en-US" altLang="en-US" sz="2400" smtClean="0">
                <a:cs typeface="+mn-cs"/>
              </a:rPr>
              <a:t>or an unwelcome person.</a:t>
            </a:r>
          </a:p>
        </p:txBody>
      </p:sp>
    </p:spTree>
    <p:extLst>
      <p:ext uri="{BB962C8B-B14F-4D97-AF65-F5344CB8AC3E}">
        <p14:creationId xmlns:p14="http://schemas.microsoft.com/office/powerpoint/2010/main" val="341883804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The Appointment Power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092200"/>
            <a:ext cx="8610600" cy="4652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With Senate consent, the President names most of the top-ranking officers of the Federal Government, including:</a:t>
            </a:r>
            <a:endParaRPr lang="en-US" altLang="en-US" sz="2400" dirty="0"/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US" altLang="en-US" sz="2400" dirty="0"/>
              <a:t>(1) ambassadors and other diplomats;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US" altLang="en-US" sz="2400" dirty="0"/>
              <a:t>(2) Cabinet members and their top aides;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US" altLang="en-US" sz="2400" dirty="0"/>
              <a:t>(3) the heads of such independent agencies as the EPA and NASA;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US" altLang="en-US" sz="2400" dirty="0"/>
              <a:t>(4) all federal judges, attorneys, and U.S. marshals;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US" altLang="en-US" sz="2400" dirty="0"/>
              <a:t>(5) all officers in the armed forces.</a:t>
            </a:r>
          </a:p>
        </p:txBody>
      </p:sp>
      <p:sp>
        <p:nvSpPr>
          <p:cNvPr id="394248" name="Rectangle 8"/>
          <p:cNvSpPr>
            <a:spLocks noChangeArrowheads="1"/>
          </p:cNvSpPr>
          <p:nvPr/>
        </p:nvSpPr>
        <p:spPr bwMode="auto">
          <a:xfrm>
            <a:off x="57150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r" eaLnBrk="0" hangingPunct="0">
              <a:spcBef>
                <a:spcPct val="20000"/>
              </a:spcBef>
            </a:pPr>
            <a:r>
              <a:rPr lang="en-US" altLang="en-US" sz="14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Chapter 14, Section 2</a:t>
            </a:r>
            <a:endParaRPr lang="en-US" altLang="en-US" sz="1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94251" name="AutoShape 11" descr="Stationery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100" y="6299200"/>
            <a:ext cx="520700" cy="520700"/>
          </a:xfrm>
          <a:prstGeom prst="actionButtonBackPrevious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4252" name="AutoShape 12" descr="Stationery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6299200"/>
            <a:ext cx="520700" cy="520700"/>
          </a:xfrm>
          <a:prstGeom prst="actionButtonForwardNex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4253" name="AutoShape 13" descr="Stationery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87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4254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766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3</a:t>
            </a:r>
            <a:endParaRPr lang="en-US" altLang="en-US" sz="300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94255" name="AutoShape 15" descr="Stationery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15925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4256" name="Text Box 1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2608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4</a:t>
            </a:r>
          </a:p>
        </p:txBody>
      </p:sp>
      <p:sp>
        <p:nvSpPr>
          <p:cNvPr id="394257" name="AutoShape 17" descr="Stationery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4003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4258" name="Text Box 1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5082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8834537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The Removal Power</a:t>
            </a:r>
          </a:p>
        </p:txBody>
      </p:sp>
      <p:sp>
        <p:nvSpPr>
          <p:cNvPr id="423939" name="Rectangle 3"/>
          <p:cNvSpPr>
            <a:spLocks noChangeArrowheads="1"/>
          </p:cNvSpPr>
          <p:nvPr/>
        </p:nvSpPr>
        <p:spPr bwMode="auto">
          <a:xfrm>
            <a:off x="57150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r" eaLnBrk="0" hangingPunct="0">
              <a:spcBef>
                <a:spcPct val="20000"/>
              </a:spcBef>
            </a:pPr>
            <a:r>
              <a:rPr lang="en-US" altLang="en-US" sz="14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Chapter 14, Section 2</a:t>
            </a:r>
            <a:endParaRPr lang="en-US" altLang="en-US" sz="1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23940" name="AutoShape 4" descr="Stationery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100" y="6299200"/>
            <a:ext cx="520700" cy="520700"/>
          </a:xfrm>
          <a:prstGeom prst="actionButtonBackPrevious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23941" name="AutoShape 5" descr="Stationery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6299200"/>
            <a:ext cx="520700" cy="520700"/>
          </a:xfrm>
          <a:prstGeom prst="actionButtonForwardNex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23942" name="AutoShape 6" descr="Stationery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87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23943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766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3</a:t>
            </a:r>
            <a:endParaRPr lang="en-US" altLang="en-US" sz="300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23944" name="AutoShape 8" descr="Stationery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15925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23945" name="Text Box 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2608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4</a:t>
            </a:r>
          </a:p>
        </p:txBody>
      </p:sp>
      <p:sp>
        <p:nvSpPr>
          <p:cNvPr id="423946" name="AutoShape 10" descr="Stationery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4003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23947" name="Text Box 1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5082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1</a:t>
            </a:r>
          </a:p>
        </p:txBody>
      </p:sp>
      <p:sp>
        <p:nvSpPr>
          <p:cNvPr id="423973" name="Rectangle 3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The Historical Debate</a:t>
            </a:r>
            <a:endParaRPr lang="en-US" altLang="en-US"/>
          </a:p>
          <a:p>
            <a:r>
              <a:rPr lang="en-US" altLang="en-US" sz="2800"/>
              <a:t>Debate ensued in the First Congress as to whether the President could remove appointees without the consent of the Senate.</a:t>
            </a:r>
          </a:p>
          <a:p>
            <a:r>
              <a:rPr lang="en-US" altLang="en-US" sz="2800"/>
              <a:t>The view that the President may remove the officials he appoints without Senate consent has prevailed over time. </a:t>
            </a:r>
          </a:p>
          <a:p>
            <a:r>
              <a:rPr lang="en-US" altLang="en-US" sz="2800"/>
              <a:t>In general, the President may remove any appointees except federal judges.</a:t>
            </a:r>
            <a:r>
              <a:rPr lang="en-US" altLang="en-US"/>
              <a:t> </a:t>
            </a:r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339653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-228600"/>
            <a:ext cx="8382000" cy="914400"/>
          </a:xfrm>
        </p:spPr>
        <p:txBody>
          <a:bodyPr/>
          <a:lstStyle/>
          <a:p>
            <a:pPr algn="ctr"/>
            <a:r>
              <a:rPr lang="en-US" altLang="en-US" dirty="0"/>
              <a:t>Legislative Powers</a:t>
            </a:r>
          </a:p>
        </p:txBody>
      </p:sp>
      <p:sp>
        <p:nvSpPr>
          <p:cNvPr id="399367" name="Rectangle 7"/>
          <p:cNvSpPr>
            <a:spLocks noChangeArrowheads="1"/>
          </p:cNvSpPr>
          <p:nvPr/>
        </p:nvSpPr>
        <p:spPr bwMode="auto">
          <a:xfrm>
            <a:off x="57150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r" eaLnBrk="0" hangingPunct="0">
              <a:spcBef>
                <a:spcPct val="20000"/>
              </a:spcBef>
            </a:pPr>
            <a:r>
              <a:rPr lang="en-US" altLang="en-US" sz="14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Chapter 14, Section 4</a:t>
            </a:r>
            <a:endParaRPr lang="en-US" altLang="en-US" sz="1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99376" name="AutoShape 16" descr="Stationery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100" y="6299200"/>
            <a:ext cx="520700" cy="520700"/>
          </a:xfrm>
          <a:prstGeom prst="actionButtonBackPrevious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9377" name="AutoShape 17" descr="Stationery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6299200"/>
            <a:ext cx="520700" cy="520700"/>
          </a:xfrm>
          <a:prstGeom prst="actionButtonForwardNex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9378" name="AutoShape 18" descr="Stationery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9845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9379" name="Text Box 1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0924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2</a:t>
            </a:r>
            <a:endParaRPr lang="en-US" altLang="en-US" sz="300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99380" name="AutoShape 20" descr="Stationery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5687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9381" name="Text Box 21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6766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3</a:t>
            </a:r>
            <a:endParaRPr lang="en-US" altLang="en-US" sz="300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99382" name="AutoShape 22" descr="Stationery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4003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9383" name="Text Box 23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25082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1</a:t>
            </a:r>
          </a:p>
        </p:txBody>
      </p:sp>
      <p:sp>
        <p:nvSpPr>
          <p:cNvPr id="399390" name="Text Box 30"/>
          <p:cNvSpPr txBox="1">
            <a:spLocks noGrp="1" noChangeArrowheads="1"/>
          </p:cNvSpPr>
          <p:nvPr>
            <p:ph type="body" sz="half" idx="1"/>
          </p:nvPr>
        </p:nvSpPr>
        <p:spPr>
          <a:xfrm>
            <a:off x="-24685" y="394951"/>
            <a:ext cx="4536136" cy="4267200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20000"/>
              </a:lnSpc>
              <a:spcBef>
                <a:spcPct val="50000"/>
              </a:spcBef>
              <a:buFontTx/>
              <a:buChar char=" "/>
            </a:pPr>
            <a:r>
              <a:rPr lang="en-US" altLang="en-US" b="1" dirty="0">
                <a:solidFill>
                  <a:schemeClr val="folHlink"/>
                </a:solidFill>
              </a:rPr>
              <a:t>Recommending Legislation</a:t>
            </a:r>
            <a:endParaRPr lang="en-US" altLang="en-US" sz="2400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0" lang="en-US" altLang="en-US" sz="2200" dirty="0"/>
              <a:t>The Constitution provides that the President shall report to Congress on the state of the Union and recommend necessary legislation.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0" lang="en-US" altLang="en-US" sz="2200" dirty="0"/>
              <a:t>This power is often called the </a:t>
            </a:r>
            <a:r>
              <a:rPr kumimoji="0" lang="en-US" altLang="en-US" sz="2200" i="1" dirty="0"/>
              <a:t>message power</a:t>
            </a:r>
            <a:r>
              <a:rPr kumimoji="0" lang="en-US" altLang="en-US" sz="2200" dirty="0"/>
              <a:t>.</a:t>
            </a:r>
            <a:endParaRPr kumimoji="0" lang="en-US" altLang="en-US" sz="2400" dirty="0"/>
          </a:p>
        </p:txBody>
      </p:sp>
      <p:sp>
        <p:nvSpPr>
          <p:cNvPr id="399391" name="Text Box 31"/>
          <p:cNvSpPr txBox="1">
            <a:spLocks noChangeArrowheads="1"/>
          </p:cNvSpPr>
          <p:nvPr/>
        </p:nvSpPr>
        <p:spPr bwMode="auto">
          <a:xfrm>
            <a:off x="4680798" y="380999"/>
            <a:ext cx="4433887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 algn="l">
              <a:spcBef>
                <a:spcPct val="60000"/>
              </a:spcBef>
              <a:buClr>
                <a:schemeClr val="tx1"/>
              </a:buClr>
              <a:buSzPct val="150000"/>
              <a:defRPr kumimoji="1">
                <a:solidFill>
                  <a:srgbClr val="000000"/>
                </a:solidFill>
                <a:latin typeface="Arial" charset="0"/>
              </a:defRPr>
            </a:lvl1pPr>
            <a:lvl2pPr indent="7938" algn="l">
              <a:spcBef>
                <a:spcPct val="40000"/>
              </a:spcBef>
              <a:buClr>
                <a:schemeClr val="tx1"/>
              </a:buClr>
              <a:defRPr kumimoji="1" sz="1600">
                <a:solidFill>
                  <a:srgbClr val="000000"/>
                </a:solidFill>
                <a:latin typeface="Arial" charset="0"/>
              </a:defRPr>
            </a:lvl2pPr>
            <a:lvl3pPr marL="1144588" indent="-231775" algn="l">
              <a:lnSpc>
                <a:spcPct val="95000"/>
              </a:lnSpc>
              <a:spcBef>
                <a:spcPct val="35000"/>
              </a:spcBef>
              <a:defRPr kumimoji="1">
                <a:solidFill>
                  <a:srgbClr val="000000"/>
                </a:solidFill>
                <a:latin typeface="Arial" charset="0"/>
              </a:defRPr>
            </a:lvl3pPr>
            <a:lvl4pPr marL="1592263" indent="-214313" algn="l">
              <a:lnSpc>
                <a:spcPct val="75000"/>
              </a:lnSpc>
              <a:spcBef>
                <a:spcPct val="30000"/>
              </a:spcBef>
              <a:buChar char="–"/>
              <a:defRPr kumimoji="1" sz="1600">
                <a:solidFill>
                  <a:srgbClr val="000000"/>
                </a:solidFill>
                <a:latin typeface="Arial" charset="0"/>
              </a:defRPr>
            </a:lvl4pPr>
            <a:lvl5pPr marL="2112963" indent="-228600" algn="l">
              <a:lnSpc>
                <a:spcPct val="75000"/>
              </a:lnSpc>
              <a:spcBef>
                <a:spcPct val="30000"/>
              </a:spcBef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25701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30273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34845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39417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pPr algn="ctr" eaLnBrk="0" hangingPunct="0">
              <a:lnSpc>
                <a:spcPct val="120000"/>
              </a:lnSpc>
              <a:spcBef>
                <a:spcPct val="50000"/>
              </a:spcBef>
              <a:buClr>
                <a:srgbClr val="000000"/>
              </a:buClr>
            </a:pPr>
            <a:r>
              <a:rPr kumimoji="0" lang="en-US" altLang="en-US" sz="2800" b="1" dirty="0" smtClean="0">
                <a:solidFill>
                  <a:srgbClr val="FF0000"/>
                </a:solidFill>
                <a:cs typeface="+mn-cs"/>
              </a:rPr>
              <a:t>The Veto Power</a:t>
            </a:r>
            <a:endParaRPr kumimoji="0" lang="en-US" altLang="en-US" sz="2100" dirty="0" smtClean="0">
              <a:cs typeface="+mn-cs"/>
            </a:endParaRPr>
          </a:p>
          <a:p>
            <a:pPr eaLnBrk="0" hangingPunct="0">
              <a:lnSpc>
                <a:spcPct val="120000"/>
              </a:lnSpc>
              <a:spcBef>
                <a:spcPct val="50000"/>
              </a:spcBef>
              <a:buClr>
                <a:srgbClr val="000000"/>
              </a:buClr>
              <a:buFontTx/>
              <a:buChar char="•"/>
            </a:pPr>
            <a:r>
              <a:rPr kumimoji="0" lang="en-US" altLang="en-US" sz="2200" dirty="0" smtClean="0">
                <a:cs typeface="+mn-cs"/>
              </a:rPr>
              <a:t>All legislation passed by Congress is sent to the President for approval. </a:t>
            </a:r>
          </a:p>
          <a:p>
            <a:pPr eaLnBrk="0" hangingPunct="0">
              <a:lnSpc>
                <a:spcPct val="120000"/>
              </a:lnSpc>
              <a:spcBef>
                <a:spcPct val="50000"/>
              </a:spcBef>
              <a:buClr>
                <a:srgbClr val="000000"/>
              </a:buClr>
              <a:buFontTx/>
              <a:buChar char="•"/>
            </a:pPr>
            <a:r>
              <a:rPr kumimoji="0" lang="en-US" altLang="en-US" sz="2200" dirty="0" smtClean="0">
                <a:cs typeface="+mn-cs"/>
              </a:rPr>
              <a:t>If the President disapproves of a bill, he can veto it. That veto can only be overturned by a two-thirds vote of both houses of Congress.</a:t>
            </a:r>
            <a:endParaRPr kumimoji="0" lang="en-US" altLang="en-US" sz="2000" dirty="0" smtClean="0">
              <a:cs typeface="+mn-cs"/>
            </a:endParaRPr>
          </a:p>
        </p:txBody>
      </p:sp>
      <p:sp>
        <p:nvSpPr>
          <p:cNvPr id="14" name="Rectangle 4"/>
          <p:cNvSpPr txBox="1">
            <a:spLocks noChangeArrowheads="1"/>
          </p:cNvSpPr>
          <p:nvPr/>
        </p:nvSpPr>
        <p:spPr bwMode="auto">
          <a:xfrm>
            <a:off x="278416" y="4648199"/>
            <a:ext cx="8535987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9450" indent="-21431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defRPr kumimoji="1" sz="2400">
                <a:solidFill>
                  <a:srgbClr val="000000"/>
                </a:solidFill>
                <a:latin typeface="+mn-lt"/>
              </a:defRPr>
            </a:lvl2pPr>
            <a:lvl3pPr marL="1144588" indent="-231775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kumimoji="1" sz="2000">
                <a:solidFill>
                  <a:srgbClr val="000000"/>
                </a:solidFill>
                <a:latin typeface="+mn-lt"/>
              </a:defRPr>
            </a:lvl3pPr>
            <a:lvl4pPr marL="1592263" indent="-214313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–"/>
              <a:defRPr kumimoji="1" sz="1800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701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30273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845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9417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algn="ctr">
              <a:buFontTx/>
              <a:buChar char=" "/>
            </a:pPr>
            <a:r>
              <a:rPr lang="en-US" altLang="en-US" b="1" kern="0" smtClean="0">
                <a:solidFill>
                  <a:schemeClr val="folHlink"/>
                </a:solidFill>
              </a:rPr>
              <a:t>Other Legislative Powers</a:t>
            </a:r>
            <a:endParaRPr lang="en-US" altLang="en-US" sz="1800" kern="0" smtClean="0"/>
          </a:p>
          <a:p>
            <a:r>
              <a:rPr lang="en-US" altLang="en-US" sz="2400" kern="0" smtClean="0"/>
              <a:t>According to Article II, Section 3 of the Constitution, only the President can call a Congress into special session. </a:t>
            </a:r>
            <a:endParaRPr lang="en-US" altLang="en-US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81870815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Presidential Powers</a:t>
            </a:r>
            <a:br>
              <a:rPr lang="en-US" dirty="0" smtClean="0"/>
            </a:br>
            <a:r>
              <a:rPr lang="en-US" dirty="0" smtClean="0"/>
              <a:t>Assignment</a:t>
            </a:r>
            <a:endParaRPr lang="en-US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915400" cy="4953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Refer to Pgs. 399 – 403.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Complete Workbook P. 69 (Part A </a:t>
            </a:r>
            <a:r>
              <a:rPr lang="en-US" b="1" u="sng" dirty="0" smtClean="0"/>
              <a:t>only</a:t>
            </a:r>
            <a:r>
              <a:rPr lang="en-US" dirty="0" smtClean="0"/>
              <a:t>)</a:t>
            </a:r>
            <a:endParaRPr lang="en-US" dirty="0" smtClean="0"/>
          </a:p>
        </p:txBody>
      </p:sp>
      <p:pic>
        <p:nvPicPr>
          <p:cNvPr id="50180" name="Picture 5" descr="presidential_se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7625"/>
            <a:ext cx="16319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1" name="Picture 7" descr="presidential_se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4224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4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rgbClr val="FFFFFF"/>
            </a:gs>
            <a:gs pos="30000">
              <a:srgbClr val="E6E6E6"/>
            </a:gs>
            <a:gs pos="0">
              <a:srgbClr val="7D8496"/>
            </a:gs>
            <a:gs pos="70000">
              <a:srgbClr val="E6E6E6"/>
            </a:gs>
            <a:gs pos="100000">
              <a:srgbClr val="7D8496"/>
            </a:gs>
            <a:gs pos="9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4618"/>
            <a:ext cx="9144000" cy="914400"/>
          </a:xfrm>
        </p:spPr>
        <p:txBody>
          <a:bodyPr/>
          <a:lstStyle/>
          <a:p>
            <a:r>
              <a:rPr lang="en-US" altLang="en-US" sz="3200" b="1" dirty="0" smtClean="0">
                <a:solidFill>
                  <a:srgbClr val="FF0000"/>
                </a:solidFill>
              </a:rPr>
              <a:t>CLOSE READING: PRIMARY SOURCE</a:t>
            </a:r>
            <a:br>
              <a:rPr lang="en-US" altLang="en-US" sz="3200" b="1" dirty="0" smtClean="0">
                <a:solidFill>
                  <a:srgbClr val="FF0000"/>
                </a:solidFill>
              </a:rPr>
            </a:br>
            <a:r>
              <a:rPr lang="en-US" altLang="en-US" sz="3200" b="1" dirty="0" smtClean="0">
                <a:solidFill>
                  <a:srgbClr val="FF0000"/>
                </a:solidFill>
              </a:rPr>
              <a:t>Constitution – Article II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855" y="838200"/>
            <a:ext cx="9144000" cy="762000"/>
          </a:xfrm>
        </p:spPr>
        <p:txBody>
          <a:bodyPr/>
          <a:lstStyle/>
          <a:p>
            <a:r>
              <a:rPr lang="en-US" sz="2000" b="1" dirty="0" smtClean="0"/>
              <a:t>DIRECTIONS</a:t>
            </a:r>
            <a:r>
              <a:rPr lang="en-US" sz="2000" dirty="0" smtClean="0"/>
              <a:t>:  Read through Article II of the Constitution with your partner.  As you 	read</a:t>
            </a:r>
            <a:r>
              <a:rPr lang="en-US" sz="2000" dirty="0"/>
              <a:t>:</a:t>
            </a:r>
            <a:r>
              <a:rPr lang="en-US" sz="2000" dirty="0" smtClean="0"/>
              <a:t> (1) highlight the powers of the President,  and (2) annotate according to 	the chart below.  </a:t>
            </a:r>
            <a:r>
              <a:rPr lang="en-US" sz="2000" dirty="0" smtClean="0">
                <a:solidFill>
                  <a:srgbClr val="FF0000"/>
                </a:solidFill>
              </a:rPr>
              <a:t>(Refer to the Constitution in your notebook)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325872"/>
              </p:ext>
            </p:extLst>
          </p:nvPr>
        </p:nvGraphicFramePr>
        <p:xfrm>
          <a:off x="140536" y="1769142"/>
          <a:ext cx="5345864" cy="4435355"/>
        </p:xfrm>
        <a:graphic>
          <a:graphicData uri="http://schemas.openxmlformats.org/drawingml/2006/table">
            <a:tbl>
              <a:tblPr firstRow="1" firstCol="1" bandRow="1"/>
              <a:tblGrid>
                <a:gridCol w="1359118"/>
                <a:gridCol w="1993373"/>
                <a:gridCol w="1993373"/>
              </a:tblGrid>
              <a:tr h="4842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Symbol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What this symbol </a:t>
                      </a:r>
                      <a:r>
                        <a:rPr lang="en-US" sz="1300" b="1" i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represents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What to </a:t>
                      </a:r>
                      <a:r>
                        <a:rPr lang="en-US" sz="1300" b="1" i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write</a:t>
                      </a:r>
                      <a:r>
                        <a:rPr lang="en-US" sz="13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in your annotation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7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This is a </a:t>
                      </a:r>
                      <a:r>
                        <a:rPr lang="en-US" sz="1100" b="1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LEGISLATIVE</a:t>
                      </a:r>
                      <a:r>
                        <a:rPr lang="en-US" sz="11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power</a:t>
                      </a:r>
                      <a:r>
                        <a:rPr lang="en-US" sz="1100" baseline="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of the President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Explain</a:t>
                      </a: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i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why</a:t>
                      </a: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you feel this is a </a:t>
                      </a:r>
                      <a:r>
                        <a:rPr lang="en-US" sz="1100" u="sng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legislative</a:t>
                      </a:r>
                      <a:r>
                        <a:rPr lang="en-US" sz="11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power.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5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This is an </a:t>
                      </a:r>
                      <a:r>
                        <a:rPr lang="en-US" sz="1100" b="1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EXECUTIVE</a:t>
                      </a:r>
                      <a:r>
                        <a:rPr lang="en-US" sz="11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power</a:t>
                      </a:r>
                      <a:r>
                        <a:rPr lang="en-US" sz="1100" baseline="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of the President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Explain</a:t>
                      </a: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i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why</a:t>
                      </a: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you feel this is an </a:t>
                      </a:r>
                      <a:r>
                        <a:rPr lang="en-US" sz="1100" u="sng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executive</a:t>
                      </a:r>
                      <a:r>
                        <a:rPr lang="en-US" sz="1100" u="none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power</a:t>
                      </a:r>
                      <a:r>
                        <a:rPr lang="en-US" sz="11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3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J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This is a </a:t>
                      </a:r>
                      <a:r>
                        <a:rPr lang="en-US" sz="1100" b="1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JUDICIAL</a:t>
                      </a:r>
                      <a:r>
                        <a:rPr lang="en-US" sz="11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power</a:t>
                      </a:r>
                      <a:r>
                        <a:rPr lang="en-US" sz="1100" baseline="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of the President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Explain</a:t>
                      </a: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i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why</a:t>
                      </a: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you feel this is a </a:t>
                      </a:r>
                      <a:r>
                        <a:rPr lang="en-US" sz="1100" u="sng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judicial</a:t>
                      </a:r>
                      <a:r>
                        <a:rPr lang="en-US" sz="11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power.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3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O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This is </a:t>
                      </a:r>
                      <a:r>
                        <a:rPr lang="en-US" sz="11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an </a:t>
                      </a:r>
                      <a:r>
                        <a:rPr lang="en-US" sz="1100" b="1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1100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power</a:t>
                      </a:r>
                      <a:r>
                        <a:rPr lang="en-US" sz="1100" baseline="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of the President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Explain</a:t>
                      </a: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i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why</a:t>
                      </a: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you feel this is a </a:t>
                      </a:r>
                      <a:r>
                        <a:rPr lang="en-US" sz="1100" u="sng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other</a:t>
                      </a:r>
                      <a:r>
                        <a:rPr lang="en-US" sz="11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power.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3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?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Information you are </a:t>
                      </a:r>
                      <a:r>
                        <a:rPr lang="en-US" sz="11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confused</a:t>
                      </a:r>
                      <a:r>
                        <a:rPr lang="en-US" sz="11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about or doesn’t make sense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Compose</a:t>
                      </a:r>
                      <a:r>
                        <a:rPr lang="en-US" sz="11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a question to express what confuses you.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4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IMPORTANT</a:t>
                      </a:r>
                      <a:r>
                        <a:rPr lang="en-US" sz="11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information, key idea/concept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Summarize</a:t>
                      </a:r>
                      <a:r>
                        <a:rPr lang="en-US" sz="11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or paraphrase the important information, key ideas/concept.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Put a circle around </a:t>
                      </a:r>
                      <a:r>
                        <a:rPr lang="en-US" sz="11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words</a:t>
                      </a: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you with which you are unfamiliar.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Look up</a:t>
                      </a: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the word and write a (brief) definition in the margin.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2670175" y="7651750"/>
            <a:ext cx="13716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1752600"/>
            <a:ext cx="3581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LEGISLATIVE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 – relating to 	laws/legislation.  The 	President </a:t>
            </a:r>
            <a:r>
              <a:rPr lang="en-US" sz="1600" b="1" u="sng" dirty="0" smtClean="0">
                <a:solidFill>
                  <a:prstClr val="black"/>
                </a:solidFill>
                <a:cs typeface="Arial" pitchFamily="34" charset="0"/>
              </a:rPr>
              <a:t>cannot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 pass 	laws, but what powers 	does he have relating to 	laws being passed?</a:t>
            </a:r>
          </a:p>
          <a:p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EXECUTIVE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 – relating to 	enforcing</a:t>
            </a: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laws and 	administering the executive 	branch. </a:t>
            </a:r>
          </a:p>
          <a:p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JUDICIAL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 – relating to the court 	system.  	What powers does the 	President have relating to the 	federal court system?</a:t>
            </a:r>
          </a:p>
          <a:p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OTHER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 – This includes any powers that 	do not fit into the 3 	categories above, including: 	Diplomatic and Military 	powers.</a:t>
            </a:r>
          </a:p>
          <a:p>
            <a:endParaRPr lang="en-US" sz="16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77091" y="5611092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633478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prstClr val="black"/>
                </a:solidFill>
                <a:cs typeface="Arial" pitchFamily="34" charset="0"/>
              </a:rPr>
              <a:t>FOCUS QUESTION</a:t>
            </a: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:  What are the powers of the President? </a:t>
            </a:r>
            <a:endParaRPr lang="en-US" sz="2800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47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1513" y="896938"/>
            <a:ext cx="7772400" cy="8413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President:</a:t>
            </a:r>
            <a:br>
              <a:rPr lang="en-US" dirty="0" smtClean="0"/>
            </a:br>
            <a:r>
              <a:rPr lang="en-US" dirty="0" smtClean="0"/>
              <a:t>Powers	</a:t>
            </a:r>
          </a:p>
        </p:txBody>
      </p:sp>
      <p:pic>
        <p:nvPicPr>
          <p:cNvPr id="38915" name="Picture 5" descr="presidential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1752600"/>
            <a:ext cx="481965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117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200" name="Rectangle 8"/>
          <p:cNvSpPr>
            <a:spLocks noChangeArrowheads="1"/>
          </p:cNvSpPr>
          <p:nvPr/>
        </p:nvSpPr>
        <p:spPr bwMode="auto">
          <a:xfrm>
            <a:off x="57150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r" eaLnBrk="0" hangingPunct="0">
              <a:spcBef>
                <a:spcPct val="20000"/>
              </a:spcBef>
            </a:pPr>
            <a:r>
              <a:rPr lang="en-US" altLang="en-US" sz="14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Chapter 14, Section 2</a:t>
            </a:r>
            <a:endParaRPr lang="en-US" altLang="en-US" sz="1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92205" name="AutoShape 13" descr="Stationery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100" y="6299200"/>
            <a:ext cx="520700" cy="520700"/>
          </a:xfrm>
          <a:prstGeom prst="actionButtonBackPrevious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2206" name="AutoShape 14" descr="Stationery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6299200"/>
            <a:ext cx="520700" cy="520700"/>
          </a:xfrm>
          <a:prstGeom prst="actionButtonForwardNex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2207" name="AutoShape 15" descr="Stationery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87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2208" name="Text Box 1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766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3</a:t>
            </a:r>
            <a:endParaRPr lang="en-US" altLang="en-US" sz="300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92209" name="AutoShape 17" descr="Stationery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15925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2210" name="Text Box 1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2608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4</a:t>
            </a:r>
          </a:p>
        </p:txBody>
      </p:sp>
      <p:sp>
        <p:nvSpPr>
          <p:cNvPr id="392211" name="AutoShape 19" descr="Stationery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4003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2212" name="Text Box 2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5082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1</a:t>
            </a:r>
          </a:p>
        </p:txBody>
      </p:sp>
      <p:sp>
        <p:nvSpPr>
          <p:cNvPr id="392217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Executing the Law</a:t>
            </a:r>
          </a:p>
        </p:txBody>
      </p:sp>
      <p:sp>
        <p:nvSpPr>
          <p:cNvPr id="39221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4267200"/>
          </a:xfrm>
        </p:spPr>
        <p:txBody>
          <a:bodyPr/>
          <a:lstStyle/>
          <a:p>
            <a:r>
              <a:rPr lang="en-US" altLang="en-US" sz="2800" dirty="0"/>
              <a:t>As chief executive, the President executes (enforces, administers, carries out) the provisions of federal law.</a:t>
            </a:r>
          </a:p>
          <a:p>
            <a:r>
              <a:rPr lang="en-US" altLang="en-US" sz="2800" dirty="0"/>
              <a:t>The </a:t>
            </a:r>
            <a:r>
              <a:rPr lang="en-US" altLang="en-US" sz="2800" b="1" dirty="0">
                <a:solidFill>
                  <a:schemeClr val="tx2"/>
                </a:solidFill>
              </a:rPr>
              <a:t>oath of office</a:t>
            </a:r>
            <a:r>
              <a:rPr lang="en-US" altLang="en-US" sz="2800" dirty="0"/>
              <a:t> instructs the President to carry out the laws of the land.</a:t>
            </a:r>
          </a:p>
          <a:p>
            <a:r>
              <a:rPr lang="en-US" altLang="en-US" sz="2800" dirty="0"/>
              <a:t>The other provision is the Constitution’s command that “he shall take care that the laws be faithfully executed</a:t>
            </a:r>
            <a:r>
              <a:rPr lang="en-US" altLang="en-US" sz="2800" dirty="0" smtClean="0"/>
              <a:t>.”</a:t>
            </a:r>
            <a:endParaRPr lang="en-US" alt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0" y="4267200"/>
            <a:ext cx="91821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Executive 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Power – enforce laws</a:t>
            </a:r>
          </a:p>
          <a:p>
            <a:pPr marL="914400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	head </a:t>
            </a:r>
            <a:r>
              <a:rPr lang="en-US" sz="16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of more than 2 million executive branch employees, federal agencies</a:t>
            </a:r>
          </a:p>
          <a:p>
            <a:pPr marL="914400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Executive order – enforce policies &amp; programs enacted by Congress </a:t>
            </a:r>
            <a:endParaRPr lang="en-US" sz="1600" dirty="0" smtClean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914400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	(</a:t>
            </a:r>
            <a:r>
              <a:rPr lang="en-US" sz="16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1948 – Truman desegregated </a:t>
            </a:r>
            <a:r>
              <a:rPr lang="en-US" sz="1600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the </a:t>
            </a:r>
            <a:r>
              <a:rPr lang="en-US" sz="16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armed forces)</a:t>
            </a:r>
          </a:p>
          <a:p>
            <a:pPr marL="914400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Impoundment – refusal to spend money Congress has appropriated</a:t>
            </a:r>
          </a:p>
          <a:p>
            <a:pPr marL="800100" lvl="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Appoint 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executive heads/Cabinet of advisors </a:t>
            </a:r>
            <a:endParaRPr lang="en-US" sz="2000" dirty="0" smtClean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800100" lvl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	</a:t>
            </a:r>
            <a:r>
              <a:rPr lang="en-US" sz="1600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(</a:t>
            </a:r>
            <a:r>
              <a:rPr lang="en-US" sz="16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w/ Senate consent) (remove appointed officials)</a:t>
            </a:r>
          </a:p>
        </p:txBody>
      </p:sp>
    </p:spTree>
    <p:extLst>
      <p:ext uri="{BB962C8B-B14F-4D97-AF65-F5344CB8AC3E}">
        <p14:creationId xmlns:p14="http://schemas.microsoft.com/office/powerpoint/2010/main" val="1412267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The Ordinance Power</a:t>
            </a:r>
          </a:p>
        </p:txBody>
      </p:sp>
      <p:sp>
        <p:nvSpPr>
          <p:cNvPr id="393224" name="Rectangle 8"/>
          <p:cNvSpPr>
            <a:spLocks noChangeArrowheads="1"/>
          </p:cNvSpPr>
          <p:nvPr/>
        </p:nvSpPr>
        <p:spPr bwMode="auto">
          <a:xfrm>
            <a:off x="57150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r" eaLnBrk="0" hangingPunct="0">
              <a:spcBef>
                <a:spcPct val="20000"/>
              </a:spcBef>
            </a:pPr>
            <a:r>
              <a:rPr lang="en-US" altLang="en-US" sz="14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Chapter 14, Section 2</a:t>
            </a:r>
            <a:endParaRPr lang="en-US" altLang="en-US" sz="1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93276" name="AutoShape 60" descr="Stationery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100" y="6299200"/>
            <a:ext cx="520700" cy="520700"/>
          </a:xfrm>
          <a:prstGeom prst="actionButtonBackPrevious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3277" name="AutoShape 61" descr="Stationery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6299200"/>
            <a:ext cx="520700" cy="520700"/>
          </a:xfrm>
          <a:prstGeom prst="actionButtonForwardNex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3278" name="AutoShape 62" descr="Stationery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87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3279" name="Text Box 6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766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3</a:t>
            </a:r>
            <a:endParaRPr lang="en-US" altLang="en-US" sz="300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93280" name="AutoShape 64" descr="Stationery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15925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3281" name="Text Box 6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2608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4</a:t>
            </a:r>
          </a:p>
        </p:txBody>
      </p:sp>
      <p:sp>
        <p:nvSpPr>
          <p:cNvPr id="393282" name="AutoShape 66" descr="Stationery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4003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3283" name="Text Box 67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5082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1</a:t>
            </a:r>
          </a:p>
        </p:txBody>
      </p:sp>
      <p:sp>
        <p:nvSpPr>
          <p:cNvPr id="393291" name="Rectangle 7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 dirty="0"/>
              <a:t>The President has the power to issue executive orders. An </a:t>
            </a:r>
            <a:r>
              <a:rPr lang="en-US" altLang="en-US" sz="2400" b="1" dirty="0">
                <a:solidFill>
                  <a:schemeClr val="tx2"/>
                </a:solidFill>
              </a:rPr>
              <a:t>executive order</a:t>
            </a:r>
            <a:r>
              <a:rPr lang="en-US" altLang="en-US" sz="2400" dirty="0"/>
              <a:t> is a directive, rule, or regulation that has the effect of law</a:t>
            </a:r>
            <a:r>
              <a:rPr lang="en-US" altLang="en-US" sz="2400" dirty="0" smtClean="0"/>
              <a:t>. (Implied Power) </a:t>
            </a:r>
            <a:endParaRPr lang="en-US" altLang="en-US" sz="2400" dirty="0"/>
          </a:p>
          <a:p>
            <a:r>
              <a:rPr lang="en-US" altLang="en-US" sz="2400" dirty="0"/>
              <a:t>The power to issue these orders, the </a:t>
            </a:r>
            <a:r>
              <a:rPr lang="en-US" altLang="en-US" sz="2400" b="1" dirty="0">
                <a:solidFill>
                  <a:schemeClr val="tx2"/>
                </a:solidFill>
              </a:rPr>
              <a:t>ordinance power</a:t>
            </a:r>
            <a:r>
              <a:rPr lang="en-US" altLang="en-US" sz="2400" dirty="0">
                <a:solidFill>
                  <a:schemeClr val="tx1"/>
                </a:solidFill>
              </a:rPr>
              <a:t>,</a:t>
            </a:r>
            <a:r>
              <a:rPr lang="en-US" altLang="en-US" sz="2400" dirty="0"/>
              <a:t> arises from two sources: the Constitution and acts of Congress. </a:t>
            </a:r>
          </a:p>
        </p:txBody>
      </p:sp>
      <p:sp>
        <p:nvSpPr>
          <p:cNvPr id="393292" name="Rectangle 76"/>
          <p:cNvSpPr>
            <a:spLocks noChangeArrowheads="1"/>
          </p:cNvSpPr>
          <p:nvPr/>
        </p:nvSpPr>
        <p:spPr bwMode="auto">
          <a:xfrm>
            <a:off x="309563" y="3754438"/>
            <a:ext cx="4233862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 algn="l">
              <a:spcBef>
                <a:spcPct val="60000"/>
              </a:spcBef>
              <a:buClr>
                <a:schemeClr val="tx1"/>
              </a:buClr>
              <a:buSzPct val="150000"/>
              <a:defRPr kumimoji="1">
                <a:solidFill>
                  <a:srgbClr val="000000"/>
                </a:solidFill>
                <a:latin typeface="Arial" charset="0"/>
              </a:defRPr>
            </a:lvl1pPr>
            <a:lvl2pPr indent="7938" algn="l">
              <a:spcBef>
                <a:spcPct val="40000"/>
              </a:spcBef>
              <a:buClr>
                <a:schemeClr val="tx1"/>
              </a:buClr>
              <a:defRPr kumimoji="1" sz="1600">
                <a:solidFill>
                  <a:srgbClr val="000000"/>
                </a:solidFill>
                <a:latin typeface="Arial" charset="0"/>
              </a:defRPr>
            </a:lvl2pPr>
            <a:lvl3pPr marL="1144588" indent="-231775" algn="l">
              <a:lnSpc>
                <a:spcPct val="95000"/>
              </a:lnSpc>
              <a:spcBef>
                <a:spcPct val="35000"/>
              </a:spcBef>
              <a:defRPr kumimoji="1">
                <a:solidFill>
                  <a:srgbClr val="000000"/>
                </a:solidFill>
                <a:latin typeface="Arial" charset="0"/>
              </a:defRPr>
            </a:lvl3pPr>
            <a:lvl4pPr marL="1592263" indent="-214313" algn="l">
              <a:lnSpc>
                <a:spcPct val="75000"/>
              </a:lnSpc>
              <a:spcBef>
                <a:spcPct val="30000"/>
              </a:spcBef>
              <a:buChar char="–"/>
              <a:defRPr kumimoji="1" sz="1600">
                <a:solidFill>
                  <a:srgbClr val="000000"/>
                </a:solidFill>
                <a:latin typeface="Arial" charset="0"/>
              </a:defRPr>
            </a:lvl4pPr>
            <a:lvl5pPr marL="2112963" indent="-228600" algn="l">
              <a:lnSpc>
                <a:spcPct val="75000"/>
              </a:lnSpc>
              <a:spcBef>
                <a:spcPct val="30000"/>
              </a:spcBef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25701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30273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34845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39417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pPr eaLnBrk="0" hangingPunct="0">
              <a:buClr>
                <a:srgbClr val="000000"/>
              </a:buClr>
              <a:buFontTx/>
              <a:buChar char="•"/>
            </a:pPr>
            <a:r>
              <a:rPr lang="en-US" altLang="en-US" sz="2200" smtClean="0">
                <a:cs typeface="+mn-cs"/>
              </a:rPr>
              <a:t>Although not specifically mentioned in the Constitution, the ordinance power is clearly intended.</a:t>
            </a:r>
            <a:r>
              <a:rPr lang="en-US" altLang="en-US" smtClean="0">
                <a:cs typeface="+mn-cs"/>
              </a:rPr>
              <a:t> </a:t>
            </a:r>
          </a:p>
        </p:txBody>
      </p:sp>
      <p:sp>
        <p:nvSpPr>
          <p:cNvPr id="393293" name="Rectangle 77"/>
          <p:cNvSpPr>
            <a:spLocks noChangeArrowheads="1"/>
          </p:cNvSpPr>
          <p:nvPr/>
        </p:nvSpPr>
        <p:spPr bwMode="auto">
          <a:xfrm>
            <a:off x="4733925" y="3738563"/>
            <a:ext cx="4124325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 algn="l">
              <a:spcBef>
                <a:spcPct val="60000"/>
              </a:spcBef>
              <a:buClr>
                <a:schemeClr val="tx1"/>
              </a:buClr>
              <a:buSzPct val="150000"/>
              <a:defRPr kumimoji="1">
                <a:solidFill>
                  <a:srgbClr val="000000"/>
                </a:solidFill>
                <a:latin typeface="Arial" charset="0"/>
              </a:defRPr>
            </a:lvl1pPr>
            <a:lvl2pPr indent="7938" algn="l">
              <a:spcBef>
                <a:spcPct val="40000"/>
              </a:spcBef>
              <a:buClr>
                <a:schemeClr val="tx1"/>
              </a:buClr>
              <a:defRPr kumimoji="1" sz="1600">
                <a:solidFill>
                  <a:srgbClr val="000000"/>
                </a:solidFill>
                <a:latin typeface="Arial" charset="0"/>
              </a:defRPr>
            </a:lvl2pPr>
            <a:lvl3pPr marL="1144588" indent="-231775" algn="l">
              <a:lnSpc>
                <a:spcPct val="95000"/>
              </a:lnSpc>
              <a:spcBef>
                <a:spcPct val="35000"/>
              </a:spcBef>
              <a:defRPr kumimoji="1">
                <a:solidFill>
                  <a:srgbClr val="000000"/>
                </a:solidFill>
                <a:latin typeface="Arial" charset="0"/>
              </a:defRPr>
            </a:lvl3pPr>
            <a:lvl4pPr marL="1592263" indent="-214313" algn="l">
              <a:lnSpc>
                <a:spcPct val="75000"/>
              </a:lnSpc>
              <a:spcBef>
                <a:spcPct val="30000"/>
              </a:spcBef>
              <a:buChar char="–"/>
              <a:defRPr kumimoji="1" sz="1600">
                <a:solidFill>
                  <a:srgbClr val="000000"/>
                </a:solidFill>
                <a:latin typeface="Arial" charset="0"/>
              </a:defRPr>
            </a:lvl4pPr>
            <a:lvl5pPr marL="2112963" indent="-228600" algn="l">
              <a:lnSpc>
                <a:spcPct val="75000"/>
              </a:lnSpc>
              <a:spcBef>
                <a:spcPct val="30000"/>
              </a:spcBef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25701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30273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34845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39417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pPr eaLnBrk="0" hangingPunct="0">
              <a:buClr>
                <a:srgbClr val="000000"/>
              </a:buClr>
              <a:buFontTx/>
              <a:buChar char="•"/>
            </a:pPr>
            <a:r>
              <a:rPr lang="en-US" altLang="en-US" sz="2200" smtClean="0">
                <a:cs typeface="+mn-cs"/>
              </a:rPr>
              <a:t>The size of government has caused Congress to delegate more and more discretion to the President and presidential subordinates.</a:t>
            </a:r>
            <a:endParaRPr lang="en-US" alt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753885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685800"/>
          </a:xfrm>
        </p:spPr>
        <p:txBody>
          <a:bodyPr/>
          <a:lstStyle/>
          <a:p>
            <a:pPr algn="ctr"/>
            <a:r>
              <a:rPr lang="en-US" altLang="en-US" dirty="0"/>
              <a:t>Commander in Chief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6350" y="838200"/>
            <a:ext cx="9144000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200" b="1" i="1" dirty="0">
                <a:solidFill>
                  <a:schemeClr val="hlink"/>
                </a:solidFill>
              </a:rPr>
              <a:t>Making Undeclared War</a:t>
            </a:r>
            <a:endParaRPr lang="en-US" altLang="en-US" sz="2200" dirty="0"/>
          </a:p>
          <a:p>
            <a:r>
              <a:rPr lang="en-US" altLang="en-US" sz="2200" dirty="0"/>
              <a:t>Many Presidents have used the armed forces abroad without a declaration of war. </a:t>
            </a:r>
          </a:p>
          <a:p>
            <a:pPr>
              <a:buFontTx/>
              <a:buNone/>
            </a:pPr>
            <a:r>
              <a:rPr lang="en-US" altLang="en-US" sz="2200" b="1" i="1" dirty="0">
                <a:solidFill>
                  <a:srgbClr val="FF0000"/>
                </a:solidFill>
              </a:rPr>
              <a:t>Wartime Powers</a:t>
            </a:r>
            <a:endParaRPr lang="en-US" altLang="en-US" sz="2200" dirty="0"/>
          </a:p>
          <a:p>
            <a:r>
              <a:rPr lang="en-US" altLang="en-US" sz="2200" dirty="0"/>
              <a:t>The President’s powers as commander in chief are far greater during a war than they are in normal times.</a:t>
            </a:r>
          </a:p>
          <a:p>
            <a:pPr>
              <a:buFontTx/>
              <a:buNone/>
            </a:pPr>
            <a:r>
              <a:rPr lang="en-US" altLang="en-US" sz="2200" b="1" i="1" dirty="0">
                <a:solidFill>
                  <a:srgbClr val="003300"/>
                </a:solidFill>
              </a:rPr>
              <a:t>The War Powers Resolution</a:t>
            </a:r>
            <a:endParaRPr lang="en-US" altLang="en-US" sz="2200" dirty="0"/>
          </a:p>
          <a:p>
            <a:r>
              <a:rPr lang="en-US" altLang="en-US" sz="2200" dirty="0"/>
              <a:t>The War Powers Resolution of 1973 limits the President’s war-making powers.</a:t>
            </a:r>
          </a:p>
        </p:txBody>
      </p:sp>
      <p:sp>
        <p:nvSpPr>
          <p:cNvPr id="430084" name="Rectangle 4"/>
          <p:cNvSpPr>
            <a:spLocks noChangeArrowheads="1"/>
          </p:cNvSpPr>
          <p:nvPr/>
        </p:nvSpPr>
        <p:spPr bwMode="auto">
          <a:xfrm>
            <a:off x="57150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r" eaLnBrk="0" hangingPunct="0">
              <a:spcBef>
                <a:spcPct val="20000"/>
              </a:spcBef>
            </a:pPr>
            <a:r>
              <a:rPr lang="en-US" altLang="en-US" sz="14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Chapter 14, Section 3</a:t>
            </a:r>
            <a:endParaRPr lang="en-US" altLang="en-US" sz="1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30085" name="AutoShape 5" descr="Stationery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100" y="6299200"/>
            <a:ext cx="520700" cy="520700"/>
          </a:xfrm>
          <a:prstGeom prst="actionButtonBackPrevious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30086" name="AutoShape 6" descr="Stationery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6299200"/>
            <a:ext cx="520700" cy="520700"/>
          </a:xfrm>
          <a:prstGeom prst="actionButtonForwardNex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30087" name="AutoShape 7" descr="Stationery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9845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30088" name="Text Box 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0924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2</a:t>
            </a:r>
            <a:endParaRPr lang="en-US" altLang="en-US" sz="300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30089" name="AutoShape 9" descr="Stationery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15925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30090" name="Text Box 1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2608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4</a:t>
            </a:r>
          </a:p>
        </p:txBody>
      </p:sp>
      <p:sp>
        <p:nvSpPr>
          <p:cNvPr id="430091" name="AutoShape 11" descr="Stationery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4003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30092" name="Text Box 12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5082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1</a:t>
            </a:r>
          </a:p>
        </p:txBody>
      </p:sp>
      <p:sp>
        <p:nvSpPr>
          <p:cNvPr id="430093" name="Rectangle 13"/>
          <p:cNvSpPr>
            <a:spLocks noChangeArrowheads="1"/>
          </p:cNvSpPr>
          <p:nvPr/>
        </p:nvSpPr>
        <p:spPr bwMode="auto">
          <a:xfrm>
            <a:off x="0" y="533400"/>
            <a:ext cx="9144000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 algn="l">
              <a:spcBef>
                <a:spcPct val="60000"/>
              </a:spcBef>
              <a:buClr>
                <a:schemeClr val="tx1"/>
              </a:buClr>
              <a:buSzPct val="150000"/>
              <a:defRPr kumimoji="1" sz="2000">
                <a:solidFill>
                  <a:srgbClr val="000000"/>
                </a:solidFill>
                <a:latin typeface="Arial" charset="0"/>
              </a:defRPr>
            </a:lvl1pPr>
            <a:lvl2pPr marL="679450" indent="-214313" algn="l">
              <a:spcBef>
                <a:spcPct val="40000"/>
              </a:spcBef>
              <a:buClr>
                <a:schemeClr val="tx1"/>
              </a:buClr>
              <a:defRPr kumimoji="1">
                <a:solidFill>
                  <a:srgbClr val="000000"/>
                </a:solidFill>
                <a:latin typeface="Arial" charset="0"/>
              </a:defRPr>
            </a:lvl2pPr>
            <a:lvl3pPr marL="1144588" indent="-231775" algn="l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000000"/>
                </a:solidFill>
                <a:latin typeface="Arial" charset="0"/>
              </a:defRPr>
            </a:lvl3pPr>
            <a:lvl4pPr marL="1592263" indent="-214313" algn="l">
              <a:lnSpc>
                <a:spcPct val="75000"/>
              </a:lnSpc>
              <a:spcBef>
                <a:spcPct val="30000"/>
              </a:spcBef>
              <a:buChar char="–"/>
              <a:defRPr kumimoji="1">
                <a:solidFill>
                  <a:srgbClr val="000000"/>
                </a:solidFill>
                <a:latin typeface="Arial" charset="0"/>
              </a:defRPr>
            </a:lvl4pPr>
            <a:lvl5pPr marL="2112963" indent="-228600" algn="l">
              <a:lnSpc>
                <a:spcPct val="75000"/>
              </a:lnSpc>
              <a:spcBef>
                <a:spcPct val="30000"/>
              </a:spcBef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25701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30273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34845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39417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pPr algn="ctr" eaLnBrk="0" hangingPunct="0">
              <a:buClr>
                <a:srgbClr val="000000"/>
              </a:buClr>
              <a:buFontTx/>
              <a:buChar char=" "/>
            </a:pPr>
            <a:r>
              <a:rPr lang="en-US" altLang="en-US" sz="1600" u="sng" dirty="0" smtClean="0">
                <a:cs typeface="+mn-cs"/>
              </a:rPr>
              <a:t>The Constitution makes the President the commander in chief of the nation’s armed forces. </a:t>
            </a:r>
          </a:p>
        </p:txBody>
      </p:sp>
      <p:sp>
        <p:nvSpPr>
          <p:cNvPr id="2" name="Rectangle 1"/>
          <p:cNvSpPr/>
          <p:nvPr/>
        </p:nvSpPr>
        <p:spPr>
          <a:xfrm>
            <a:off x="-6350" y="4655284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28900" lvl="4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Commander in Chief </a:t>
            </a:r>
            <a:r>
              <a:rPr lang="en-US" sz="16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– </a:t>
            </a:r>
            <a:r>
              <a:rPr lang="en-US" sz="16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national </a:t>
            </a:r>
            <a:r>
              <a:rPr lang="en-US" sz="16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security</a:t>
            </a:r>
          </a:p>
          <a:p>
            <a:pPr marL="914400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Send forces into action w/o formal declaration of war w/ or w/o Congressional approval</a:t>
            </a:r>
          </a:p>
          <a:p>
            <a:pPr marL="914400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Make key military decisions (including using the atomic bomb)</a:t>
            </a:r>
          </a:p>
          <a:p>
            <a:pPr marL="914400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Special War Powers (more control at home) price controls, government control of war industries, rationing</a:t>
            </a:r>
          </a:p>
          <a:p>
            <a:pPr marL="914400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Emergency Powers – rioting, natural disaster (flood, hurricane, tornado)</a:t>
            </a:r>
          </a:p>
        </p:txBody>
      </p:sp>
    </p:spTree>
    <p:extLst>
      <p:ext uri="{BB962C8B-B14F-4D97-AF65-F5344CB8AC3E}">
        <p14:creationId xmlns:p14="http://schemas.microsoft.com/office/powerpoint/2010/main" val="191332619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Judicial Powers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838200"/>
            <a:ext cx="9144000" cy="4545013"/>
          </a:xfrm>
        </p:spPr>
        <p:txBody>
          <a:bodyPr/>
          <a:lstStyle/>
          <a:p>
            <a:r>
              <a:rPr lang="en-US" altLang="en-US" sz="2800" dirty="0"/>
              <a:t>The Constitution gives the President the power to </a:t>
            </a:r>
            <a:r>
              <a:rPr lang="en-US" altLang="en-US" sz="2800" i="1" dirty="0"/>
              <a:t>“...grant reprieves and pardons for offenses against the United States, except in cases of impeachment.”</a:t>
            </a:r>
            <a:r>
              <a:rPr lang="en-US" altLang="en-US" sz="2800" dirty="0"/>
              <a:t> —Article II, Section 2, Clause 1</a:t>
            </a:r>
          </a:p>
          <a:p>
            <a:r>
              <a:rPr lang="en-US" altLang="en-US" sz="2800" dirty="0"/>
              <a:t>A </a:t>
            </a:r>
            <a:r>
              <a:rPr lang="en-US" altLang="en-US" sz="2800" b="1" dirty="0">
                <a:solidFill>
                  <a:schemeClr val="tx2"/>
                </a:solidFill>
              </a:rPr>
              <a:t>reprieve</a:t>
            </a:r>
            <a:r>
              <a:rPr lang="en-US" altLang="en-US" sz="2800" dirty="0"/>
              <a:t> is the postponement of the execution of a sentence.</a:t>
            </a:r>
          </a:p>
          <a:p>
            <a:r>
              <a:rPr lang="en-US" altLang="en-US" sz="2800" dirty="0"/>
              <a:t>A </a:t>
            </a:r>
            <a:r>
              <a:rPr lang="en-US" altLang="en-US" sz="2800" b="1" dirty="0">
                <a:solidFill>
                  <a:schemeClr val="tx2"/>
                </a:solidFill>
              </a:rPr>
              <a:t>pardon</a:t>
            </a:r>
            <a:r>
              <a:rPr lang="en-US" altLang="en-US" sz="2800" dirty="0"/>
              <a:t> is legal forgiveness for a crime.</a:t>
            </a:r>
          </a:p>
          <a:p>
            <a:r>
              <a:rPr lang="en-US" altLang="en-US" sz="2800" dirty="0"/>
              <a:t>These powers of </a:t>
            </a:r>
            <a:r>
              <a:rPr lang="en-US" altLang="en-US" sz="2800" b="1" dirty="0">
                <a:solidFill>
                  <a:schemeClr val="tx2"/>
                </a:solidFill>
              </a:rPr>
              <a:t>clemency</a:t>
            </a:r>
            <a:r>
              <a:rPr lang="en-US" altLang="en-US" sz="2800" b="1" dirty="0"/>
              <a:t> </a:t>
            </a:r>
            <a:r>
              <a:rPr lang="en-US" altLang="en-US" sz="2800" dirty="0"/>
              <a:t>(mercy or leniency) may be used only in cases of federal crimes.</a:t>
            </a:r>
            <a:endParaRPr lang="en-US" altLang="en-US" sz="1800" dirty="0"/>
          </a:p>
        </p:txBody>
      </p:sp>
      <p:sp>
        <p:nvSpPr>
          <p:cNvPr id="400391" name="Rectangle 7"/>
          <p:cNvSpPr>
            <a:spLocks noChangeArrowheads="1"/>
          </p:cNvSpPr>
          <p:nvPr/>
        </p:nvSpPr>
        <p:spPr bwMode="auto">
          <a:xfrm>
            <a:off x="57150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r" eaLnBrk="0" hangingPunct="0">
              <a:spcBef>
                <a:spcPct val="20000"/>
              </a:spcBef>
            </a:pPr>
            <a:r>
              <a:rPr lang="en-US" altLang="en-US" sz="14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Chapter 14, Section 4</a:t>
            </a:r>
            <a:endParaRPr lang="en-US" altLang="en-US" sz="1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00436" name="AutoShape 52" descr="Stationery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9845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00437" name="Text Box 5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0924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2</a:t>
            </a:r>
            <a:endParaRPr lang="en-US" altLang="en-US" sz="300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00438" name="AutoShape 54" descr="Stationery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5687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00439" name="Text Box 55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6766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3</a:t>
            </a:r>
            <a:endParaRPr lang="en-US" altLang="en-US" sz="300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00440" name="AutoShape 56" descr="Stationery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4003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00441" name="Text Box 57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25082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1</a:t>
            </a:r>
          </a:p>
        </p:txBody>
      </p:sp>
      <p:sp>
        <p:nvSpPr>
          <p:cNvPr id="400444" name="AutoShape 60" descr="Stationery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100" y="6299200"/>
            <a:ext cx="520700" cy="520700"/>
          </a:xfrm>
          <a:prstGeom prst="actionButtonBackPrevious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00445" name="AutoShape 61" descr="Stationery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6299200"/>
            <a:ext cx="520700" cy="520700"/>
          </a:xfrm>
          <a:prstGeom prst="actionButtonForwardNex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29066" y="5562600"/>
            <a:ext cx="9173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Judicial Powers – appoint federal judges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(w/ Senate consent)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5207125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The Power to Make Treaties</a:t>
            </a:r>
          </a:p>
        </p:txBody>
      </p:sp>
      <p:sp>
        <p:nvSpPr>
          <p:cNvPr id="396297" name="Rectangle 9"/>
          <p:cNvSpPr>
            <a:spLocks noChangeArrowheads="1"/>
          </p:cNvSpPr>
          <p:nvPr/>
        </p:nvSpPr>
        <p:spPr bwMode="auto">
          <a:xfrm>
            <a:off x="57150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r" eaLnBrk="0" hangingPunct="0">
              <a:spcBef>
                <a:spcPct val="20000"/>
              </a:spcBef>
            </a:pPr>
            <a:r>
              <a:rPr lang="en-US" altLang="en-US" sz="14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Chapter 14, Section 3</a:t>
            </a:r>
            <a:endParaRPr lang="en-US" altLang="en-US" sz="1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96302" name="AutoShape 14" descr="Stationery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100" y="6299200"/>
            <a:ext cx="520700" cy="520700"/>
          </a:xfrm>
          <a:prstGeom prst="actionButtonBackPrevious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6303" name="AutoShape 15" descr="Stationery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6299200"/>
            <a:ext cx="520700" cy="520700"/>
          </a:xfrm>
          <a:prstGeom prst="actionButtonForwardNex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6304" name="AutoShape 16" descr="Stationery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9845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6305" name="Text Box 17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0924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2</a:t>
            </a:r>
            <a:endParaRPr lang="en-US" altLang="en-US" sz="300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96306" name="AutoShape 18" descr="Stationery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15925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6307" name="Text Box 1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2608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4</a:t>
            </a:r>
          </a:p>
        </p:txBody>
      </p:sp>
      <p:sp>
        <p:nvSpPr>
          <p:cNvPr id="396308" name="AutoShape 20" descr="Stationery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4003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6309" name="Text Box 21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5082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1</a:t>
            </a:r>
          </a:p>
        </p:txBody>
      </p:sp>
      <p:sp>
        <p:nvSpPr>
          <p:cNvPr id="396312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4267200"/>
          </a:xfrm>
        </p:spPr>
        <p:txBody>
          <a:bodyPr/>
          <a:lstStyle/>
          <a:p>
            <a:r>
              <a:rPr lang="en-US" altLang="en-US" sz="3200" dirty="0"/>
              <a:t>A </a:t>
            </a:r>
            <a:r>
              <a:rPr lang="en-US" altLang="en-US" sz="3200" b="1" dirty="0">
                <a:solidFill>
                  <a:schemeClr val="tx2"/>
                </a:solidFill>
              </a:rPr>
              <a:t>treaty</a:t>
            </a:r>
            <a:r>
              <a:rPr lang="en-US" altLang="en-US" sz="3200" dirty="0"/>
              <a:t> is a formal agreement between two or more sovereign states.</a:t>
            </a:r>
          </a:p>
          <a:p>
            <a:r>
              <a:rPr lang="en-US" altLang="en-US" sz="3200" dirty="0"/>
              <a:t>The President, usually through the secretary of state, negotiates these international agreements.</a:t>
            </a:r>
          </a:p>
          <a:p>
            <a:r>
              <a:rPr lang="en-US" altLang="en-US" sz="3200" dirty="0"/>
              <a:t>All treaties must pass approval by a two thirds of the members present vote in the Senate.</a:t>
            </a:r>
          </a:p>
        </p:txBody>
      </p:sp>
      <p:sp>
        <p:nvSpPr>
          <p:cNvPr id="2" name="Rectangle 1"/>
          <p:cNvSpPr/>
          <p:nvPr/>
        </p:nvSpPr>
        <p:spPr>
          <a:xfrm>
            <a:off x="-6350" y="5029200"/>
            <a:ext cx="915035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0" lvl="1" indent="-214313" eaLnBrk="0" hangingPunct="0">
              <a:lnSpc>
                <a:spcPct val="90000"/>
              </a:lnSpc>
              <a:spcBef>
                <a:spcPct val="40000"/>
              </a:spcBef>
              <a:buClr>
                <a:srgbClr val="000000"/>
              </a:buClr>
              <a:buFontTx/>
              <a:buChar char=" "/>
            </a:pPr>
            <a:r>
              <a:rPr kumimoji="1" lang="en-US" altLang="en-US" sz="2400" kern="0" dirty="0">
                <a:solidFill>
                  <a:srgbClr val="000000"/>
                </a:solidFill>
                <a:latin typeface="Arial"/>
              </a:rPr>
              <a:t>(1) </a:t>
            </a:r>
            <a:r>
              <a:rPr kumimoji="1" lang="en-US" altLang="en-US" sz="2400" kern="0" dirty="0" smtClean="0">
                <a:solidFill>
                  <a:srgbClr val="000000"/>
                </a:solidFill>
                <a:latin typeface="Arial"/>
              </a:rPr>
              <a:t>Appoints &amp; accepts ambassadors </a:t>
            </a:r>
            <a:r>
              <a:rPr kumimoji="1" lang="en-US" altLang="en-US" sz="2400" kern="0" dirty="0">
                <a:solidFill>
                  <a:srgbClr val="000000"/>
                </a:solidFill>
                <a:latin typeface="Arial"/>
              </a:rPr>
              <a:t>and other diplomats;</a:t>
            </a:r>
            <a:endParaRPr kumimoji="1" lang="en-US" altLang="en-US" sz="24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335267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Executive Agreements</a:t>
            </a:r>
          </a:p>
        </p:txBody>
      </p:sp>
      <p:sp>
        <p:nvSpPr>
          <p:cNvPr id="397320" name="Rectangle 8"/>
          <p:cNvSpPr>
            <a:spLocks noChangeArrowheads="1"/>
          </p:cNvSpPr>
          <p:nvPr/>
        </p:nvSpPr>
        <p:spPr bwMode="auto">
          <a:xfrm>
            <a:off x="57150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r" eaLnBrk="0" hangingPunct="0">
              <a:spcBef>
                <a:spcPct val="20000"/>
              </a:spcBef>
            </a:pPr>
            <a:r>
              <a:rPr lang="en-US" altLang="en-US" sz="14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Chapter 14, Section 3</a:t>
            </a:r>
            <a:endParaRPr lang="en-US" altLang="en-US" sz="1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97323" name="AutoShape 11" descr="Stationery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100" y="6299200"/>
            <a:ext cx="520700" cy="520700"/>
          </a:xfrm>
          <a:prstGeom prst="actionButtonBackPrevious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7324" name="AutoShape 12" descr="Stationery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6299200"/>
            <a:ext cx="520700" cy="520700"/>
          </a:xfrm>
          <a:prstGeom prst="actionButtonForwardNex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7325" name="AutoShape 13" descr="Stationery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9845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7326" name="Text Box 1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0924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2</a:t>
            </a:r>
            <a:endParaRPr lang="en-US" altLang="en-US" sz="300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97327" name="AutoShape 15" descr="Stationery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15925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7328" name="Text Box 1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2608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4</a:t>
            </a:r>
          </a:p>
        </p:txBody>
      </p:sp>
      <p:sp>
        <p:nvSpPr>
          <p:cNvPr id="397329" name="AutoShape 17" descr="Stationery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4003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7330" name="Text Box 18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5082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1</a:t>
            </a:r>
          </a:p>
        </p:txBody>
      </p:sp>
      <p:sp>
        <p:nvSpPr>
          <p:cNvPr id="397337" name="Rectangle 2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dirty="0"/>
              <a:t>An executive agreement is a pact between the President and the head of a foreign state, or a subordinate.</a:t>
            </a:r>
            <a:endParaRPr lang="en-US" altLang="en-US" dirty="0"/>
          </a:p>
        </p:txBody>
      </p:sp>
      <p:sp>
        <p:nvSpPr>
          <p:cNvPr id="397338" name="Rectangle 26"/>
          <p:cNvSpPr>
            <a:spLocks noChangeArrowheads="1"/>
          </p:cNvSpPr>
          <p:nvPr/>
        </p:nvSpPr>
        <p:spPr bwMode="auto">
          <a:xfrm>
            <a:off x="307975" y="2989263"/>
            <a:ext cx="8610600" cy="150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 algn="l">
              <a:spcBef>
                <a:spcPct val="60000"/>
              </a:spcBef>
              <a:buClr>
                <a:schemeClr val="tx1"/>
              </a:buClr>
              <a:buSzPct val="150000"/>
              <a:defRPr kumimoji="1" sz="2000">
                <a:solidFill>
                  <a:srgbClr val="000000"/>
                </a:solidFill>
                <a:latin typeface="Arial" charset="0"/>
              </a:defRPr>
            </a:lvl1pPr>
            <a:lvl2pPr marL="679450" indent="-214313" algn="l">
              <a:spcBef>
                <a:spcPct val="40000"/>
              </a:spcBef>
              <a:buClr>
                <a:schemeClr val="tx1"/>
              </a:buClr>
              <a:defRPr kumimoji="1">
                <a:solidFill>
                  <a:srgbClr val="000000"/>
                </a:solidFill>
                <a:latin typeface="Arial" charset="0"/>
              </a:defRPr>
            </a:lvl2pPr>
            <a:lvl3pPr marL="1144588" indent="-231775" algn="l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000000"/>
                </a:solidFill>
                <a:latin typeface="Arial" charset="0"/>
              </a:defRPr>
            </a:lvl3pPr>
            <a:lvl4pPr marL="1592263" indent="-214313" algn="l">
              <a:lnSpc>
                <a:spcPct val="75000"/>
              </a:lnSpc>
              <a:spcBef>
                <a:spcPct val="30000"/>
              </a:spcBef>
              <a:buChar char="–"/>
              <a:defRPr kumimoji="1">
                <a:solidFill>
                  <a:srgbClr val="000000"/>
                </a:solidFill>
                <a:latin typeface="Arial" charset="0"/>
              </a:defRPr>
            </a:lvl4pPr>
            <a:lvl5pPr marL="2112963" indent="-228600" algn="l">
              <a:lnSpc>
                <a:spcPct val="75000"/>
              </a:lnSpc>
              <a:spcBef>
                <a:spcPct val="30000"/>
              </a:spcBef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25701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30273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34845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39417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pPr eaLnBrk="0" hangingPunct="0">
              <a:buClr>
                <a:srgbClr val="000000"/>
              </a:buClr>
              <a:buFontTx/>
              <a:buChar char="•"/>
            </a:pPr>
            <a:r>
              <a:rPr lang="en-US" altLang="en-US" sz="3600" smtClean="0">
                <a:cs typeface="+mn-cs"/>
              </a:rPr>
              <a:t>Unlike  treaties, executive agreements do not require Senate consent.</a:t>
            </a:r>
          </a:p>
        </p:txBody>
      </p:sp>
    </p:spTree>
    <p:extLst>
      <p:ext uri="{BB962C8B-B14F-4D97-AF65-F5344CB8AC3E}">
        <p14:creationId xmlns:p14="http://schemas.microsoft.com/office/powerpoint/2010/main" val="326088672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PHTemplate">
  <a:themeElements>
    <a:clrScheme name="">
      <a:dk1>
        <a:srgbClr val="000000"/>
      </a:dk1>
      <a:lt1>
        <a:srgbClr val="006666"/>
      </a:lt1>
      <a:dk2>
        <a:srgbClr val="800000"/>
      </a:dk2>
      <a:lt2>
        <a:srgbClr val="4D4D4D"/>
      </a:lt2>
      <a:accent1>
        <a:srgbClr val="CC9900"/>
      </a:accent1>
      <a:accent2>
        <a:srgbClr val="800000"/>
      </a:accent2>
      <a:accent3>
        <a:srgbClr val="AAB8B8"/>
      </a:accent3>
      <a:accent4>
        <a:srgbClr val="000000"/>
      </a:accent4>
      <a:accent5>
        <a:srgbClr val="E2CAAA"/>
      </a:accent5>
      <a:accent6>
        <a:srgbClr val="730000"/>
      </a:accent6>
      <a:hlink>
        <a:srgbClr val="000099"/>
      </a:hlink>
      <a:folHlink>
        <a:srgbClr val="003300"/>
      </a:folHlink>
    </a:clrScheme>
    <a:fontScheme name="PHTemplate.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HTemplate.PPT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Template.PPT 2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3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Template.PPT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Template.PPT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8063</TotalTime>
  <Words>1189</Words>
  <Application>Microsoft Office PowerPoint</Application>
  <PresentationFormat>On-screen Show (4:3)</PresentationFormat>
  <Paragraphs>164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1_Ripple</vt:lpstr>
      <vt:lpstr>14_TP030004031</vt:lpstr>
      <vt:lpstr>Ripple</vt:lpstr>
      <vt:lpstr>2_Office Theme</vt:lpstr>
      <vt:lpstr>PHTemplate</vt:lpstr>
      <vt:lpstr>Picture</vt:lpstr>
      <vt:lpstr>Thursday February 26, 2015 Mr. Goblirsch – American Government</vt:lpstr>
      <vt:lpstr>CLOSE READING: PRIMARY SOURCE Constitution – Article II</vt:lpstr>
      <vt:lpstr>The President: Powers </vt:lpstr>
      <vt:lpstr>Executing the Law</vt:lpstr>
      <vt:lpstr>The Ordinance Power</vt:lpstr>
      <vt:lpstr>Commander in Chief</vt:lpstr>
      <vt:lpstr>Judicial Powers</vt:lpstr>
      <vt:lpstr>The Power to Make Treaties</vt:lpstr>
      <vt:lpstr>Executive Agreements</vt:lpstr>
      <vt:lpstr>The Power of Recognition</vt:lpstr>
      <vt:lpstr>The Appointment Power</vt:lpstr>
      <vt:lpstr>The Removal Power</vt:lpstr>
      <vt:lpstr>Legislative Powers</vt:lpstr>
      <vt:lpstr>Presidential Powers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Clinton Goblirsch</dc:creator>
  <cp:lastModifiedBy>cgoblirsch</cp:lastModifiedBy>
  <cp:revision>184</cp:revision>
  <cp:lastPrinted>2015-02-24T19:45:18Z</cp:lastPrinted>
  <dcterms:created xsi:type="dcterms:W3CDTF">2013-08-14T05:03:00Z</dcterms:created>
  <dcterms:modified xsi:type="dcterms:W3CDTF">2015-02-26T22:32:39Z</dcterms:modified>
</cp:coreProperties>
</file>