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 id="2147484068" r:id="rId2"/>
    <p:sldMasterId id="2147484081" r:id="rId3"/>
    <p:sldMasterId id="2147484094" r:id="rId4"/>
  </p:sldMasterIdLst>
  <p:notesMasterIdLst>
    <p:notesMasterId r:id="rId20"/>
  </p:notesMasterIdLst>
  <p:handoutMasterIdLst>
    <p:handoutMasterId r:id="rId21"/>
  </p:handoutMasterIdLst>
  <p:sldIdLst>
    <p:sldId id="315" r:id="rId5"/>
    <p:sldId id="323" r:id="rId6"/>
    <p:sldId id="333" r:id="rId7"/>
    <p:sldId id="324" r:id="rId8"/>
    <p:sldId id="325" r:id="rId9"/>
    <p:sldId id="326" r:id="rId10"/>
    <p:sldId id="327" r:id="rId11"/>
    <p:sldId id="328" r:id="rId12"/>
    <p:sldId id="329" r:id="rId13"/>
    <p:sldId id="330" r:id="rId14"/>
    <p:sldId id="331" r:id="rId15"/>
    <p:sldId id="319" r:id="rId16"/>
    <p:sldId id="320" r:id="rId17"/>
    <p:sldId id="321" r:id="rId18"/>
    <p:sldId id="322"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775DE30-AA54-4403-A98E-D4B955F8E3CD}" type="datetimeFigureOut">
              <a:rPr lang="en-US" smtClean="0"/>
              <a:t>3/6/2015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D668ADA-D75B-45F2-912D-35461CBC7B37}" type="slidenum">
              <a:rPr lang="en-US" smtClean="0"/>
              <a:t>‹#›</a:t>
            </a:fld>
            <a:endParaRPr lang="en-US"/>
          </a:p>
        </p:txBody>
      </p:sp>
    </p:spTree>
    <p:extLst>
      <p:ext uri="{BB962C8B-B14F-4D97-AF65-F5344CB8AC3E}">
        <p14:creationId xmlns:p14="http://schemas.microsoft.com/office/powerpoint/2010/main" val="189352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AFFA8A9E-72A1-4601-BC41-335D3E7BE103}" type="datetimeFigureOut">
              <a:rPr lang="en-US"/>
              <a:pPr>
                <a:defRPr/>
              </a:pPr>
              <a:t>3/6/2015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E0669B5B-B0C6-4F79-BD04-FE7A04E43359}" type="slidenum">
              <a:rPr lang="en-US"/>
              <a:pPr>
                <a:defRPr/>
              </a:pPr>
              <a:t>‹#›</a:t>
            </a:fld>
            <a:endParaRPr lang="en-US"/>
          </a:p>
        </p:txBody>
      </p:sp>
    </p:spTree>
    <p:extLst>
      <p:ext uri="{BB962C8B-B14F-4D97-AF65-F5344CB8AC3E}">
        <p14:creationId xmlns:p14="http://schemas.microsoft.com/office/powerpoint/2010/main" val="1302841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85CECD2-EC52-41F6-A9DE-7847F539FBD9}" type="slidenum">
              <a:rPr lang="en-US" altLang="en-US">
                <a:solidFill>
                  <a:srgbClr val="000000"/>
                </a:solidFill>
                <a:latin typeface="Arial" charset="0"/>
              </a:rPr>
              <a:pPr eaLnBrk="1" hangingPunct="1">
                <a:spcBef>
                  <a:spcPct val="0"/>
                </a:spcBef>
              </a:pPr>
              <a:t>11</a:t>
            </a:fld>
            <a:endParaRPr lang="en-US" altLang="en-US">
              <a:solidFill>
                <a:srgbClr val="000000"/>
              </a:solidFill>
              <a:latin typeface="Arial" charset="0"/>
            </a:endParaRPr>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dirty="0"/>
          </a:p>
        </p:txBody>
      </p:sp>
    </p:spTree>
    <p:extLst>
      <p:ext uri="{BB962C8B-B14F-4D97-AF65-F5344CB8AC3E}">
        <p14:creationId xmlns:p14="http://schemas.microsoft.com/office/powerpoint/2010/main" val="774037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dirty="0"/>
          </a:p>
        </p:txBody>
      </p:sp>
    </p:spTree>
    <p:extLst>
      <p:ext uri="{BB962C8B-B14F-4D97-AF65-F5344CB8AC3E}">
        <p14:creationId xmlns:p14="http://schemas.microsoft.com/office/powerpoint/2010/main" val="121467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dirty="0"/>
          </a:p>
        </p:txBody>
      </p:sp>
    </p:spTree>
    <p:extLst>
      <p:ext uri="{BB962C8B-B14F-4D97-AF65-F5344CB8AC3E}">
        <p14:creationId xmlns:p14="http://schemas.microsoft.com/office/powerpoint/2010/main" val="1364183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FFFFFF"/>
                  </a:solidFill>
                  <a:latin typeface="Arial" charset="0"/>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FFFFFF"/>
                </a:solidFill>
                <a:latin typeface="Arial" charset="0"/>
              </a:endParaRPr>
            </a:p>
          </p:txBody>
        </p:sp>
      </p:grpSp>
      <p:sp>
        <p:nvSpPr>
          <p:cNvPr id="2356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2356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52AC5FE-31EC-46B2-A383-C5482C2AA8A7}" type="slidenum">
              <a:rPr lang="en-US"/>
              <a:pPr>
                <a:defRPr/>
              </a:pPr>
              <a:t>‹#›</a:t>
            </a:fld>
            <a:endParaRPr lang="en-US"/>
          </a:p>
        </p:txBody>
      </p:sp>
    </p:spTree>
    <p:extLst>
      <p:ext uri="{BB962C8B-B14F-4D97-AF65-F5344CB8AC3E}">
        <p14:creationId xmlns:p14="http://schemas.microsoft.com/office/powerpoint/2010/main" val="2350882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353CB97-3339-4DA4-837B-24ECC928C2CD}"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21465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7645AFF-3C1F-4AD2-A624-BA88F8D5472E}"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37750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E924DF4-0725-4123-8ED3-3C6E448B71DB}"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10188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DED80F53-188E-42E4-AE76-9737FDEF1D6B}"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922624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888415A6-C2E6-4927-8B2E-F8557A25C654}"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70801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30C51C61-9022-4AA0-AD54-BC64D5A817F7}"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8845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70A45C3-1F69-4759-96A5-19A24C73D524}"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0320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dirty="0"/>
          </a:p>
        </p:txBody>
      </p:sp>
    </p:spTree>
    <p:extLst>
      <p:ext uri="{BB962C8B-B14F-4D97-AF65-F5344CB8AC3E}">
        <p14:creationId xmlns:p14="http://schemas.microsoft.com/office/powerpoint/2010/main" val="265686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6498369-DAB8-4869-8F46-D34F532906C1}"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3670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B8D21DD-EA6C-4E3D-A948-B08FE9B0912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55844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71EF4F6-79CA-4A0A-AF59-C0AB0A336B2B}"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108756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F5F45E4-837F-4282-BD31-A2394197BB2B}"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792811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8F547563-8A72-4586-A928-FEAAE98B7499}" type="slidenum">
              <a:rPr lang="en-US" altLang="en-US"/>
              <a:pPr>
                <a:defRPr/>
              </a:pPr>
              <a:t>‹#›</a:t>
            </a:fld>
            <a:endParaRPr lang="en-US" altLang="en-US"/>
          </a:p>
        </p:txBody>
      </p:sp>
    </p:spTree>
    <p:extLst>
      <p:ext uri="{BB962C8B-B14F-4D97-AF65-F5344CB8AC3E}">
        <p14:creationId xmlns:p14="http://schemas.microsoft.com/office/powerpoint/2010/main" val="23488152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F20722E5-F282-408B-83F7-2604A6B6F7C4}" type="slidenum">
              <a:rPr lang="en-US" altLang="en-US"/>
              <a:pPr>
                <a:defRPr/>
              </a:pPr>
              <a:t>‹#›</a:t>
            </a:fld>
            <a:endParaRPr lang="en-US" altLang="en-US"/>
          </a:p>
        </p:txBody>
      </p:sp>
    </p:spTree>
    <p:extLst>
      <p:ext uri="{BB962C8B-B14F-4D97-AF65-F5344CB8AC3E}">
        <p14:creationId xmlns:p14="http://schemas.microsoft.com/office/powerpoint/2010/main" val="20744550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163DB635-4F4B-4844-8E8B-1FDC8E394C38}" type="slidenum">
              <a:rPr lang="en-US" altLang="en-US"/>
              <a:pPr>
                <a:defRPr/>
              </a:pPr>
              <a:t>‹#›</a:t>
            </a:fld>
            <a:endParaRPr lang="en-US" altLang="en-US"/>
          </a:p>
        </p:txBody>
      </p:sp>
    </p:spTree>
    <p:extLst>
      <p:ext uri="{BB962C8B-B14F-4D97-AF65-F5344CB8AC3E}">
        <p14:creationId xmlns:p14="http://schemas.microsoft.com/office/powerpoint/2010/main" val="959583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lt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292CAAD2-3EF1-4A23-BEC6-9729F1C797C5}" type="slidenum">
              <a:rPr lang="en-US" altLang="en-US"/>
              <a:pPr>
                <a:defRPr/>
              </a:pPr>
              <a:t>‹#›</a:t>
            </a:fld>
            <a:endParaRPr lang="en-US" altLang="en-US"/>
          </a:p>
        </p:txBody>
      </p:sp>
    </p:spTree>
    <p:extLst>
      <p:ext uri="{BB962C8B-B14F-4D97-AF65-F5344CB8AC3E}">
        <p14:creationId xmlns:p14="http://schemas.microsoft.com/office/powerpoint/2010/main" val="15713021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endParaRPr lang="en-US" altLang="en-US"/>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atin typeface="Arial" charset="0"/>
              </a:defRPr>
            </a:lvl1pPr>
          </a:lstStyle>
          <a:p>
            <a:pPr>
              <a:defRPr/>
            </a:pPr>
            <a:fld id="{BE00526B-0836-43F3-B861-155E163E112D}" type="slidenum">
              <a:rPr lang="en-US" altLang="en-US"/>
              <a:pPr>
                <a:defRPr/>
              </a:pPr>
              <a:t>‹#›</a:t>
            </a:fld>
            <a:endParaRPr lang="en-US" altLang="en-US"/>
          </a:p>
        </p:txBody>
      </p:sp>
    </p:spTree>
    <p:extLst>
      <p:ext uri="{BB962C8B-B14F-4D97-AF65-F5344CB8AC3E}">
        <p14:creationId xmlns:p14="http://schemas.microsoft.com/office/powerpoint/2010/main" val="1790609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endParaRPr lang="en-US" altLang="en-US"/>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atin typeface="Arial" charset="0"/>
              </a:defRPr>
            </a:lvl1pPr>
          </a:lstStyle>
          <a:p>
            <a:pPr>
              <a:defRPr/>
            </a:pPr>
            <a:fld id="{60557488-9861-4DD2-BDFF-AC7C8B39B734}" type="slidenum">
              <a:rPr lang="en-US" altLang="en-US"/>
              <a:pPr>
                <a:defRPr/>
              </a:pPr>
              <a:t>‹#›</a:t>
            </a:fld>
            <a:endParaRPr lang="en-US" altLang="en-US"/>
          </a:p>
        </p:txBody>
      </p:sp>
    </p:spTree>
    <p:extLst>
      <p:ext uri="{BB962C8B-B14F-4D97-AF65-F5344CB8AC3E}">
        <p14:creationId xmlns:p14="http://schemas.microsoft.com/office/powerpoint/2010/main" val="418566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3/6/2015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dirty="0"/>
          </a:p>
        </p:txBody>
      </p:sp>
    </p:spTree>
    <p:extLst>
      <p:ext uri="{BB962C8B-B14F-4D97-AF65-F5344CB8AC3E}">
        <p14:creationId xmlns:p14="http://schemas.microsoft.com/office/powerpoint/2010/main" val="9577646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endParaRPr lang="en-US" altLang="en-US"/>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atin typeface="Arial" charset="0"/>
              </a:defRPr>
            </a:lvl1pPr>
          </a:lstStyle>
          <a:p>
            <a:pPr>
              <a:defRPr/>
            </a:pPr>
            <a:fld id="{A5A8DE81-BB03-4E56-A83A-1A7F71FA45DB}" type="slidenum">
              <a:rPr lang="en-US" altLang="en-US"/>
              <a:pPr>
                <a:defRPr/>
              </a:pPr>
              <a:t>‹#›</a:t>
            </a:fld>
            <a:endParaRPr lang="en-US" altLang="en-US"/>
          </a:p>
        </p:txBody>
      </p:sp>
    </p:spTree>
    <p:extLst>
      <p:ext uri="{BB962C8B-B14F-4D97-AF65-F5344CB8AC3E}">
        <p14:creationId xmlns:p14="http://schemas.microsoft.com/office/powerpoint/2010/main" val="27102546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lt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45858101-367C-4F19-9478-D2DD2D9ACF2F}" type="slidenum">
              <a:rPr lang="en-US" altLang="en-US"/>
              <a:pPr>
                <a:defRPr/>
              </a:pPr>
              <a:t>‹#›</a:t>
            </a:fld>
            <a:endParaRPr lang="en-US" altLang="en-US"/>
          </a:p>
        </p:txBody>
      </p:sp>
    </p:spTree>
    <p:extLst>
      <p:ext uri="{BB962C8B-B14F-4D97-AF65-F5344CB8AC3E}">
        <p14:creationId xmlns:p14="http://schemas.microsoft.com/office/powerpoint/2010/main" val="5214780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lt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8B97FCC5-79C3-410F-9343-C145AEE3E655}" type="slidenum">
              <a:rPr lang="en-US" altLang="en-US"/>
              <a:pPr>
                <a:defRPr/>
              </a:pPr>
              <a:t>‹#›</a:t>
            </a:fld>
            <a:endParaRPr lang="en-US" altLang="en-US"/>
          </a:p>
        </p:txBody>
      </p:sp>
    </p:spTree>
    <p:extLst>
      <p:ext uri="{BB962C8B-B14F-4D97-AF65-F5344CB8AC3E}">
        <p14:creationId xmlns:p14="http://schemas.microsoft.com/office/powerpoint/2010/main" val="16091927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4D2735C6-8745-4A71-97ED-7B12FFED823A}" type="slidenum">
              <a:rPr lang="en-US" altLang="en-US"/>
              <a:pPr>
                <a:defRPr/>
              </a:pPr>
              <a:t>‹#›</a:t>
            </a:fld>
            <a:endParaRPr lang="en-US" altLang="en-US"/>
          </a:p>
        </p:txBody>
      </p:sp>
    </p:spTree>
    <p:extLst>
      <p:ext uri="{BB962C8B-B14F-4D97-AF65-F5344CB8AC3E}">
        <p14:creationId xmlns:p14="http://schemas.microsoft.com/office/powerpoint/2010/main" val="5154242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C25D631C-9A51-4FEB-A724-9BB26381DFD7}" type="slidenum">
              <a:rPr lang="en-US" altLang="en-US"/>
              <a:pPr>
                <a:defRPr/>
              </a:pPr>
              <a:t>‹#›</a:t>
            </a:fld>
            <a:endParaRPr lang="en-US" altLang="en-US"/>
          </a:p>
        </p:txBody>
      </p:sp>
    </p:spTree>
    <p:extLst>
      <p:ext uri="{BB962C8B-B14F-4D97-AF65-F5344CB8AC3E}">
        <p14:creationId xmlns:p14="http://schemas.microsoft.com/office/powerpoint/2010/main" val="40903768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46B860A5-AD81-4AE1-A8D2-CE2F59F0D023}" type="slidenum">
              <a:rPr lang="en-US" altLang="en-US"/>
              <a:pPr>
                <a:defRPr/>
              </a:pPr>
              <a:t>‹#›</a:t>
            </a:fld>
            <a:endParaRPr lang="en-US" altLang="en-US"/>
          </a:p>
        </p:txBody>
      </p:sp>
    </p:spTree>
    <p:extLst>
      <p:ext uri="{BB962C8B-B14F-4D97-AF65-F5344CB8AC3E}">
        <p14:creationId xmlns:p14="http://schemas.microsoft.com/office/powerpoint/2010/main" val="26300146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E9FD938-D59C-4984-B536-C64046B3F76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708541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DFA3DF7-D5DF-41B1-A817-07821810E93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935473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3D14A52-80F5-4FDA-90C5-A42129F6ABC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76576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23EC95F-20A0-417C-B03D-4EE14898EAE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8588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3/6/2015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dirty="0"/>
          </a:p>
        </p:txBody>
      </p:sp>
    </p:spTree>
    <p:extLst>
      <p:ext uri="{BB962C8B-B14F-4D97-AF65-F5344CB8AC3E}">
        <p14:creationId xmlns:p14="http://schemas.microsoft.com/office/powerpoint/2010/main" val="31972181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5837A46-59BE-4D37-8126-DC8F5572053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388590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B8EC3F5-4A57-4B0F-871D-CD01D67BC00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903552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8B58BD63-3A9D-4A5F-92EA-E1779795A5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621892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CD00BBA-C958-489A-9032-49A000266BC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816255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00B3643-773D-4DD5-B993-535972BE26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129346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08746F-9E66-474D-8478-3842D3CAAD0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289649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2BCA527-78E6-4BC2-9E36-437863E7F3F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203087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5D0EDA98-9B2D-465A-9474-B0FDD3ABD75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6401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3/6/2015</a:t>
            </a:fld>
            <a:endParaRPr lang="en-US" dirty="0"/>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dirty="0"/>
          </a:p>
        </p:txBody>
      </p:sp>
    </p:spTree>
    <p:extLst>
      <p:ext uri="{BB962C8B-B14F-4D97-AF65-F5344CB8AC3E}">
        <p14:creationId xmlns:p14="http://schemas.microsoft.com/office/powerpoint/2010/main" val="360634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3/6/2015</a:t>
            </a:fld>
            <a:endParaRPr lang="en-US" dirty="0"/>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dirty="0"/>
          </a:p>
        </p:txBody>
      </p:sp>
    </p:spTree>
    <p:extLst>
      <p:ext uri="{BB962C8B-B14F-4D97-AF65-F5344CB8AC3E}">
        <p14:creationId xmlns:p14="http://schemas.microsoft.com/office/powerpoint/2010/main" val="127660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3/6/2015</a:t>
            </a:fld>
            <a:endParaRPr lang="en-US" dirty="0"/>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dirty="0"/>
          </a:p>
        </p:txBody>
      </p:sp>
    </p:spTree>
    <p:extLst>
      <p:ext uri="{BB962C8B-B14F-4D97-AF65-F5344CB8AC3E}">
        <p14:creationId xmlns:p14="http://schemas.microsoft.com/office/powerpoint/2010/main" val="3141189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3/6/2015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dirty="0"/>
          </a:p>
        </p:txBody>
      </p:sp>
    </p:spTree>
    <p:extLst>
      <p:ext uri="{BB962C8B-B14F-4D97-AF65-F5344CB8AC3E}">
        <p14:creationId xmlns:p14="http://schemas.microsoft.com/office/powerpoint/2010/main" val="4046727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3/6/2015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dirty="0"/>
          </a:p>
        </p:txBody>
      </p:sp>
    </p:spTree>
    <p:extLst>
      <p:ext uri="{BB962C8B-B14F-4D97-AF65-F5344CB8AC3E}">
        <p14:creationId xmlns:p14="http://schemas.microsoft.com/office/powerpoint/2010/main" val="146054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3/6/2015</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dirty="0"/>
          </a:p>
        </p:txBody>
      </p:sp>
    </p:spTree>
    <p:extLst>
      <p:ext uri="{BB962C8B-B14F-4D97-AF65-F5344CB8AC3E}">
        <p14:creationId xmlns:p14="http://schemas.microsoft.com/office/powerpoint/2010/main" val="2567763884"/>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latin typeface="Arial" charset="0"/>
              </a:defRPr>
            </a:lvl1pPr>
          </a:lstStyle>
          <a:p>
            <a:pPr>
              <a:defRPr/>
            </a:pPr>
            <a:endParaRPr lang="en-US"/>
          </a:p>
        </p:txBody>
      </p:sp>
      <p:sp>
        <p:nvSpPr>
          <p:cNvPr id="22531"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latin typeface="Arial" charset="0"/>
              </a:defRPr>
            </a:lvl1pPr>
          </a:lstStyle>
          <a:p>
            <a:pPr>
              <a:defRPr/>
            </a:pPr>
            <a:fld id="{F0E9E3AB-044F-4366-832F-AEACA310CBD4}" type="slidenum">
              <a:rPr lang="en-US"/>
              <a:pPr>
                <a:defRPr/>
              </a:pPr>
              <a:t>‹#›</a:t>
            </a:fld>
            <a:endParaRPr lang="en-US"/>
          </a:p>
        </p:txBody>
      </p:sp>
      <p:grpSp>
        <p:nvGrpSpPr>
          <p:cNvPr id="7172" name="Group 4"/>
          <p:cNvGrpSpPr>
            <a:grpSpLocks/>
          </p:cNvGrpSpPr>
          <p:nvPr/>
        </p:nvGrpSpPr>
        <p:grpSpPr bwMode="auto">
          <a:xfrm>
            <a:off x="0" y="0"/>
            <a:ext cx="9140825" cy="6850063"/>
            <a:chOff x="0" y="0"/>
            <a:chExt cx="5758" cy="4315"/>
          </a:xfrm>
        </p:grpSpPr>
        <p:grpSp>
          <p:nvGrpSpPr>
            <p:cNvPr id="7176" name="Group 5"/>
            <p:cNvGrpSpPr>
              <a:grpSpLocks/>
            </p:cNvGrpSpPr>
            <p:nvPr userDrawn="1"/>
          </p:nvGrpSpPr>
          <p:grpSpPr bwMode="auto">
            <a:xfrm>
              <a:off x="1728" y="2230"/>
              <a:ext cx="4027" cy="2085"/>
              <a:chOff x="1728" y="2230"/>
              <a:chExt cx="4027" cy="2085"/>
            </a:xfrm>
          </p:grpSpPr>
          <p:sp>
            <p:nvSpPr>
              <p:cNvPr id="2253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sp>
            <p:nvSpPr>
              <p:cNvPr id="2253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sp>
            <p:nvSpPr>
              <p:cNvPr id="2253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sp>
            <p:nvSpPr>
              <p:cNvPr id="718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FFFFFF"/>
                  </a:solidFill>
                  <a:latin typeface="Arial" charset="0"/>
                </a:endParaRPr>
              </a:p>
            </p:txBody>
          </p:sp>
          <p:sp>
            <p:nvSpPr>
              <p:cNvPr id="2253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grpSp>
        <p:sp>
          <p:nvSpPr>
            <p:cNvPr id="2253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defRPr/>
              </a:pPr>
              <a:endParaRPr lang="en-US">
                <a:solidFill>
                  <a:srgbClr val="FFFFFF"/>
                </a:solidFill>
                <a:latin typeface="Garamond" pitchFamily="18" charset="0"/>
              </a:endParaRPr>
            </a:p>
          </p:txBody>
        </p:sp>
        <p:sp>
          <p:nvSpPr>
            <p:cNvPr id="7178" name="Freeform 12"/>
            <p:cNvSpPr>
              <a:spLocks/>
            </p:cNvSpPr>
            <p:nvPr/>
          </p:nvSpPr>
          <p:spPr bwMode="hidden">
            <a:xfrm>
              <a:off x="0" y="0"/>
              <a:ext cx="5758" cy="1776"/>
            </a:xfrm>
            <a:custGeom>
              <a:avLst/>
              <a:gdLst>
                <a:gd name="T0" fmla="*/ 0 w 5740"/>
                <a:gd name="T1" fmla="*/ 0 h 1906"/>
                <a:gd name="T2" fmla="*/ 0 w 5740"/>
                <a:gd name="T3" fmla="*/ 1437 h 1906"/>
                <a:gd name="T4" fmla="*/ 5812 w 5740"/>
                <a:gd name="T5" fmla="*/ 1437 h 1906"/>
                <a:gd name="T6" fmla="*/ 581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mtClean="0">
                <a:solidFill>
                  <a:srgbClr val="FFFFFF"/>
                </a:solidFill>
                <a:latin typeface="Arial" charset="0"/>
              </a:endParaRPr>
            </a:p>
          </p:txBody>
        </p:sp>
      </p:grpSp>
      <p:sp>
        <p:nvSpPr>
          <p:cNvPr id="22541"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42"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latin typeface="Arial" charset="0"/>
              </a:defRPr>
            </a:lvl1pPr>
          </a:lstStyle>
          <a:p>
            <a:pPr>
              <a:defRPr/>
            </a:pPr>
            <a:endParaRPr lang="en-US"/>
          </a:p>
        </p:txBody>
      </p:sp>
      <p:sp>
        <p:nvSpPr>
          <p:cNvPr id="22543"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814757476"/>
      </p:ext>
    </p:extLst>
  </p:cSld>
  <p:clrMap bg1="dk2" tx1="lt1" bg2="dk1" tx2="lt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defRPr>
            </a:lvl1pPr>
          </a:lstStyle>
          <a:p>
            <a:pPr>
              <a:defRPr/>
            </a:pPr>
            <a:fld id="{A5E7F1D8-9340-490E-BFB4-0A1603AE3E0E}" type="slidenum">
              <a:rPr lang="en-US" altLang="en-US"/>
              <a:pPr>
                <a:defRPr/>
              </a:pPr>
              <a:t>‹#›</a:t>
            </a:fld>
            <a:endParaRPr lang="en-US" altLang="en-US"/>
          </a:p>
        </p:txBody>
      </p:sp>
    </p:spTree>
    <p:extLst>
      <p:ext uri="{BB962C8B-B14F-4D97-AF65-F5344CB8AC3E}">
        <p14:creationId xmlns:p14="http://schemas.microsoft.com/office/powerpoint/2010/main" val="974375583"/>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 id="214748409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i="0"/>
            </a:lvl1pPr>
          </a:lstStyle>
          <a:p>
            <a:endParaRPr lang="en-US" altLang="en-US" smtClean="0">
              <a:solidFill>
                <a:srgbClr val="000000"/>
              </a:solidFill>
              <a:latin typeface="Arial" charset="0"/>
              <a:cs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i="0"/>
            </a:lvl1pPr>
          </a:lstStyle>
          <a:p>
            <a:endParaRPr lang="en-US" altLang="en-US" smtClean="0">
              <a:solidFill>
                <a:srgbClr val="000000"/>
              </a:solidFill>
              <a:latin typeface="Arial" charset="0"/>
              <a:cs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0"/>
            </a:lvl1pPr>
          </a:lstStyle>
          <a:p>
            <a:fld id="{F05C45A5-244C-4416-AAAF-651B4C94F75D}" type="slidenum">
              <a:rPr lang="en-US" altLang="en-US" smtClean="0">
                <a:solidFill>
                  <a:srgbClr val="000000"/>
                </a:solidFill>
                <a:latin typeface="Arial" charset="0"/>
                <a:cs typeface="Arial"/>
              </a:rPr>
              <a:pPr/>
              <a:t>‹#›</a:t>
            </a:fld>
            <a:endParaRPr lang="en-US" altLang="en-US" smtClean="0">
              <a:solidFill>
                <a:srgbClr val="000000"/>
              </a:solidFill>
              <a:latin typeface="Arial" charset="0"/>
              <a:cs typeface="Arial"/>
            </a:endParaRPr>
          </a:p>
        </p:txBody>
      </p:sp>
    </p:spTree>
    <p:extLst>
      <p:ext uri="{BB962C8B-B14F-4D97-AF65-F5344CB8AC3E}">
        <p14:creationId xmlns:p14="http://schemas.microsoft.com/office/powerpoint/2010/main" val="1535217610"/>
      </p:ext>
    </p:extLst>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 id="2147484106"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hyperlink" Target="http://zapt.io/tx25ca7r" TargetMode="External"/><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goo.gl/forms/n1xseQOyhc" TargetMode="Externa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search.yahoo.com/search/images/view?back=http://images.search.yahoo.com/search/images?p%3DSoldiers%26ei%3DUTF-8%26fr%3Dyfp-t-501%26vm%3Dr%26x%3Dwrt%26js%3D1%26ni%3D21&amp;w=592&amp;h=450&amp;imgurl=www.carson.army.mil/Deploy/GRAPHICS/soldiers.jpg&amp;rurl=http://www.geuzen.org/tracer/soldiers&amp;size=238.8kB&amp;name=soldiers.jpg&amp;p=Soldiers&amp;type=jpeg&amp;no=2&amp;tt=1,282,172&amp;oid=1c5446d9dd04166a&amp;ei=UTF-8" TargetMode="Externa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search.yahoo.com/search/images/view?back=http://images.search.yahoo.com/search/images?p%3DHurricane%2BKatrina%26ei%3DUTF-8%26fr%3Dyfp-t-501%26vm%3Dr%26x%3Dwrt%26js%3D1%26ni%3D21&amp;w=480&amp;h=360&amp;imgurl=static.flickr.com/29/51030472_5a214ba377_m.jpg&amp;rurl=http://www.flickr.com/photos/fibavahn/51030472/&amp;size=28.1kB&amp;name=51030472_5a214ba377.jpg&amp;p=Hurricane+Katrina&amp;type=jpeg&amp;no=2&amp;tt=639,649&amp;oid=5624c1975e0fec44&amp;fusr=pastorrobcasey&amp;tit=Hurricane+Katrina+Land&amp;hurl=http://www.flickr.com/photos/fibavahn/&amp;ei=UTF-8&amp;src=p" TargetMode="Externa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search.yahoo.com/search/images/view?back=http://images.search.yahoo.com/search/images?p%3DPresident%2BBush%2BTreaty%26ei%3DUTF-8%26fr%3Dyfp-t-501%26vm%3Dr%26x%3Dwrt%26js%3D1%26ni%3D18&amp;w=200&amp;h=160&amp;imgurl=www.spacedaily.com/images/bush-putin-nuketreaty-2002-bg.jpg&amp;rurl=http://www.spacedaily.com/news/nuclear-doctrine-02m.html&amp;size=8kB&amp;name=bush-putin-nuketreaty-2002-bg.jpg&amp;p=President+Bush+Treaty&amp;type=jpeg&amp;no=16&amp;tt=312&amp;oid=7882d6d906b0f86a&amp;ei=UTF-8" TargetMode="Externa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search.yahoo.com/search/images/view?back=http://images.search.yahoo.com/search/images?p%3DMoney%2Bbag%2B%26ei%3DUTF-8%26fr%3Dyfp-t-501%26vm%3Dr%26x%3Dwrt%26js%3D1%26ni%3D18&amp;w=314&amp;h=402&amp;imgurl=yepyep.gibbs12.com/wp-content/uploads/2007/04/bag_of_money.png&amp;rurl=http://yepyep.gibbs12.com/index.php?paged%3D2&amp;size=21kB&amp;name=bag_of_money.png&amp;p=Money+bag&amp;type=png&amp;no=13&amp;tt=32,299&amp;oid=e2f9999484233a28&amp;ei=UTF-8" TargetMode="Externa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search.yahoo.com/search/images/view?back=http://images.search.yahoo.com/search/images?p%3DPresidential%2BVeto%2B%26ei%3DUTF-8%26fr%3Dyfp-t-501%26vm%3Dr%26x%3Dwrt%26js%3D1%26ni%3D18&amp;w=122&amp;h=100&amp;imgurl=gwpapers.virginia.edu/documents/presidential/images/veto.jpg&amp;rurl=http://gwpapers.virginia.edu/documents/presidential/veto.html&amp;size=7.5kB&amp;name=veto.jpg&amp;p=Presidential+Veto&amp;type=jpeg&amp;no=1&amp;tt=111&amp;oid=c8d29f5f9e46321e&amp;ei=UTF-8" TargetMode="Externa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February 27,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850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Analyze the concept of the Imperial Presidency.</a:t>
            </a:r>
          </a:p>
          <a:p>
            <a:pPr marL="0" indent="0">
              <a:spcBef>
                <a:spcPct val="0"/>
              </a:spcBef>
              <a:buFont typeface="Arial" charset="0"/>
              <a:buNone/>
              <a:defRPr/>
            </a:pPr>
            <a:endParaRPr lang="en-US" sz="2400" b="1" dirty="0" smtClean="0">
              <a:solidFill>
                <a:srgbClr val="FF0000"/>
              </a:solidFill>
            </a:endParaRPr>
          </a:p>
          <a:p>
            <a:pPr marL="609600" indent="-609600">
              <a:spcBef>
                <a:spcPct val="0"/>
              </a:spcBef>
              <a:buFontTx/>
              <a:buNone/>
              <a:defRPr/>
            </a:pPr>
            <a:r>
              <a:rPr lang="en-US" sz="2800" b="1" dirty="0" smtClean="0">
                <a:solidFill>
                  <a:srgbClr val="FF0000"/>
                </a:solidFill>
              </a:rPr>
              <a:t>AGENDA:   3</a:t>
            </a:r>
            <a:r>
              <a:rPr lang="en-US" sz="2800" b="1" baseline="30000" dirty="0" smtClean="0">
                <a:solidFill>
                  <a:srgbClr val="FF0000"/>
                </a:solidFill>
              </a:rPr>
              <a:t>rd</a:t>
            </a:r>
            <a:r>
              <a:rPr lang="en-US" sz="2800" b="1" dirty="0" smtClean="0">
                <a:solidFill>
                  <a:srgbClr val="FF0000"/>
                </a:solidFill>
              </a:rPr>
              <a:t> &amp; 6</a:t>
            </a:r>
            <a:r>
              <a:rPr lang="en-US" sz="2800" b="1" baseline="30000" dirty="0" smtClean="0">
                <a:solidFill>
                  <a:srgbClr val="FF0000"/>
                </a:solidFill>
              </a:rPr>
              <a:t>th</a:t>
            </a:r>
            <a:r>
              <a:rPr lang="en-US" sz="2800" b="1" dirty="0" smtClean="0">
                <a:solidFill>
                  <a:srgbClr val="FF0000"/>
                </a:solidFill>
              </a:rPr>
              <a:t> Period ONLY</a:t>
            </a:r>
            <a:endParaRPr lang="en-US" sz="2400" dirty="0" smtClean="0"/>
          </a:p>
          <a:p>
            <a:pPr marL="609600" indent="-609600">
              <a:spcBef>
                <a:spcPct val="0"/>
              </a:spcBef>
              <a:buFontTx/>
              <a:buAutoNum type="arabicParenR"/>
              <a:defRPr/>
            </a:pPr>
            <a:r>
              <a:rPr lang="en-US" sz="2400" dirty="0" smtClean="0"/>
              <a:t>WARM-UP: Tax Day</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CONCEPT: Imperial Presidency</a:t>
            </a:r>
          </a:p>
          <a:p>
            <a:pPr marL="609600" lvl="0" indent="-609600">
              <a:spcBef>
                <a:spcPct val="0"/>
              </a:spcBef>
              <a:buFontTx/>
              <a:buAutoNum type="arabicParenR"/>
              <a:defRPr/>
            </a:pPr>
            <a:r>
              <a:rPr lang="en-US" sz="2400" dirty="0" smtClean="0">
                <a:solidFill>
                  <a:prstClr val="black"/>
                </a:solidFill>
              </a:rPr>
              <a:t>ZAPTION VIDEO: President Obama’s Immigration Executive Order</a:t>
            </a:r>
          </a:p>
          <a:p>
            <a:pPr marL="0" lvl="0" indent="0">
              <a:spcBef>
                <a:spcPct val="0"/>
              </a:spcBef>
              <a:buNone/>
              <a:defRPr/>
            </a:pPr>
            <a:r>
              <a:rPr lang="en-US" sz="2400" b="1" dirty="0" smtClean="0">
                <a:solidFill>
                  <a:srgbClr val="FF0000"/>
                </a:solidFill>
                <a:effectLst>
                  <a:outerShdw blurRad="38100" dist="38100" dir="2700000" algn="tl">
                    <a:srgbClr val="000000">
                      <a:alpha val="43137"/>
                    </a:srgbClr>
                  </a:outerShdw>
                </a:effectLst>
              </a:rPr>
              <a:t>*****WORKBOOK P. 69 – DUE TUESDAY</a:t>
            </a:r>
          </a:p>
          <a:p>
            <a:pPr marL="0" lvl="0" indent="0">
              <a:spcBef>
                <a:spcPct val="0"/>
              </a:spcBef>
              <a:buNone/>
              <a:defRPr/>
            </a:pPr>
            <a:r>
              <a:rPr lang="en-US" sz="2400" b="1" dirty="0" smtClean="0">
                <a:solidFill>
                  <a:srgbClr val="FF0000"/>
                </a:solidFill>
                <a:effectLst>
                  <a:outerShdw blurRad="38100" dist="38100" dir="2700000" algn="tl">
                    <a:srgbClr val="000000">
                      <a:alpha val="43137"/>
                    </a:srgbClr>
                  </a:outerShdw>
                </a:effectLst>
              </a:rPr>
              <a:t>***Presidential Speeches NEXT THURSDAY</a:t>
            </a:r>
          </a:p>
          <a:p>
            <a:pPr marL="0" indent="0">
              <a:spcBef>
                <a:spcPct val="0"/>
              </a:spcBef>
              <a:buFont typeface="Arial" charset="0"/>
              <a:buNone/>
              <a:defRPr/>
            </a:pPr>
            <a:endParaRPr lang="en-US" sz="24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20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20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20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20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20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a:solidFill>
                  <a:srgbClr val="00B050"/>
                </a:solidFill>
                <a:effectLst>
                  <a:outerShdw blurRad="38100" dist="38100" dir="2700000" algn="tl">
                    <a:srgbClr val="000000">
                      <a:alpha val="43137"/>
                    </a:srgbClr>
                  </a:outerShdw>
                </a:effectLst>
              </a:rPr>
              <a:t>Less than </a:t>
            </a:r>
            <a:r>
              <a:rPr lang="en-US" sz="2000" b="1" i="1" dirty="0" smtClean="0">
                <a:solidFill>
                  <a:srgbClr val="00B050"/>
                </a:solidFill>
                <a:effectLst>
                  <a:outerShdw blurRad="38100" dist="38100" dir="2700000" algn="tl">
                    <a:srgbClr val="000000">
                      <a:alpha val="43137"/>
                    </a:srgbClr>
                  </a:outerShdw>
                </a:effectLst>
              </a:rPr>
              <a:t>$45.00 </a:t>
            </a:r>
            <a:r>
              <a:rPr lang="en-US" sz="2000" b="1" dirty="0" smtClean="0">
                <a:effectLst>
                  <a:outerShdw blurRad="38100" dist="38100" dir="2700000" algn="tl">
                    <a:srgbClr val="000000">
                      <a:alpha val="43137"/>
                    </a:srgbClr>
                  </a:outerShdw>
                </a:effectLst>
              </a:rPr>
              <a:t>================</a:t>
            </a:r>
            <a:r>
              <a:rPr lang="en-US" sz="20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b="1" u="sng" dirty="0" smtClean="0">
                <a:solidFill>
                  <a:srgbClr val="FF0000"/>
                </a:solidFill>
              </a:rPr>
              <a:t>20%</a:t>
            </a:r>
            <a:r>
              <a:rPr lang="en-US" sz="2000" dirty="0" smtClean="0">
                <a:solidFill>
                  <a:srgbClr val="FF0000"/>
                </a:solidFill>
              </a:rPr>
              <a:t> </a:t>
            </a:r>
            <a:r>
              <a:rPr lang="en-US" sz="2000" dirty="0">
                <a:solidFill>
                  <a:srgbClr val="FF0000"/>
                </a:solidFill>
              </a:rPr>
              <a:t>tax rate (X </a:t>
            </a:r>
            <a:r>
              <a:rPr lang="en-US" sz="2000" dirty="0" smtClean="0">
                <a:solidFill>
                  <a:srgbClr val="FF0000"/>
                </a:solidFill>
              </a:rPr>
              <a:t>0.20)</a:t>
            </a:r>
            <a:endParaRPr lang="en-US" sz="20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smtClean="0">
                <a:solidFill>
                  <a:srgbClr val="00B050"/>
                </a:solidFill>
                <a:effectLst>
                  <a:outerShdw blurRad="38100" dist="38100" dir="2700000" algn="tl">
                    <a:srgbClr val="000000">
                      <a:alpha val="43137"/>
                    </a:srgbClr>
                  </a:outerShdw>
                </a:effectLst>
              </a:rPr>
              <a:t>$45 </a:t>
            </a:r>
            <a:r>
              <a:rPr lang="en-US" sz="2000" b="1" i="1" dirty="0">
                <a:solidFill>
                  <a:srgbClr val="00B050"/>
                </a:solidFill>
                <a:effectLst>
                  <a:outerShdw blurRad="38100" dist="38100" dir="2700000" algn="tl">
                    <a:srgbClr val="000000">
                      <a:alpha val="43137"/>
                    </a:srgbClr>
                  </a:outerShdw>
                </a:effectLst>
              </a:rPr>
              <a:t>through </a:t>
            </a:r>
            <a:r>
              <a:rPr lang="en-US" sz="2000" b="1" i="1" dirty="0" smtClean="0">
                <a:solidFill>
                  <a:srgbClr val="00B050"/>
                </a:solidFill>
                <a:effectLst>
                  <a:outerShdw blurRad="38100" dist="38100" dir="2700000" algn="tl">
                    <a:srgbClr val="000000">
                      <a:alpha val="43137"/>
                    </a:srgbClr>
                  </a:outerShdw>
                </a:effectLst>
              </a:rPr>
              <a:t>$55.00 </a:t>
            </a:r>
            <a:r>
              <a:rPr lang="en-US" sz="2000" b="1" dirty="0" smtClean="0">
                <a:effectLst>
                  <a:outerShdw blurRad="38100" dist="38100" dir="2700000" algn="tl">
                    <a:srgbClr val="000000">
                      <a:alpha val="43137"/>
                    </a:srgbClr>
                  </a:outerShdw>
                </a:effectLst>
              </a:rPr>
              <a:t>==============</a:t>
            </a:r>
            <a:r>
              <a:rPr lang="en-US" sz="2000" b="1" dirty="0" smtClean="0">
                <a:solidFill>
                  <a:prstClr val="black"/>
                </a:solidFill>
                <a:effectLst>
                  <a:outerShdw blurRad="38100" dist="38100" dir="2700000" algn="tl">
                    <a:srgbClr val="000000">
                      <a:alpha val="43137"/>
                    </a:srgbClr>
                  </a:outerShdw>
                </a:effectLst>
                <a:sym typeface="Wingdings" panose="05000000000000000000" pitchFamily="2" charset="2"/>
              </a:rPr>
              <a:t>	</a:t>
            </a:r>
            <a:r>
              <a:rPr lang="en-US" sz="2000" b="1" u="sng" dirty="0" smtClean="0">
                <a:solidFill>
                  <a:srgbClr val="FF0000"/>
                </a:solidFill>
                <a:sym typeface="Wingdings" panose="05000000000000000000" pitchFamily="2" charset="2"/>
              </a:rPr>
              <a:t>25</a:t>
            </a:r>
            <a:r>
              <a:rPr lang="en-US" sz="2000" b="1" u="sng" dirty="0" smtClean="0">
                <a:solidFill>
                  <a:srgbClr val="FF0000"/>
                </a:solidFill>
              </a:rPr>
              <a:t>%</a:t>
            </a:r>
            <a:r>
              <a:rPr lang="en-US" sz="2000" dirty="0" smtClean="0">
                <a:solidFill>
                  <a:srgbClr val="FF0000"/>
                </a:solidFill>
              </a:rPr>
              <a:t> </a:t>
            </a:r>
            <a:r>
              <a:rPr lang="en-US" sz="2000" dirty="0">
                <a:solidFill>
                  <a:srgbClr val="FF0000"/>
                </a:solidFill>
              </a:rPr>
              <a:t>tax rate (X </a:t>
            </a:r>
            <a:r>
              <a:rPr lang="en-US" sz="2000" dirty="0" smtClean="0">
                <a:solidFill>
                  <a:srgbClr val="FF0000"/>
                </a:solidFill>
              </a:rPr>
              <a:t>0.25)</a:t>
            </a:r>
            <a:endParaRPr lang="en-US" sz="20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a:solidFill>
                  <a:srgbClr val="00B050"/>
                </a:solidFill>
                <a:effectLst>
                  <a:outerShdw blurRad="38100" dist="38100" dir="2700000" algn="tl">
                    <a:srgbClr val="000000">
                      <a:alpha val="43137"/>
                    </a:srgbClr>
                  </a:outerShdw>
                </a:effectLst>
              </a:rPr>
              <a:t>More than </a:t>
            </a:r>
            <a:r>
              <a:rPr lang="en-US" sz="2000" b="1" i="1" dirty="0" smtClean="0">
                <a:solidFill>
                  <a:srgbClr val="00B050"/>
                </a:solidFill>
                <a:effectLst>
                  <a:outerShdw blurRad="38100" dist="38100" dir="2700000" algn="tl">
                    <a:srgbClr val="000000">
                      <a:alpha val="43137"/>
                    </a:srgbClr>
                  </a:outerShdw>
                </a:effectLst>
              </a:rPr>
              <a:t>$55.00</a:t>
            </a:r>
            <a:r>
              <a:rPr lang="en-US" sz="2000" b="1" dirty="0" smtClean="0">
                <a:solidFill>
                  <a:srgbClr val="00B050"/>
                </a:solidFill>
                <a:effectLst>
                  <a:outerShdw blurRad="38100" dist="38100" dir="2700000" algn="tl">
                    <a:srgbClr val="000000">
                      <a:alpha val="43137"/>
                    </a:srgbClr>
                  </a:outerShdw>
                </a:effectLst>
              </a:rPr>
              <a:t> </a:t>
            </a:r>
            <a:r>
              <a:rPr lang="en-US" sz="2000" b="1" dirty="0" smtClean="0">
                <a:solidFill>
                  <a:prstClr val="black"/>
                </a:solidFill>
                <a:effectLst>
                  <a:outerShdw blurRad="38100" dist="38100" dir="2700000" algn="tl">
                    <a:srgbClr val="000000">
                      <a:alpha val="43137"/>
                    </a:srgbClr>
                  </a:outerShdw>
                </a:effectLst>
              </a:rPr>
              <a:t>================</a:t>
            </a:r>
            <a:r>
              <a:rPr lang="en-US" sz="20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b="1" u="sng" dirty="0" smtClean="0">
                <a:solidFill>
                  <a:srgbClr val="FF0000"/>
                </a:solidFill>
              </a:rPr>
              <a:t>30%</a:t>
            </a:r>
            <a:r>
              <a:rPr lang="en-US" sz="2000" b="1" dirty="0" smtClean="0">
                <a:solidFill>
                  <a:srgbClr val="FF0000"/>
                </a:solidFill>
              </a:rPr>
              <a:t> </a:t>
            </a:r>
            <a:r>
              <a:rPr lang="en-US" sz="2000" dirty="0">
                <a:solidFill>
                  <a:srgbClr val="FF0000"/>
                </a:solidFill>
              </a:rPr>
              <a:t>tax rate (X </a:t>
            </a:r>
            <a:r>
              <a:rPr lang="en-US" sz="2000" dirty="0" smtClean="0">
                <a:solidFill>
                  <a:srgbClr val="FF0000"/>
                </a:solidFill>
              </a:rPr>
              <a:t>0.30)</a:t>
            </a:r>
            <a:endParaRPr lang="en-US" sz="2000" dirty="0">
              <a:solidFill>
                <a:srgbClr val="FF0000"/>
              </a:solidFill>
            </a:endParaRPr>
          </a:p>
          <a:p>
            <a:pPr marL="457200" lvl="0" indent="-457200">
              <a:lnSpc>
                <a:spcPct val="120000"/>
              </a:lnSpc>
              <a:spcBef>
                <a:spcPct val="0"/>
              </a:spcBef>
              <a:buFont typeface="+mj-lt"/>
              <a:buAutoNum type="arabicPeriod"/>
              <a:defRPr/>
            </a:pPr>
            <a:r>
              <a:rPr lang="en-US" sz="20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2000" dirty="0">
                <a:solidFill>
                  <a:prstClr val="black"/>
                </a:solidFill>
              </a:rPr>
              <a:t>Your net pay for the week = </a:t>
            </a:r>
            <a:r>
              <a:rPr lang="en-US" sz="2000" dirty="0" smtClean="0">
                <a:solidFill>
                  <a:prstClr val="black"/>
                </a:solidFill>
              </a:rPr>
              <a:t>your </a:t>
            </a:r>
            <a:r>
              <a:rPr lang="en-US" sz="2000" dirty="0">
                <a:solidFill>
                  <a:prstClr val="black"/>
                </a:solidFill>
              </a:rPr>
              <a:t>Weekly Deposit</a:t>
            </a:r>
          </a:p>
          <a:p>
            <a:pPr marL="0" indent="0">
              <a:spcBef>
                <a:spcPct val="0"/>
              </a:spcBef>
              <a:buNone/>
              <a:defRPr/>
            </a:pPr>
            <a:endParaRPr lang="en-US" sz="2400" dirty="0" smtClean="0">
              <a:solidFill>
                <a:prstClr val="black"/>
              </a:solidFill>
            </a:endParaRPr>
          </a:p>
        </p:txBody>
      </p:sp>
    </p:spTree>
    <p:extLst>
      <p:ext uri="{BB962C8B-B14F-4D97-AF65-F5344CB8AC3E}">
        <p14:creationId xmlns:p14="http://schemas.microsoft.com/office/powerpoint/2010/main" val="60132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en-US" smtClean="0"/>
              <a:t>6. Executive Privilege  </a:t>
            </a:r>
          </a:p>
        </p:txBody>
      </p:sp>
      <p:graphicFrame>
        <p:nvGraphicFramePr>
          <p:cNvPr id="11280" name="Group 16"/>
          <p:cNvGraphicFramePr>
            <a:graphicFrameLocks noGrp="1"/>
          </p:cNvGraphicFramePr>
          <p:nvPr>
            <p:ph idx="1"/>
          </p:nvPr>
        </p:nvGraphicFramePr>
        <p:xfrm>
          <a:off x="381000" y="2209800"/>
          <a:ext cx="8229600" cy="4383088"/>
        </p:xfrm>
        <a:graphic>
          <a:graphicData uri="http://schemas.openxmlformats.org/drawingml/2006/table">
            <a:tbl>
              <a:tblPr/>
              <a:tblGrid>
                <a:gridCol w="4114800"/>
                <a:gridCol w="4114800"/>
              </a:tblGrid>
              <a:tr h="103023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Abuses by the President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(Manipulation)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Counteraction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(Congress Reaction)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4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President can keep confidential (From Congress) any information deemed national security</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include any conversations with the White House aides/advisors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Supreme Court reaction</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“US v. Nixon”</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SC said there is Executive Privilege, but not in criminal matters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9406" name="Picture 15" descr="Image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20638"/>
            <a:ext cx="1981200"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755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b="1" u="sng" dirty="0" smtClean="0">
                <a:effectLst>
                  <a:outerShdw blurRad="38100" dist="38100" dir="2700000" algn="tl">
                    <a:srgbClr val="000000">
                      <a:alpha val="43137"/>
                    </a:srgbClr>
                  </a:outerShdw>
                </a:effectLst>
              </a:rPr>
              <a:t>Your task</a:t>
            </a:r>
          </a:p>
        </p:txBody>
      </p:sp>
      <p:sp>
        <p:nvSpPr>
          <p:cNvPr id="60419" name="Rectangle 3"/>
          <p:cNvSpPr>
            <a:spLocks noGrp="1" noChangeArrowheads="1"/>
          </p:cNvSpPr>
          <p:nvPr>
            <p:ph type="body" idx="1"/>
          </p:nvPr>
        </p:nvSpPr>
        <p:spPr>
          <a:xfrm>
            <a:off x="0" y="1219200"/>
            <a:ext cx="9144000" cy="4525963"/>
          </a:xfrm>
        </p:spPr>
        <p:txBody>
          <a:bodyPr/>
          <a:lstStyle/>
          <a:p>
            <a:pPr eaLnBrk="1" hangingPunct="1"/>
            <a:r>
              <a:rPr lang="en-US" altLang="en-US" dirty="0" smtClean="0"/>
              <a:t>Watch President Obama’s speech announcing his Immigration Executive Order from November of last year.  Answer the questions throughout the speech. </a:t>
            </a:r>
            <a:r>
              <a:rPr lang="en-US" altLang="en-US" dirty="0"/>
              <a:t>B</a:t>
            </a:r>
            <a:r>
              <a:rPr lang="en-US" altLang="en-US" dirty="0" smtClean="0"/>
              <a:t>y the end of the video, determine if you feel this action by President Obama could be considered being an Imperial President.</a:t>
            </a:r>
          </a:p>
          <a:p>
            <a:pPr eaLnBrk="1" hangingPunct="1">
              <a:buFontTx/>
              <a:buNone/>
            </a:pPr>
            <a:r>
              <a:rPr lang="en-US" altLang="en-US" dirty="0" smtClean="0"/>
              <a:t>		USE THIS LINK TO VIEW THE VIDEO:</a:t>
            </a:r>
          </a:p>
          <a:p>
            <a:pPr marL="0" marR="0" indent="0">
              <a:spcBef>
                <a:spcPts val="0"/>
              </a:spcBef>
              <a:spcAft>
                <a:spcPts val="0"/>
              </a:spcAft>
              <a:buNone/>
            </a:pPr>
            <a:r>
              <a:rPr lang="en-US" altLang="en-US" dirty="0" smtClean="0"/>
              <a:t>			</a:t>
            </a:r>
            <a:r>
              <a:rPr lang="en-US" u="sng" dirty="0">
                <a:solidFill>
                  <a:srgbClr val="000000"/>
                </a:solidFill>
                <a:latin typeface="Tahoma"/>
                <a:ea typeface="Times New Roman"/>
                <a:hlinkClick r:id="rId3"/>
              </a:rPr>
              <a:t>http://</a:t>
            </a:r>
            <a:r>
              <a:rPr lang="en-US" u="sng" dirty="0" smtClean="0">
                <a:solidFill>
                  <a:srgbClr val="000000"/>
                </a:solidFill>
                <a:latin typeface="Tahoma"/>
                <a:ea typeface="Times New Roman"/>
                <a:hlinkClick r:id="rId3"/>
              </a:rPr>
              <a:t>zapt.io/tx25ca7r</a:t>
            </a:r>
            <a:endParaRPr lang="en-US" altLang="en-US" dirty="0" smtClean="0"/>
          </a:p>
          <a:p>
            <a:pPr eaLnBrk="1" hangingPunct="1">
              <a:buFontTx/>
              <a:buNone/>
            </a:pPr>
            <a:r>
              <a:rPr lang="en-US" altLang="en-US" dirty="0" smtClean="0"/>
              <a:t>20 minutes</a:t>
            </a:r>
          </a:p>
        </p:txBody>
      </p:sp>
    </p:spTree>
    <p:extLst>
      <p:ext uri="{BB962C8B-B14F-4D97-AF65-F5344CB8AC3E}">
        <p14:creationId xmlns:p14="http://schemas.microsoft.com/office/powerpoint/2010/main" val="1245256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3600" b="1" dirty="0" smtClean="0">
                <a:effectLst>
                  <a:outerShdw blurRad="38100" dist="38100" dir="2700000" algn="tl">
                    <a:srgbClr val="000000">
                      <a:alpha val="43137"/>
                    </a:srgbClr>
                  </a:outerShdw>
                </a:effectLst>
              </a:rPr>
              <a:t>Section Leader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Bonus Pay Summary</a:t>
            </a:r>
            <a:endParaRPr lang="en-US" sz="3600"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3514102"/>
              </p:ext>
            </p:extLst>
          </p:nvPr>
        </p:nvGraphicFramePr>
        <p:xfrm>
          <a:off x="9427" y="3058847"/>
          <a:ext cx="9144000" cy="3016445"/>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58554">
                <a:tc>
                  <a:txBody>
                    <a:bodyPr/>
                    <a:lstStyle/>
                    <a:p>
                      <a:pPr algn="ctr"/>
                      <a:r>
                        <a:rPr lang="en-US" sz="2000" dirty="0" smtClean="0">
                          <a:effectLst>
                            <a:outerShdw blurRad="38100" dist="38100" dir="2700000" algn="tl">
                              <a:srgbClr val="000000">
                                <a:alpha val="43137"/>
                              </a:srgbClr>
                            </a:outerShdw>
                          </a:effectLst>
                        </a:rPr>
                        <a:t>MONDAY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TUESDAY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WEDNESDAY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THURSDAY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a:r>
                        <a:rPr lang="en-US" sz="2000" dirty="0" smtClean="0">
                          <a:effectLst>
                            <a:outerShdw blurRad="38100" dist="38100" dir="2700000" algn="tl">
                              <a:srgbClr val="000000">
                                <a:alpha val="43137"/>
                              </a:srgbClr>
                            </a:outerShdw>
                          </a:effectLst>
                        </a:rPr>
                        <a:t>FRIDAY</a:t>
                      </a:r>
                      <a:endParaRPr lang="en-US" sz="2000"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r>
              <a:tr h="5240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04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0" y="990600"/>
            <a:ext cx="9144000" cy="2031325"/>
          </a:xfrm>
          <a:prstGeom prst="rect">
            <a:avLst/>
          </a:prstGeom>
          <a:noFill/>
        </p:spPr>
        <p:txBody>
          <a:bodyPr wrap="square" rtlCol="0">
            <a:spAutoFit/>
          </a:bodyPr>
          <a:lstStyle/>
          <a:p>
            <a:r>
              <a:rPr lang="en-US" b="1" u="sng" dirty="0">
                <a:solidFill>
                  <a:prstClr val="black"/>
                </a:solidFill>
                <a:effectLst>
                  <a:outerShdw blurRad="38100" dist="38100" dir="2700000" algn="tl">
                    <a:srgbClr val="000000">
                      <a:alpha val="43137"/>
                    </a:srgbClr>
                  </a:outerShdw>
                </a:effectLst>
                <a:latin typeface="Arial" pitchFamily="34" charset="0"/>
                <a:cs typeface="Arial" pitchFamily="34" charset="0"/>
              </a:rPr>
              <a:t>DIRECTIONS</a:t>
            </a:r>
            <a:r>
              <a:rPr lang="en-US" dirty="0">
                <a:solidFill>
                  <a:prstClr val="black"/>
                </a:solidFill>
                <a:latin typeface="Arial" pitchFamily="34" charset="0"/>
                <a:cs typeface="Arial" pitchFamily="34" charset="0"/>
              </a:rPr>
              <a:t>: Each section leader has $5 a day in Bonus Pay to distribute to workers 	within their section.  This includes any Bonus Pay the section leaders pay 	themselves, and any Bonus Pay they pay any employees they hired.</a:t>
            </a:r>
          </a:p>
          <a:p>
            <a:endParaRPr lang="en-US" dirty="0">
              <a:solidFill>
                <a:prstClr val="black"/>
              </a:solidFill>
              <a:latin typeface="Arial" pitchFamily="34" charset="0"/>
              <a:cs typeface="Arial" pitchFamily="34" charset="0"/>
            </a:endParaRPr>
          </a:p>
          <a:p>
            <a:r>
              <a:rPr lang="en-US" dirty="0">
                <a:solidFill>
                  <a:prstClr val="black"/>
                </a:solidFill>
                <a:latin typeface="Arial" pitchFamily="34" charset="0"/>
                <a:cs typeface="Arial" pitchFamily="34" charset="0"/>
              </a:rPr>
              <a:t>On the chart below, write down the amount of Bonus Pay each member received each day.  EXAMPLE – If Mr. Goblirsch received a $2 bonus on Monday, then I would write Mr. Goblirsch - $2 under the Monday column.</a:t>
            </a:r>
          </a:p>
        </p:txBody>
      </p:sp>
    </p:spTree>
    <p:extLst>
      <p:ext uri="{BB962C8B-B14F-4D97-AF65-F5344CB8AC3E}">
        <p14:creationId xmlns:p14="http://schemas.microsoft.com/office/powerpoint/2010/main" val="36115308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5066445"/>
              </p:ext>
            </p:extLst>
          </p:nvPr>
        </p:nvGraphicFramePr>
        <p:xfrm>
          <a:off x="0" y="307775"/>
          <a:ext cx="9123108" cy="6550227"/>
        </p:xfrm>
        <a:graphic>
          <a:graphicData uri="http://schemas.openxmlformats.org/drawingml/2006/table">
            <a:tbl>
              <a:tblPr firstRow="1" bandRow="1">
                <a:tableStyleId>{5940675A-B579-460E-94D1-54222C63F5DA}</a:tableStyleId>
              </a:tblPr>
              <a:tblGrid>
                <a:gridCol w="2286000"/>
                <a:gridCol w="2265108"/>
                <a:gridCol w="2286000"/>
                <a:gridCol w="2286000"/>
              </a:tblGrid>
              <a:tr h="534711">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MEMBER</a:t>
                      </a:r>
                      <a:endParaRPr lang="en-US" sz="2400" u="sng" dirty="0">
                        <a:solidFill>
                          <a:schemeClr val="bg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2400" u="sng" dirty="0" smtClean="0">
                          <a:solidFill>
                            <a:schemeClr val="bg1"/>
                          </a:solidFill>
                        </a:rPr>
                        <a:t>TAX AMOUNT</a:t>
                      </a:r>
                      <a:endParaRPr lang="en-US" sz="2400" u="sng" dirty="0">
                        <a:solidFill>
                          <a:schemeClr val="bg1"/>
                        </a:solidFill>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002586">
                <a:tc>
                  <a:txBody>
                    <a:bodyPr/>
                    <a:lstStyle/>
                    <a:p>
                      <a:r>
                        <a:rPr lang="en-US" sz="3200" dirty="0" smtClean="0"/>
                        <a:t>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7.</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8.</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3.</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3.</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9.</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4.</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4.</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10.</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5.</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5.</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11.</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02586">
                <a:tc>
                  <a:txBody>
                    <a:bodyPr/>
                    <a:lstStyle/>
                    <a:p>
                      <a:r>
                        <a:rPr lang="en-US" sz="3200" dirty="0" smtClean="0"/>
                        <a:t>6.</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6.</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smtClean="0"/>
                        <a:t>12.</a:t>
                      </a:r>
                      <a:endParaRPr lang="en-US" sz="32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extBox 2"/>
          <p:cNvSpPr txBox="1"/>
          <p:nvPr/>
        </p:nvSpPr>
        <p:spPr>
          <a:xfrm>
            <a:off x="0" y="0"/>
            <a:ext cx="9144000" cy="307777"/>
          </a:xfrm>
          <a:prstGeom prst="rect">
            <a:avLst/>
          </a:prstGeom>
          <a:noFill/>
        </p:spPr>
        <p:txBody>
          <a:bodyPr wrap="square" rtlCol="0">
            <a:spAutoFit/>
          </a:bodyPr>
          <a:lstStyle/>
          <a:p>
            <a:r>
              <a:rPr lang="en-US" sz="1400" b="1" dirty="0" smtClean="0">
                <a:solidFill>
                  <a:prstClr val="black"/>
                </a:solidFill>
              </a:rPr>
              <a:t>EXAM ASSISTANCE PROGRAM: (1) Find out each members taxes (2) Add them up (3) Write the Total Tax amount on back.</a:t>
            </a:r>
            <a:endParaRPr lang="en-US" sz="1400" b="1" dirty="0">
              <a:solidFill>
                <a:prstClr val="black"/>
              </a:solidFill>
            </a:endParaRPr>
          </a:p>
        </p:txBody>
      </p:sp>
    </p:spTree>
    <p:extLst>
      <p:ext uri="{BB962C8B-B14F-4D97-AF65-F5344CB8AC3E}">
        <p14:creationId xmlns:p14="http://schemas.microsoft.com/office/powerpoint/2010/main" val="19951153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p:txBody>
          <a:bodyPr>
            <a:normAutofit fontScale="92500" lnSpcReduction="20000"/>
          </a:bodyPr>
          <a:lstStyle/>
          <a:p>
            <a:r>
              <a:rPr lang="en-US" dirty="0" err="1" smtClean="0"/>
              <a:t>Tino</a:t>
            </a:r>
            <a:r>
              <a:rPr lang="en-US" dirty="0" smtClean="0"/>
              <a:t> A.</a:t>
            </a:r>
          </a:p>
          <a:p>
            <a:r>
              <a:rPr lang="en-US" dirty="0" smtClean="0"/>
              <a:t>Cristian C.</a:t>
            </a:r>
          </a:p>
          <a:p>
            <a:r>
              <a:rPr lang="en-US" dirty="0" err="1" smtClean="0"/>
              <a:t>Illene</a:t>
            </a:r>
            <a:r>
              <a:rPr lang="en-US" dirty="0" smtClean="0"/>
              <a:t> C.</a:t>
            </a:r>
          </a:p>
          <a:p>
            <a:r>
              <a:rPr lang="en-US" dirty="0" smtClean="0"/>
              <a:t>Lucy F.</a:t>
            </a:r>
          </a:p>
          <a:p>
            <a:r>
              <a:rPr lang="en-US" dirty="0" err="1" smtClean="0"/>
              <a:t>Casidy</a:t>
            </a:r>
            <a:r>
              <a:rPr lang="en-US" dirty="0" smtClean="0"/>
              <a:t> J.</a:t>
            </a:r>
          </a:p>
          <a:p>
            <a:r>
              <a:rPr lang="en-US" dirty="0" smtClean="0"/>
              <a:t>Jennifer L.</a:t>
            </a:r>
          </a:p>
          <a:p>
            <a:r>
              <a:rPr lang="en-US" dirty="0" smtClean="0"/>
              <a:t>Ashley</a:t>
            </a:r>
          </a:p>
          <a:p>
            <a:r>
              <a:rPr lang="en-US" dirty="0" smtClean="0"/>
              <a:t>Ramon</a:t>
            </a:r>
          </a:p>
          <a:p>
            <a:r>
              <a:rPr lang="en-US" dirty="0" smtClean="0"/>
              <a:t>Lesley</a:t>
            </a:r>
          </a:p>
          <a:p>
            <a:r>
              <a:rPr lang="en-US" dirty="0" err="1" smtClean="0"/>
              <a:t>Arvinder</a:t>
            </a:r>
            <a:endParaRPr lang="en-US" dirty="0" smtClean="0"/>
          </a:p>
          <a:p>
            <a:r>
              <a:rPr lang="en-US" dirty="0" smtClean="0"/>
              <a:t>Vanessa S</a:t>
            </a:r>
            <a:endParaRPr lang="en-US" dirty="0"/>
          </a:p>
        </p:txBody>
      </p:sp>
      <p:sp>
        <p:nvSpPr>
          <p:cNvPr id="6" name="Content Placeholder 5"/>
          <p:cNvSpPr>
            <a:spLocks noGrp="1"/>
          </p:cNvSpPr>
          <p:nvPr>
            <p:ph sz="half" idx="2"/>
          </p:nvPr>
        </p:nvSpPr>
        <p:spPr/>
        <p:txBody>
          <a:bodyPr/>
          <a:lstStyle/>
          <a:p>
            <a:r>
              <a:rPr lang="en-US" dirty="0" smtClean="0"/>
              <a:t>Alicia M.</a:t>
            </a:r>
          </a:p>
          <a:p>
            <a:r>
              <a:rPr lang="en-US" dirty="0" err="1" smtClean="0"/>
              <a:t>Lili</a:t>
            </a:r>
            <a:r>
              <a:rPr lang="en-US" dirty="0" smtClean="0"/>
              <a:t> O.</a:t>
            </a:r>
          </a:p>
          <a:p>
            <a:r>
              <a:rPr lang="en-US" dirty="0" err="1" smtClean="0"/>
              <a:t>Jaskaran</a:t>
            </a:r>
            <a:r>
              <a:rPr lang="en-US" dirty="0" smtClean="0"/>
              <a:t> S.</a:t>
            </a:r>
          </a:p>
          <a:p>
            <a:r>
              <a:rPr lang="en-US" dirty="0" smtClean="0"/>
              <a:t>Ricky V.</a:t>
            </a:r>
          </a:p>
          <a:p>
            <a:r>
              <a:rPr lang="en-US" dirty="0" smtClean="0"/>
              <a:t>Perla V.</a:t>
            </a:r>
          </a:p>
          <a:p>
            <a:r>
              <a:rPr lang="en-US" dirty="0" smtClean="0"/>
              <a:t>Brandon V.</a:t>
            </a:r>
          </a:p>
          <a:p>
            <a:r>
              <a:rPr lang="en-US" dirty="0" smtClean="0"/>
              <a:t>Jesus</a:t>
            </a:r>
          </a:p>
          <a:p>
            <a:r>
              <a:rPr lang="en-US" dirty="0" smtClean="0"/>
              <a:t>John</a:t>
            </a:r>
            <a:endParaRPr lang="en-US" dirty="0"/>
          </a:p>
          <a:p>
            <a:endParaRPr lang="en-US" dirty="0" smtClean="0"/>
          </a:p>
          <a:p>
            <a:r>
              <a:rPr lang="en-US" dirty="0" smtClean="0"/>
              <a:t>Total = 18 / 31</a:t>
            </a:r>
            <a:endParaRPr lang="en-US" dirty="0"/>
          </a:p>
        </p:txBody>
      </p:sp>
    </p:spTree>
    <p:extLst>
      <p:ext uri="{BB962C8B-B14F-4D97-AF65-F5344CB8AC3E}">
        <p14:creationId xmlns:p14="http://schemas.microsoft.com/office/powerpoint/2010/main" val="19827168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p:txBody>
          <a:bodyPr/>
          <a:lstStyle/>
          <a:p>
            <a:r>
              <a:rPr lang="en-US" dirty="0" smtClean="0"/>
              <a:t>Rafael A.</a:t>
            </a:r>
          </a:p>
          <a:p>
            <a:r>
              <a:rPr lang="en-US" dirty="0" smtClean="0"/>
              <a:t>Gabriella B.</a:t>
            </a:r>
          </a:p>
          <a:p>
            <a:r>
              <a:rPr lang="en-US" dirty="0" smtClean="0"/>
              <a:t>Cristian C.</a:t>
            </a:r>
          </a:p>
          <a:p>
            <a:r>
              <a:rPr lang="en-US" dirty="0" smtClean="0"/>
              <a:t>Tristan D.</a:t>
            </a:r>
          </a:p>
          <a:p>
            <a:r>
              <a:rPr lang="en-US" dirty="0" smtClean="0"/>
              <a:t>Maria F.</a:t>
            </a:r>
          </a:p>
          <a:p>
            <a:r>
              <a:rPr lang="en-US" dirty="0" smtClean="0"/>
              <a:t>Alexis G.</a:t>
            </a:r>
          </a:p>
          <a:p>
            <a:r>
              <a:rPr lang="en-US" dirty="0" smtClean="0"/>
              <a:t>Leo M.</a:t>
            </a:r>
          </a:p>
          <a:p>
            <a:r>
              <a:rPr lang="en-US" dirty="0" err="1" smtClean="0"/>
              <a:t>Hilsa</a:t>
            </a:r>
            <a:r>
              <a:rPr lang="en-US" dirty="0" smtClean="0"/>
              <a:t> A.</a:t>
            </a:r>
          </a:p>
          <a:p>
            <a:r>
              <a:rPr lang="en-US" dirty="0" err="1" smtClean="0"/>
              <a:t>Kime</a:t>
            </a:r>
            <a:r>
              <a:rPr lang="en-US" dirty="0" smtClean="0"/>
              <a:t> Y.</a:t>
            </a:r>
          </a:p>
          <a:p>
            <a:r>
              <a:rPr lang="en-US" dirty="0" smtClean="0"/>
              <a:t>Destiny B.</a:t>
            </a:r>
            <a:endParaRPr lang="en-US" dirty="0"/>
          </a:p>
        </p:txBody>
      </p:sp>
      <p:sp>
        <p:nvSpPr>
          <p:cNvPr id="6" name="Content Placeholder 5"/>
          <p:cNvSpPr>
            <a:spLocks noGrp="1"/>
          </p:cNvSpPr>
          <p:nvPr>
            <p:ph sz="half" idx="2"/>
          </p:nvPr>
        </p:nvSpPr>
        <p:spPr/>
        <p:txBody>
          <a:bodyPr/>
          <a:lstStyle/>
          <a:p>
            <a:r>
              <a:rPr lang="en-US" dirty="0" smtClean="0"/>
              <a:t>Caleb M.</a:t>
            </a:r>
          </a:p>
          <a:p>
            <a:r>
              <a:rPr lang="en-US" dirty="0" smtClean="0"/>
              <a:t>Andrew M.</a:t>
            </a:r>
          </a:p>
          <a:p>
            <a:r>
              <a:rPr lang="en-US" dirty="0" smtClean="0"/>
              <a:t>Victor P.</a:t>
            </a:r>
          </a:p>
          <a:p>
            <a:r>
              <a:rPr lang="en-US" dirty="0" smtClean="0"/>
              <a:t>Cynthia S.</a:t>
            </a:r>
          </a:p>
          <a:p>
            <a:r>
              <a:rPr lang="en-US" dirty="0" smtClean="0"/>
              <a:t>Elizabeth S.</a:t>
            </a:r>
          </a:p>
          <a:p>
            <a:r>
              <a:rPr lang="en-US" dirty="0" smtClean="0"/>
              <a:t>Miranda S.</a:t>
            </a:r>
          </a:p>
          <a:p>
            <a:r>
              <a:rPr lang="en-US" dirty="0" err="1" smtClean="0"/>
              <a:t>Kyndall</a:t>
            </a:r>
            <a:r>
              <a:rPr lang="en-US" dirty="0" smtClean="0"/>
              <a:t> S.</a:t>
            </a:r>
          </a:p>
          <a:p>
            <a:r>
              <a:rPr lang="en-US" dirty="0" smtClean="0"/>
              <a:t>Manuel Z.</a:t>
            </a:r>
          </a:p>
          <a:p>
            <a:endParaRPr lang="en-US" dirty="0"/>
          </a:p>
          <a:p>
            <a:r>
              <a:rPr lang="en-US" dirty="0" smtClean="0"/>
              <a:t>TOTAL = 18 / 35</a:t>
            </a:r>
          </a:p>
        </p:txBody>
      </p:sp>
    </p:spTree>
    <p:extLst>
      <p:ext uri="{BB962C8B-B14F-4D97-AF65-F5344CB8AC3E}">
        <p14:creationId xmlns:p14="http://schemas.microsoft.com/office/powerpoint/2010/main" val="1504436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February 27,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850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Analyze the concept of the Imperial Presidency.</a:t>
            </a:r>
          </a:p>
          <a:p>
            <a:pPr marL="0" indent="0">
              <a:spcBef>
                <a:spcPct val="0"/>
              </a:spcBef>
              <a:buFont typeface="Arial" charset="0"/>
              <a:buNone/>
              <a:defRPr/>
            </a:pPr>
            <a:endParaRPr lang="en-US" sz="2400" b="1" dirty="0" smtClean="0">
              <a:solidFill>
                <a:srgbClr val="FF0000"/>
              </a:solidFill>
            </a:endParaRPr>
          </a:p>
          <a:p>
            <a:pPr marL="609600" indent="-609600">
              <a:spcBef>
                <a:spcPct val="0"/>
              </a:spcBef>
              <a:buFontTx/>
              <a:buNone/>
              <a:defRPr/>
            </a:pPr>
            <a:r>
              <a:rPr lang="en-US" sz="2800" b="1" dirty="0" smtClean="0">
                <a:solidFill>
                  <a:srgbClr val="FF0000"/>
                </a:solidFill>
              </a:rPr>
              <a:t>AGENDA:   4</a:t>
            </a:r>
            <a:r>
              <a:rPr lang="en-US" sz="2800" b="1" baseline="30000" dirty="0" smtClean="0">
                <a:solidFill>
                  <a:srgbClr val="FF0000"/>
                </a:solidFill>
              </a:rPr>
              <a:t>th</a:t>
            </a:r>
            <a:r>
              <a:rPr lang="en-US" sz="2800" b="1" dirty="0" smtClean="0">
                <a:solidFill>
                  <a:srgbClr val="FF0000"/>
                </a:solidFill>
              </a:rPr>
              <a:t> &amp; 5</a:t>
            </a:r>
            <a:r>
              <a:rPr lang="en-US" sz="2800" b="1" baseline="30000" dirty="0" smtClean="0">
                <a:solidFill>
                  <a:srgbClr val="FF0000"/>
                </a:solidFill>
              </a:rPr>
              <a:t>th</a:t>
            </a:r>
            <a:r>
              <a:rPr lang="en-US" sz="2800" b="1" dirty="0" smtClean="0">
                <a:solidFill>
                  <a:srgbClr val="FF0000"/>
                </a:solidFill>
              </a:rPr>
              <a:t> Period ONLY</a:t>
            </a:r>
            <a:endParaRPr lang="en-US" sz="2400" dirty="0" smtClean="0"/>
          </a:p>
          <a:p>
            <a:pPr marL="609600" indent="-609600">
              <a:spcBef>
                <a:spcPct val="0"/>
              </a:spcBef>
              <a:buFontTx/>
              <a:buAutoNum type="arabicParenR"/>
              <a:defRPr/>
            </a:pPr>
            <a:r>
              <a:rPr lang="en-US" sz="2400" dirty="0" smtClean="0"/>
              <a:t>WARM-UP: Tax Day</a:t>
            </a:r>
            <a:endParaRPr lang="en-US" sz="20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CONCEPT: Imperial Presidency</a:t>
            </a:r>
          </a:p>
          <a:p>
            <a:pPr marL="609600" lvl="0" indent="-609600">
              <a:spcBef>
                <a:spcPct val="0"/>
              </a:spcBef>
              <a:buFontTx/>
              <a:buAutoNum type="arabicParenR"/>
              <a:defRPr/>
            </a:pPr>
            <a:r>
              <a:rPr lang="en-US" sz="2400" dirty="0" smtClean="0">
                <a:solidFill>
                  <a:prstClr val="black"/>
                </a:solidFill>
              </a:rPr>
              <a:t>ZAPTION VIDEO: President Obama’s Immigration Executive Order</a:t>
            </a:r>
          </a:p>
          <a:p>
            <a:pPr marL="0" lvl="0" indent="0">
              <a:spcBef>
                <a:spcPct val="0"/>
              </a:spcBef>
              <a:buNone/>
              <a:defRPr/>
            </a:pPr>
            <a:r>
              <a:rPr lang="en-US" sz="2400" b="1" dirty="0" smtClean="0">
                <a:solidFill>
                  <a:srgbClr val="FF0000"/>
                </a:solidFill>
                <a:effectLst>
                  <a:outerShdw blurRad="38100" dist="38100" dir="2700000" algn="tl">
                    <a:srgbClr val="000000">
                      <a:alpha val="43137"/>
                    </a:srgbClr>
                  </a:outerShdw>
                </a:effectLst>
              </a:rPr>
              <a:t>*****WORKBOOK P. 69 – DUE TUESDAY</a:t>
            </a:r>
          </a:p>
          <a:p>
            <a:pPr marL="0" lvl="0" indent="0">
              <a:spcBef>
                <a:spcPct val="0"/>
              </a:spcBef>
              <a:buNone/>
              <a:defRPr/>
            </a:pPr>
            <a:r>
              <a:rPr lang="en-US" sz="2400" b="1" dirty="0" smtClean="0">
                <a:solidFill>
                  <a:srgbClr val="FF0000"/>
                </a:solidFill>
                <a:effectLst>
                  <a:outerShdw blurRad="38100" dist="38100" dir="2700000" algn="tl">
                    <a:srgbClr val="000000">
                      <a:alpha val="43137"/>
                    </a:srgbClr>
                  </a:outerShdw>
                </a:effectLst>
              </a:rPr>
              <a:t>***Presidential Speeches NEXT THURSDAY</a:t>
            </a:r>
          </a:p>
          <a:p>
            <a:pPr marL="0" indent="0">
              <a:spcBef>
                <a:spcPct val="0"/>
              </a:spcBef>
              <a:buFont typeface="Arial" charset="0"/>
              <a:buNone/>
              <a:defRPr/>
            </a:pPr>
            <a:endParaRPr lang="en-US" sz="24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lvl="0" indent="0">
              <a:lnSpc>
                <a:spcPct val="120000"/>
              </a:lnSpc>
              <a:spcBef>
                <a:spcPct val="0"/>
              </a:spcBef>
              <a:buNone/>
              <a:defRPr/>
            </a:pPr>
            <a:r>
              <a:rPr lang="en-US" sz="20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2000" dirty="0">
                <a:solidFill>
                  <a:prstClr val="black"/>
                </a:solidFill>
              </a:rPr>
              <a:t>Ask your Section Leader if you received any daily bonus pay</a:t>
            </a:r>
          </a:p>
          <a:p>
            <a:pPr marL="857250" lvl="1" indent="-457200">
              <a:lnSpc>
                <a:spcPct val="120000"/>
              </a:lnSpc>
              <a:spcBef>
                <a:spcPct val="0"/>
              </a:spcBef>
              <a:buFont typeface="Wingdings" panose="05000000000000000000" pitchFamily="2" charset="2"/>
              <a:buChar char="Ø"/>
              <a:defRPr/>
            </a:pPr>
            <a:r>
              <a:rPr lang="en-US" sz="20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20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20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a:solidFill>
                  <a:srgbClr val="00B050"/>
                </a:solidFill>
                <a:effectLst>
                  <a:outerShdw blurRad="38100" dist="38100" dir="2700000" algn="tl">
                    <a:srgbClr val="000000">
                      <a:alpha val="43137"/>
                    </a:srgbClr>
                  </a:outerShdw>
                </a:effectLst>
              </a:rPr>
              <a:t>Less than </a:t>
            </a:r>
            <a:r>
              <a:rPr lang="en-US" sz="2000" b="1" i="1" dirty="0" smtClean="0">
                <a:solidFill>
                  <a:srgbClr val="00B050"/>
                </a:solidFill>
                <a:effectLst>
                  <a:outerShdw blurRad="38100" dist="38100" dir="2700000" algn="tl">
                    <a:srgbClr val="000000">
                      <a:alpha val="43137"/>
                    </a:srgbClr>
                  </a:outerShdw>
                </a:effectLst>
              </a:rPr>
              <a:t>$45.00 </a:t>
            </a:r>
            <a:r>
              <a:rPr lang="en-US" sz="2000" b="1" dirty="0" smtClean="0">
                <a:effectLst>
                  <a:outerShdw blurRad="38100" dist="38100" dir="2700000" algn="tl">
                    <a:srgbClr val="000000">
                      <a:alpha val="43137"/>
                    </a:srgbClr>
                  </a:outerShdw>
                </a:effectLst>
              </a:rPr>
              <a:t>================</a:t>
            </a:r>
            <a:r>
              <a:rPr lang="en-US" sz="20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b="1" u="sng" dirty="0" smtClean="0">
                <a:solidFill>
                  <a:srgbClr val="FF0000"/>
                </a:solidFill>
              </a:rPr>
              <a:t>22%</a:t>
            </a:r>
            <a:r>
              <a:rPr lang="en-US" sz="2000" dirty="0" smtClean="0">
                <a:solidFill>
                  <a:srgbClr val="FF0000"/>
                </a:solidFill>
              </a:rPr>
              <a:t> </a:t>
            </a:r>
            <a:r>
              <a:rPr lang="en-US" sz="2000" dirty="0">
                <a:solidFill>
                  <a:srgbClr val="FF0000"/>
                </a:solidFill>
              </a:rPr>
              <a:t>tax rate (X </a:t>
            </a:r>
            <a:r>
              <a:rPr lang="en-US" sz="2000" dirty="0" smtClean="0">
                <a:solidFill>
                  <a:srgbClr val="FF0000"/>
                </a:solidFill>
              </a:rPr>
              <a:t>0.22)</a:t>
            </a:r>
            <a:endParaRPr lang="en-US" sz="20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smtClean="0">
                <a:solidFill>
                  <a:srgbClr val="00B050"/>
                </a:solidFill>
                <a:effectLst>
                  <a:outerShdw blurRad="38100" dist="38100" dir="2700000" algn="tl">
                    <a:srgbClr val="000000">
                      <a:alpha val="43137"/>
                    </a:srgbClr>
                  </a:outerShdw>
                </a:effectLst>
              </a:rPr>
              <a:t>$45 </a:t>
            </a:r>
            <a:r>
              <a:rPr lang="en-US" sz="2000" b="1" i="1" dirty="0">
                <a:solidFill>
                  <a:srgbClr val="00B050"/>
                </a:solidFill>
                <a:effectLst>
                  <a:outerShdw blurRad="38100" dist="38100" dir="2700000" algn="tl">
                    <a:srgbClr val="000000">
                      <a:alpha val="43137"/>
                    </a:srgbClr>
                  </a:outerShdw>
                </a:effectLst>
              </a:rPr>
              <a:t>through </a:t>
            </a:r>
            <a:r>
              <a:rPr lang="en-US" sz="2000" b="1" i="1" dirty="0" smtClean="0">
                <a:solidFill>
                  <a:srgbClr val="00B050"/>
                </a:solidFill>
                <a:effectLst>
                  <a:outerShdw blurRad="38100" dist="38100" dir="2700000" algn="tl">
                    <a:srgbClr val="000000">
                      <a:alpha val="43137"/>
                    </a:srgbClr>
                  </a:outerShdw>
                </a:effectLst>
              </a:rPr>
              <a:t>$55.00 </a:t>
            </a:r>
            <a:r>
              <a:rPr lang="en-US" sz="2000" b="1" dirty="0" smtClean="0">
                <a:effectLst>
                  <a:outerShdw blurRad="38100" dist="38100" dir="2700000" algn="tl">
                    <a:srgbClr val="000000">
                      <a:alpha val="43137"/>
                    </a:srgbClr>
                  </a:outerShdw>
                </a:effectLst>
              </a:rPr>
              <a:t>==============</a:t>
            </a:r>
            <a:r>
              <a:rPr lang="en-US" sz="2000" b="1" dirty="0" smtClean="0">
                <a:solidFill>
                  <a:prstClr val="black"/>
                </a:solidFill>
                <a:effectLst>
                  <a:outerShdw blurRad="38100" dist="38100" dir="2700000" algn="tl">
                    <a:srgbClr val="000000">
                      <a:alpha val="43137"/>
                    </a:srgbClr>
                  </a:outerShdw>
                </a:effectLst>
                <a:sym typeface="Wingdings" panose="05000000000000000000" pitchFamily="2" charset="2"/>
              </a:rPr>
              <a:t>	</a:t>
            </a:r>
            <a:r>
              <a:rPr lang="en-US" sz="2000" b="1" u="sng" dirty="0" smtClean="0">
                <a:solidFill>
                  <a:srgbClr val="FF0000"/>
                </a:solidFill>
                <a:sym typeface="Wingdings" panose="05000000000000000000" pitchFamily="2" charset="2"/>
              </a:rPr>
              <a:t>27</a:t>
            </a:r>
            <a:r>
              <a:rPr lang="en-US" sz="2000" b="1" u="sng" dirty="0" smtClean="0">
                <a:solidFill>
                  <a:srgbClr val="FF0000"/>
                </a:solidFill>
              </a:rPr>
              <a:t>%</a:t>
            </a:r>
            <a:r>
              <a:rPr lang="en-US" sz="2000" dirty="0" smtClean="0">
                <a:solidFill>
                  <a:srgbClr val="FF0000"/>
                </a:solidFill>
              </a:rPr>
              <a:t> </a:t>
            </a:r>
            <a:r>
              <a:rPr lang="en-US" sz="2000" dirty="0">
                <a:solidFill>
                  <a:srgbClr val="FF0000"/>
                </a:solidFill>
              </a:rPr>
              <a:t>tax rate (X </a:t>
            </a:r>
            <a:r>
              <a:rPr lang="en-US" sz="2000" dirty="0" smtClean="0">
                <a:solidFill>
                  <a:srgbClr val="FF0000"/>
                </a:solidFill>
              </a:rPr>
              <a:t>0.27)</a:t>
            </a:r>
            <a:endParaRPr lang="en-US" sz="20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2000" dirty="0">
                <a:solidFill>
                  <a:srgbClr val="00B050"/>
                </a:solidFill>
              </a:rPr>
              <a:t>Gross Total </a:t>
            </a:r>
            <a:r>
              <a:rPr lang="en-US" sz="2000" b="1" i="1" dirty="0">
                <a:solidFill>
                  <a:srgbClr val="00B050"/>
                </a:solidFill>
                <a:effectLst>
                  <a:outerShdw blurRad="38100" dist="38100" dir="2700000" algn="tl">
                    <a:srgbClr val="000000">
                      <a:alpha val="43137"/>
                    </a:srgbClr>
                  </a:outerShdw>
                </a:effectLst>
              </a:rPr>
              <a:t>More than </a:t>
            </a:r>
            <a:r>
              <a:rPr lang="en-US" sz="2000" b="1" i="1" dirty="0" smtClean="0">
                <a:solidFill>
                  <a:srgbClr val="00B050"/>
                </a:solidFill>
                <a:effectLst>
                  <a:outerShdw blurRad="38100" dist="38100" dir="2700000" algn="tl">
                    <a:srgbClr val="000000">
                      <a:alpha val="43137"/>
                    </a:srgbClr>
                  </a:outerShdw>
                </a:effectLst>
              </a:rPr>
              <a:t>$55.00</a:t>
            </a:r>
            <a:r>
              <a:rPr lang="en-US" sz="2000" b="1" dirty="0" smtClean="0">
                <a:solidFill>
                  <a:srgbClr val="00B050"/>
                </a:solidFill>
                <a:effectLst>
                  <a:outerShdw blurRad="38100" dist="38100" dir="2700000" algn="tl">
                    <a:srgbClr val="000000">
                      <a:alpha val="43137"/>
                    </a:srgbClr>
                  </a:outerShdw>
                </a:effectLst>
              </a:rPr>
              <a:t> </a:t>
            </a:r>
            <a:r>
              <a:rPr lang="en-US" sz="2000" b="1" dirty="0" smtClean="0">
                <a:solidFill>
                  <a:prstClr val="black"/>
                </a:solidFill>
                <a:effectLst>
                  <a:outerShdw blurRad="38100" dist="38100" dir="2700000" algn="tl">
                    <a:srgbClr val="000000">
                      <a:alpha val="43137"/>
                    </a:srgbClr>
                  </a:outerShdw>
                </a:effectLst>
              </a:rPr>
              <a:t>================</a:t>
            </a:r>
            <a:r>
              <a:rPr lang="en-US" sz="20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2000" b="1" u="sng" dirty="0" smtClean="0">
                <a:solidFill>
                  <a:srgbClr val="FF0000"/>
                </a:solidFill>
              </a:rPr>
              <a:t>32%</a:t>
            </a:r>
            <a:r>
              <a:rPr lang="en-US" sz="2000" b="1" dirty="0" smtClean="0">
                <a:solidFill>
                  <a:srgbClr val="FF0000"/>
                </a:solidFill>
              </a:rPr>
              <a:t> </a:t>
            </a:r>
            <a:r>
              <a:rPr lang="en-US" sz="2000" dirty="0">
                <a:solidFill>
                  <a:srgbClr val="FF0000"/>
                </a:solidFill>
              </a:rPr>
              <a:t>tax rate (X </a:t>
            </a:r>
            <a:r>
              <a:rPr lang="en-US" sz="2000" dirty="0" smtClean="0">
                <a:solidFill>
                  <a:srgbClr val="FF0000"/>
                </a:solidFill>
              </a:rPr>
              <a:t>0.32)</a:t>
            </a:r>
            <a:endParaRPr lang="en-US" sz="2000" dirty="0">
              <a:solidFill>
                <a:srgbClr val="FF0000"/>
              </a:solidFill>
            </a:endParaRPr>
          </a:p>
          <a:p>
            <a:pPr marL="457200" lvl="0" indent="-457200">
              <a:lnSpc>
                <a:spcPct val="120000"/>
              </a:lnSpc>
              <a:spcBef>
                <a:spcPct val="0"/>
              </a:spcBef>
              <a:buFont typeface="+mj-lt"/>
              <a:buAutoNum type="arabicPeriod"/>
              <a:defRPr/>
            </a:pPr>
            <a:r>
              <a:rPr lang="en-US" sz="20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2000" dirty="0">
                <a:solidFill>
                  <a:prstClr val="black"/>
                </a:solidFill>
              </a:rPr>
              <a:t>Your net pay for the week = </a:t>
            </a:r>
            <a:r>
              <a:rPr lang="en-US" sz="2000" dirty="0" smtClean="0">
                <a:solidFill>
                  <a:prstClr val="black"/>
                </a:solidFill>
              </a:rPr>
              <a:t>your </a:t>
            </a:r>
            <a:r>
              <a:rPr lang="en-US" sz="2000" dirty="0">
                <a:solidFill>
                  <a:prstClr val="black"/>
                </a:solidFill>
              </a:rPr>
              <a:t>Weekly Deposit</a:t>
            </a:r>
          </a:p>
          <a:p>
            <a:pPr marL="0" indent="0">
              <a:spcBef>
                <a:spcPct val="0"/>
              </a:spcBef>
              <a:buNone/>
              <a:defRPr/>
            </a:pPr>
            <a:endParaRPr lang="en-US" sz="2400" dirty="0" smtClean="0">
              <a:solidFill>
                <a:prstClr val="black"/>
              </a:solidFill>
            </a:endParaRPr>
          </a:p>
        </p:txBody>
      </p:sp>
    </p:spTree>
    <p:extLst>
      <p:ext uri="{BB962C8B-B14F-4D97-AF65-F5344CB8AC3E}">
        <p14:creationId xmlns:p14="http://schemas.microsoft.com/office/powerpoint/2010/main" val="3602622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effectLst>
                  <a:outerShdw blurRad="38100" dist="38100" dir="2700000" algn="tl">
                    <a:srgbClr val="000000">
                      <a:alpha val="43137"/>
                    </a:srgbClr>
                  </a:outerShdw>
                </a:effectLst>
              </a:rPr>
              <a:t>CHROME BOOK</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Instructions: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173018"/>
            <a:ext cx="9144000" cy="5684982"/>
          </a:xfrm>
        </p:spPr>
        <p:txBody>
          <a:bodyPr>
            <a:normAutofit/>
          </a:bodyPr>
          <a:lstStyle/>
          <a:p>
            <a:r>
              <a:rPr lang="en-US" dirty="0" smtClean="0"/>
              <a:t>Grab assigned </a:t>
            </a:r>
            <a:r>
              <a:rPr lang="en-US" dirty="0" err="1" smtClean="0"/>
              <a:t>ChromeBook</a:t>
            </a:r>
            <a:r>
              <a:rPr lang="en-US" dirty="0" smtClean="0"/>
              <a:t> from the cart in the back (Make sure you grab your assigned #)</a:t>
            </a:r>
          </a:p>
          <a:p>
            <a:r>
              <a:rPr lang="en-US" dirty="0" smtClean="0"/>
              <a:t>Open and press the power button</a:t>
            </a:r>
          </a:p>
          <a:p>
            <a:r>
              <a:rPr lang="en-US" dirty="0" smtClean="0"/>
              <a:t>Log-in using your CHS Student Google account</a:t>
            </a:r>
          </a:p>
          <a:p>
            <a:r>
              <a:rPr lang="en-US" dirty="0" smtClean="0"/>
              <a:t>Click on the Google Chrome internet browser</a:t>
            </a:r>
          </a:p>
          <a:p>
            <a:pPr marL="0" marR="0">
              <a:spcBef>
                <a:spcPts val="0"/>
              </a:spcBef>
              <a:spcAft>
                <a:spcPts val="0"/>
              </a:spcAft>
            </a:pPr>
            <a:r>
              <a:rPr lang="en-US" dirty="0" smtClean="0"/>
              <a:t>Type in this link:   				</a:t>
            </a:r>
            <a:r>
              <a:rPr lang="en-US" u="sng" dirty="0" smtClean="0">
                <a:solidFill>
                  <a:srgbClr val="000000"/>
                </a:solidFill>
                <a:latin typeface="Tahoma"/>
                <a:ea typeface="Times New Roman"/>
                <a:hlinkClick r:id="rId2"/>
              </a:rPr>
              <a:t>http</a:t>
            </a:r>
            <a:r>
              <a:rPr lang="en-US" u="sng" dirty="0">
                <a:solidFill>
                  <a:srgbClr val="000000"/>
                </a:solidFill>
                <a:latin typeface="Tahoma"/>
                <a:ea typeface="Times New Roman"/>
                <a:hlinkClick r:id="rId2"/>
              </a:rPr>
              <a:t>://</a:t>
            </a:r>
            <a:r>
              <a:rPr lang="en-US" u="sng" dirty="0" smtClean="0">
                <a:solidFill>
                  <a:srgbClr val="000000"/>
                </a:solidFill>
                <a:latin typeface="Tahoma"/>
                <a:ea typeface="Times New Roman"/>
                <a:hlinkClick r:id="rId2"/>
              </a:rPr>
              <a:t>goo.gl/forms/n1xseQOyhc</a:t>
            </a:r>
            <a:endParaRPr lang="en-US" b="1" u="sng" dirty="0" smtClean="0">
              <a:solidFill>
                <a:srgbClr val="1155CC"/>
              </a:solidFill>
              <a:ea typeface="Calibri"/>
              <a:cs typeface="Times New Roman"/>
            </a:endParaRPr>
          </a:p>
          <a:p>
            <a:r>
              <a:rPr lang="en-US" dirty="0" smtClean="0">
                <a:cs typeface="Times New Roman"/>
              </a:rPr>
              <a:t>Fill out the Google Form based on your State Flag Poster voting.</a:t>
            </a:r>
            <a:endParaRPr lang="en-US" dirty="0" smtClean="0"/>
          </a:p>
        </p:txBody>
      </p:sp>
    </p:spTree>
    <p:extLst>
      <p:ext uri="{BB962C8B-B14F-4D97-AF65-F5344CB8AC3E}">
        <p14:creationId xmlns:p14="http://schemas.microsoft.com/office/powerpoint/2010/main" val="381103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
            <a:ext cx="7772400" cy="1920875"/>
          </a:xfrm>
        </p:spPr>
        <p:txBody>
          <a:bodyPr/>
          <a:lstStyle/>
          <a:p>
            <a:pPr eaLnBrk="1" hangingPunct="1">
              <a:defRPr/>
            </a:pPr>
            <a:r>
              <a:rPr lang="en-US" dirty="0" smtClean="0"/>
              <a:t>The Imperial President </a:t>
            </a:r>
          </a:p>
        </p:txBody>
      </p:sp>
      <p:sp>
        <p:nvSpPr>
          <p:cNvPr id="53251" name="TextBox 1"/>
          <p:cNvSpPr txBox="1">
            <a:spLocks noChangeArrowheads="1"/>
          </p:cNvSpPr>
          <p:nvPr/>
        </p:nvSpPr>
        <p:spPr bwMode="auto">
          <a:xfrm>
            <a:off x="442913" y="3124200"/>
            <a:ext cx="8382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smtClean="0">
                <a:solidFill>
                  <a:srgbClr val="FFFFFF"/>
                </a:solidFill>
              </a:rPr>
              <a:t>“The answer to the runaway Presidency is not the messenger-boy Presidency.  The American democracy must discover a middle ground between making the president a Czar and making him a puppet.”	- Arthur Schlesinger Jr. </a:t>
            </a:r>
          </a:p>
          <a:p>
            <a:pPr eaLnBrk="1" hangingPunct="1"/>
            <a:r>
              <a:rPr lang="en-US" altLang="en-US" dirty="0" smtClean="0">
                <a:solidFill>
                  <a:srgbClr val="FFFFFF"/>
                </a:solidFill>
              </a:rPr>
              <a:t>					  </a:t>
            </a:r>
            <a:r>
              <a:rPr lang="en-US" altLang="en-US" i="1" dirty="0" smtClean="0">
                <a:solidFill>
                  <a:srgbClr val="FFFFFF"/>
                </a:solidFill>
              </a:rPr>
              <a:t>The Imperial Presidency</a:t>
            </a:r>
            <a:r>
              <a:rPr lang="en-US" altLang="en-US" dirty="0" smtClean="0">
                <a:solidFill>
                  <a:srgbClr val="FFFFFF"/>
                </a:solidFill>
              </a:rPr>
              <a:t>, 1974</a:t>
            </a:r>
          </a:p>
          <a:p>
            <a:pPr eaLnBrk="1" hangingPunct="1"/>
            <a:endParaRPr lang="en-US" altLang="en-US" dirty="0" smtClean="0">
              <a:solidFill>
                <a:srgbClr val="FFFFFF"/>
              </a:solidFill>
            </a:endParaRPr>
          </a:p>
          <a:p>
            <a:pPr eaLnBrk="1" hangingPunct="1"/>
            <a:endParaRPr lang="en-US" altLang="en-US" dirty="0">
              <a:solidFill>
                <a:srgbClr val="FFFFFF"/>
              </a:solidFill>
            </a:endParaRPr>
          </a:p>
          <a:p>
            <a:pPr eaLnBrk="1" hangingPunct="1"/>
            <a:r>
              <a:rPr lang="en-US" altLang="en-US" b="1" u="sng" dirty="0" smtClean="0">
                <a:solidFill>
                  <a:srgbClr val="FFFFFF"/>
                </a:solidFill>
              </a:rPr>
              <a:t>Imperial President</a:t>
            </a:r>
            <a:r>
              <a:rPr lang="en-US" altLang="en-US" dirty="0" smtClean="0">
                <a:solidFill>
                  <a:srgbClr val="FFFFFF"/>
                </a:solidFill>
              </a:rPr>
              <a:t> refers to a President as an emperor, taking strong actions 	without consulting Congress or seeking its approval, or taking actions 	that are supposed to be delegated powers of Congress.</a:t>
            </a:r>
          </a:p>
        </p:txBody>
      </p:sp>
    </p:spTree>
    <p:extLst>
      <p:ext uri="{BB962C8B-B14F-4D97-AF65-F5344CB8AC3E}">
        <p14:creationId xmlns:p14="http://schemas.microsoft.com/office/powerpoint/2010/main" val="3150642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r>
              <a:rPr lang="en-US" smtClean="0"/>
              <a:t>1. War Powers</a:t>
            </a:r>
          </a:p>
        </p:txBody>
      </p:sp>
      <p:graphicFrame>
        <p:nvGraphicFramePr>
          <p:cNvPr id="3098" name="Group 26"/>
          <p:cNvGraphicFramePr>
            <a:graphicFrameLocks noGrp="1"/>
          </p:cNvGraphicFramePr>
          <p:nvPr>
            <p:ph idx="1"/>
          </p:nvPr>
        </p:nvGraphicFramePr>
        <p:xfrm>
          <a:off x="381000" y="1295400"/>
          <a:ext cx="7848600" cy="5192713"/>
        </p:xfrm>
        <a:graphic>
          <a:graphicData uri="http://schemas.openxmlformats.org/drawingml/2006/table">
            <a:tbl>
              <a:tblPr/>
              <a:tblGrid>
                <a:gridCol w="3924300"/>
                <a:gridCol w="3924300"/>
              </a:tblGrid>
              <a:tr h="117490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Abuses by the President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(Manipulation)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Counteraction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(Congress Reaction)</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780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President sending troops abroad w/o Declaration of War</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Modern era thing/post WWII trend </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Congress still </a:t>
                      </a:r>
                    </a:p>
                    <a:p>
                      <a:pPr marL="0" marR="0" lvl="0" indent="0" algn="l" defTabSz="914400" rtl="0" eaLnBrk="1" fontAlgn="base" latinLnBrk="0" hangingPunct="1">
                        <a:lnSpc>
                          <a:spcPct val="100000"/>
                        </a:lnSpc>
                        <a:spcBef>
                          <a:spcPct val="20000"/>
                        </a:spcBef>
                        <a:spcAft>
                          <a:spcPct val="0"/>
                        </a:spcAft>
                        <a:buClr>
                          <a:schemeClr val="hlink"/>
                        </a:buClr>
                        <a:buSzPct val="70000"/>
                        <a:buFontTx/>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Funds these excursions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WAR POWERS ACT (1973) (POST VIETNAM)</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States Pres. Can commit armed forces after Congress declares, during invasion, or for 60 days (informs Congress in 48 hours)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4286" name="Picture 19" descr="Go to full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0"/>
            <a:ext cx="25082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9018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n-US" smtClean="0"/>
              <a:t>2. Emergency Powers </a:t>
            </a:r>
          </a:p>
        </p:txBody>
      </p:sp>
      <p:graphicFrame>
        <p:nvGraphicFramePr>
          <p:cNvPr id="5146" name="Group 26"/>
          <p:cNvGraphicFramePr>
            <a:graphicFrameLocks noGrp="1"/>
          </p:cNvGraphicFramePr>
          <p:nvPr>
            <p:ph idx="1"/>
          </p:nvPr>
        </p:nvGraphicFramePr>
        <p:xfrm>
          <a:off x="0" y="1295400"/>
          <a:ext cx="9144000" cy="4791404"/>
        </p:xfrm>
        <a:graphic>
          <a:graphicData uri="http://schemas.openxmlformats.org/drawingml/2006/table">
            <a:tbl>
              <a:tblPr/>
              <a:tblGrid>
                <a:gridCol w="4572000"/>
                <a:gridCol w="4572000"/>
              </a:tblGrid>
              <a:tr h="103013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Abuses by the President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(Manipulation) </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Counteraction (Congress Reaction) </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094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NATIONAL CRISES or </a:t>
                      </a:r>
                    </a:p>
                    <a:p>
                      <a:pPr marL="0" marR="0" lvl="0" indent="0" algn="l" defTabSz="914400" rtl="0" eaLnBrk="1" fontAlgn="base" latinLnBrk="0" hangingPunct="1">
                        <a:lnSpc>
                          <a:spcPct val="100000"/>
                        </a:lnSpc>
                        <a:spcBef>
                          <a:spcPct val="20000"/>
                        </a:spcBef>
                        <a:spcAft>
                          <a:spcPct val="0"/>
                        </a:spcAft>
                        <a:buClr>
                          <a:schemeClr val="hlink"/>
                        </a:buClr>
                        <a:buSzPct val="70000"/>
                        <a:buFontTx/>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WARTIME (35 year state of emergency 1941-1976)</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wiretapping, censorship, martial law, suspension of </a:t>
                      </a:r>
                      <a:r>
                        <a:rPr kumimoji="0" lang="en-US" sz="2800" b="0" i="0" u="none" strike="noStrike" cap="none" normalizeH="0" baseline="0" dirty="0" err="1" smtClean="0">
                          <a:ln>
                            <a:noFill/>
                          </a:ln>
                          <a:solidFill>
                            <a:schemeClr val="tx1"/>
                          </a:solidFill>
                          <a:effectLst>
                            <a:outerShdw blurRad="38100" dist="38100" dir="2700000" algn="tl">
                              <a:srgbClr val="000000"/>
                            </a:outerShdw>
                          </a:effectLst>
                          <a:latin typeface="Garamond" pitchFamily="18" charset="0"/>
                        </a:rPr>
                        <a:t>habeus</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corpus</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National Emergency Act of 1976</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AutoNum type="arabicParen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Inform Congress in advance</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AutoNum type="arabicParen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6 Months until powers expire</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AutoNum type="arabicParen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Additional 6 Months if needed </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5310" name="Picture 23" descr="Go to full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105400"/>
            <a:ext cx="4495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713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mtClean="0"/>
              <a:t>3. Executive Agreements</a:t>
            </a:r>
          </a:p>
        </p:txBody>
      </p:sp>
      <p:graphicFrame>
        <p:nvGraphicFramePr>
          <p:cNvPr id="14352" name="Group 16"/>
          <p:cNvGraphicFramePr>
            <a:graphicFrameLocks noGrp="1"/>
          </p:cNvGraphicFramePr>
          <p:nvPr>
            <p:ph idx="1"/>
          </p:nvPr>
        </p:nvGraphicFramePr>
        <p:xfrm>
          <a:off x="381000" y="1371600"/>
          <a:ext cx="8229600" cy="4383088"/>
        </p:xfrm>
        <a:graphic>
          <a:graphicData uri="http://schemas.openxmlformats.org/drawingml/2006/table">
            <a:tbl>
              <a:tblPr/>
              <a:tblGrid>
                <a:gridCol w="4114800"/>
                <a:gridCol w="4114800"/>
              </a:tblGrid>
              <a:tr h="103023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Abuses by the President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(Manipulation)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Counteraction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4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deals/pacts between Pres and other heads of states (nations) </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Same legal status as treaties </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No Senate approval</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1950- President must make all executive agreements public</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Largely ignored / little impact</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6334" name="Picture 15" descr="Go to full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795838"/>
            <a:ext cx="2576513"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990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smtClean="0"/>
              <a:t>4. Impoundment </a:t>
            </a:r>
          </a:p>
        </p:txBody>
      </p:sp>
      <p:graphicFrame>
        <p:nvGraphicFramePr>
          <p:cNvPr id="13330" name="Group 18"/>
          <p:cNvGraphicFramePr>
            <a:graphicFrameLocks noGrp="1"/>
          </p:cNvGraphicFramePr>
          <p:nvPr>
            <p:ph idx="1"/>
            <p:extLst>
              <p:ext uri="{D42A27DB-BD31-4B8C-83A1-F6EECF244321}">
                <p14:modId xmlns:p14="http://schemas.microsoft.com/office/powerpoint/2010/main" val="1213286951"/>
              </p:ext>
            </p:extLst>
          </p:nvPr>
        </p:nvGraphicFramePr>
        <p:xfrm>
          <a:off x="0" y="1371600"/>
          <a:ext cx="9144000" cy="5303838"/>
        </p:xfrm>
        <a:graphic>
          <a:graphicData uri="http://schemas.openxmlformats.org/drawingml/2006/table">
            <a:tbl>
              <a:tblPr/>
              <a:tblGrid>
                <a:gridCol w="4038600"/>
                <a:gridCol w="5105400"/>
              </a:tblGrid>
              <a:tr h="103028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Abuses by the President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(Manipulation)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Counteraction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(Congress Reaction)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355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Pres refusal to spend appropriated funds that Congress has made law</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Budget and Impoundment Act of 1974</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AutoNum type="arabicParen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Limited Pres. Ability</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AutoNum type="arabicParen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Pres. Must request &amp; Congress agree not to fund</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AutoNum type="arabicParen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CBO invented (Congressional Budget Office)financial experts</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AutoNum type="arabicParen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BUDGET (HR &amp; SN) COMMITTEES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7358" name="Picture 15" descr="Go to full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419600"/>
            <a:ext cx="27146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143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dirty="0" smtClean="0"/>
              <a:t>5. Vetoes</a:t>
            </a:r>
          </a:p>
        </p:txBody>
      </p:sp>
      <p:graphicFrame>
        <p:nvGraphicFramePr>
          <p:cNvPr id="12306" name="Group 18"/>
          <p:cNvGraphicFramePr>
            <a:graphicFrameLocks noGrp="1"/>
          </p:cNvGraphicFramePr>
          <p:nvPr>
            <p:ph idx="1"/>
            <p:extLst>
              <p:ext uri="{D42A27DB-BD31-4B8C-83A1-F6EECF244321}">
                <p14:modId xmlns:p14="http://schemas.microsoft.com/office/powerpoint/2010/main" val="1701674155"/>
              </p:ext>
            </p:extLst>
          </p:nvPr>
        </p:nvGraphicFramePr>
        <p:xfrm>
          <a:off x="-26988" y="2133600"/>
          <a:ext cx="9144002" cy="4450048"/>
        </p:xfrm>
        <a:graphic>
          <a:graphicData uri="http://schemas.openxmlformats.org/drawingml/2006/table">
            <a:tbl>
              <a:tblPr/>
              <a:tblGrid>
                <a:gridCol w="4572001"/>
                <a:gridCol w="4572001"/>
              </a:tblGrid>
              <a:tr h="103014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Abuses by the President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(Manipulation) </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Counteraction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(Congress Reaction)</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96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Yes, can veto (Chart P. 174)</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But he is using it as a preemptive strike/threat </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(Overrides are difficult) </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Temp. used line-item veto</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(1998 Supreme Court struck down)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Could override per Constitution, but need a 2/3 Super Majority vote in both houses (very rarely happens)</a:t>
                      </a:r>
                    </a:p>
                    <a:p>
                      <a:pPr marL="0" marR="0" lvl="0" indent="0" algn="l" defTabSz="914400" rtl="0" eaLnBrk="1" fontAlgn="base" latinLnBrk="0" hangingPunct="1">
                        <a:lnSpc>
                          <a:spcPct val="100000"/>
                        </a:lnSpc>
                        <a:spcBef>
                          <a:spcPct val="20000"/>
                        </a:spcBef>
                        <a:spcAft>
                          <a:spcPct val="0"/>
                        </a:spcAft>
                        <a:buClr>
                          <a:schemeClr val="hlink"/>
                        </a:buClr>
                        <a:buSzPct val="70000"/>
                        <a:buFontTx/>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8382" name="Picture 15" descr="Go to fullsize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6350"/>
            <a:ext cx="2590800"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6258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7139</TotalTime>
  <Words>1030</Words>
  <Application>Microsoft Office PowerPoint</Application>
  <PresentationFormat>On-screen Show (4:3)</PresentationFormat>
  <Paragraphs>210</Paragraphs>
  <Slides>15</Slides>
  <Notes>1</Notes>
  <HiddenSlides>4</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14_TP030004031</vt:lpstr>
      <vt:lpstr>Stream</vt:lpstr>
      <vt:lpstr>2_Default Design</vt:lpstr>
      <vt:lpstr>Default Design</vt:lpstr>
      <vt:lpstr>Friday February 27, 2015 Mr. Goblirsch – American Government</vt:lpstr>
      <vt:lpstr>Friday February 27, 2015 Mr. Goblirsch – American Government</vt:lpstr>
      <vt:lpstr>CHROME BOOK Instructions:</vt:lpstr>
      <vt:lpstr>The Imperial President </vt:lpstr>
      <vt:lpstr>1. War Powers</vt:lpstr>
      <vt:lpstr>2. Emergency Powers </vt:lpstr>
      <vt:lpstr>3. Executive Agreements</vt:lpstr>
      <vt:lpstr>4. Impoundment </vt:lpstr>
      <vt:lpstr>5. Vetoes</vt:lpstr>
      <vt:lpstr>6. Executive Privilege  </vt:lpstr>
      <vt:lpstr>Your task</vt:lpstr>
      <vt:lpstr>Section Leader  Bonus Pay Summary</vt:lpstr>
      <vt:lpstr>PowerPoint Presentation</vt:lpstr>
      <vt:lpstr>LIST OF INDIVIDUALS WHO HAVE PAID FOR THE FINAL</vt:lpstr>
      <vt:lpstr>LIST OF INDIVIDUALS WHO HAVE PAID FOR THE FINAL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Clinton Goblirsch</dc:creator>
  <cp:lastModifiedBy>cgoblirsch</cp:lastModifiedBy>
  <cp:revision>151</cp:revision>
  <cp:lastPrinted>2015-02-27T16:41:40Z</cp:lastPrinted>
  <dcterms:created xsi:type="dcterms:W3CDTF">2013-08-14T05:03:00Z</dcterms:created>
  <dcterms:modified xsi:type="dcterms:W3CDTF">2015-03-06T20:23:10Z</dcterms:modified>
</cp:coreProperties>
</file>