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  <p:sldMasterId id="2147484128" r:id="rId2"/>
    <p:sldMasterId id="2147484152" r:id="rId3"/>
    <p:sldMasterId id="2147484167" r:id="rId4"/>
    <p:sldMasterId id="2147484180" r:id="rId5"/>
  </p:sldMasterIdLst>
  <p:notesMasterIdLst>
    <p:notesMasterId r:id="rId44"/>
  </p:notesMasterIdLst>
  <p:handoutMasterIdLst>
    <p:handoutMasterId r:id="rId45"/>
  </p:handoutMasterIdLst>
  <p:sldIdLst>
    <p:sldId id="338" r:id="rId6"/>
    <p:sldId id="384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85" r:id="rId15"/>
    <p:sldId id="386" r:id="rId16"/>
    <p:sldId id="387" r:id="rId17"/>
    <p:sldId id="390" r:id="rId18"/>
    <p:sldId id="388" r:id="rId19"/>
    <p:sldId id="391" r:id="rId20"/>
    <p:sldId id="389" r:id="rId21"/>
    <p:sldId id="392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39" r:id="rId33"/>
    <p:sldId id="352" r:id="rId34"/>
    <p:sldId id="353" r:id="rId35"/>
    <p:sldId id="361" r:id="rId36"/>
    <p:sldId id="366" r:id="rId37"/>
    <p:sldId id="358" r:id="rId38"/>
    <p:sldId id="359" r:id="rId39"/>
    <p:sldId id="360" r:id="rId40"/>
    <p:sldId id="354" r:id="rId41"/>
    <p:sldId id="355" r:id="rId42"/>
    <p:sldId id="364" r:id="rId4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75DE30-AA54-4403-A98E-D4B955F8E3CD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68ADA-D75B-45F2-912D-35461CBC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FFA8A9E-72A1-4601-BC41-335D3E7BE103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669B5B-B0C6-4F79-BD04-FE7A04E43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0674E1-360B-4779-A4AE-2CE7756B6CC1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8B1581-1184-4429-BD81-C4452E56A97B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343ADB-9852-41D8-89D6-7F81B886EF76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D985C4-EA97-48CD-BCAC-070634F2F19D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3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8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92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2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3413-9E17-4D32-9B73-CBDE3C191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FE4E-5EB1-4E65-A8E8-3F73FBB9A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D800-A3C2-4835-8DEE-1B9E50EDA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EA5B-A4C2-430A-84C2-4602F8BE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6A31-9095-4DE4-AE53-89B7A095D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5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3A06-8EB9-4DB0-9B31-337C0E6EE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3C83-1900-414A-84D5-A8BAB6594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5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CFDB3-F13D-4F54-995E-C71C9F66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68F29-81EC-4903-812D-C099634F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4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2F5E-F406-413D-9DB3-37F435A31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7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413-DB34-4580-8D79-24161D961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63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105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1" name="Rectangle 105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1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105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6" name="Text Box 105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71747" name="Picture 1059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48" name="Object 1060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49" name="Rectangle 1061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63887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5190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191303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2197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6915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71438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90700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2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352529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879653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22554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142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2439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68971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5565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5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51EC4EC-9C80-45F9-A723-8F007CAF3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042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A9102BC-8E4E-4BFD-A2BF-2275A5E4C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213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8771085-19F9-4AB3-9371-1778B8A2B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53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57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935195D-1044-41B0-B534-BE01CAEFD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54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F8E2923-3FFD-4B39-8045-A1A51A748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332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B428EEA-99F1-4BBC-B1AA-2E050C173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195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F25A1D6-1FA1-4A05-B289-82422187C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02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1930B13-4ED0-4FD9-A314-439D9E61E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970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1FBA122-23F8-4272-96F9-A1D878482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777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504ECC9-06C7-4196-A5C8-3A0FF67AB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68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6D0C015-D2A3-4CF8-9FB1-11524DD8F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350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8158374-A8CC-4A07-AEAF-3E10FA4DE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067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119E-91EB-4D0D-A0D8-1DC28A6094B7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1FFC-33A0-4774-92F7-90C5D29BF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75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1BD9-9475-4B4F-AE65-B8ECE86B9385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9E1A-CF08-4A65-9809-69735B79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7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FEA1-3C59-488B-A772-754CE62E3D3A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5862-AA30-4B8D-AD0A-4BD185175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42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4EC2-D9E0-45E5-BCB6-019BD4B846F3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64DD-D2D6-4D3B-ADE3-6A1AD7C1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5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0D41-787F-4123-B275-110AA8436133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9448-E80A-4F44-9BBB-FE35A614D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2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1859-1650-4ABB-81CF-36104391F501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E866-4FD2-4429-8EE4-7F4072DB9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6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5F07-712B-4DE1-A058-B7E183CA46AA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C73B-70DC-48BE-B322-362954F36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5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C1B7-C39E-4FD7-B7ED-F20A0B3E1E67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8FDA-3B2E-4BB7-B2FC-CE6056ACD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4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6247-A457-4DFB-AE55-74EC0816F2F2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6BF9-211B-4397-9519-621A28FF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6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31B7-DA8D-485E-B523-6BF0E5E92F5C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D280-C4FE-43BC-B648-51491FBF6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0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3556-A6C3-4885-B2EA-73C7E34D1E5E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4801-EBEC-4459-9A3B-483C2304C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4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4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6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9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3/6/2015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81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81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81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7AB1737-D8B0-4A78-B053-5FF0A80467B3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967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1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BD350EA0-B643-43CE-860F-6B95F7C71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392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C1D861-1F5B-4063-9144-FDB96A2EA767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D5F8CA-C3DE-4256-951D-2A33E721D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hitehouse.gov/" TargetMode="Externa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28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28.xml"/><Relationship Id="rId5" Type="http://schemas.openxmlformats.org/officeDocument/2006/relationships/slide" Target="slide2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28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28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5" Type="http://schemas.openxmlformats.org/officeDocument/2006/relationships/slide" Target="slide28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slide" Target="sl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slide" Target="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slide" Target="slide28.xml"/><Relationship Id="rId5" Type="http://schemas.openxmlformats.org/officeDocument/2006/relationships/slide" Target="slide23.xml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March 2,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Identify the major elements of the federal bureaucracy.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 6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Period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President Journal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READING: Chapter 15 Sections 1 &amp; 2 (P. 414 – 422)</a:t>
            </a:r>
            <a:endParaRPr lang="en-US" sz="24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ASSIGNMENT: Complete Workbook Pgs. 71 &amp; 72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***TURN INTO THE BASKET BEFORE YOU LEAVE***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sz="13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***Workbook Pg. 69 – DUE TOMORROW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*President Quiz WEDNESDAY</a:t>
            </a:r>
            <a:endParaRPr lang="en-US" sz="1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President Journal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</a:t>
            </a:r>
            <a:r>
              <a:rPr lang="en-US" sz="2400" dirty="0" smtClean="0">
                <a:solidFill>
                  <a:prstClr val="black"/>
                </a:solidFill>
              </a:rPr>
              <a:t>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Write a paragraph journal entry on the topic below.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i="1" dirty="0" smtClean="0">
                <a:solidFill>
                  <a:prstClr val="black"/>
                </a:solidFill>
              </a:rPr>
              <a:t>	“Mothers all want their sons to grow up to be president, but 	they don’t want them to become politicians in the process.”               </a:t>
            </a:r>
            <a:r>
              <a:rPr lang="en-US" sz="2400" dirty="0" smtClean="0">
                <a:solidFill>
                  <a:prstClr val="black"/>
                </a:solidFill>
              </a:rPr>
              <a:t>	– John F. Kennedy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Explain what President Kennedy meant by this remark.  Do you believe it is possible for a person to be an active, successful President without being a politician?</a:t>
            </a:r>
          </a:p>
        </p:txBody>
      </p:sp>
    </p:spTree>
    <p:extLst>
      <p:ext uri="{BB962C8B-B14F-4D97-AF65-F5344CB8AC3E}">
        <p14:creationId xmlns:p14="http://schemas.microsoft.com/office/powerpoint/2010/main" val="18540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BY PERIOD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 3 –</a:t>
            </a:r>
          </a:p>
          <a:p>
            <a:pPr marL="0" indent="0">
              <a:buNone/>
            </a:pPr>
            <a:r>
              <a:rPr lang="en-US" dirty="0" smtClean="0"/>
              <a:t>4 - Mississippi</a:t>
            </a:r>
          </a:p>
          <a:p>
            <a:pPr marL="0" indent="0">
              <a:buNone/>
            </a:pPr>
            <a:r>
              <a:rPr lang="en-US" dirty="0" smtClean="0"/>
              <a:t>3 - Oregon</a:t>
            </a:r>
          </a:p>
          <a:p>
            <a:pPr marL="0" indent="0">
              <a:buNone/>
            </a:pPr>
            <a:r>
              <a:rPr lang="en-US" dirty="0" smtClean="0"/>
              <a:t>2 - Senate</a:t>
            </a:r>
          </a:p>
          <a:p>
            <a:pPr marL="0" indent="0">
              <a:buNone/>
            </a:pPr>
            <a:r>
              <a:rPr lang="en-US" dirty="0" smtClean="0"/>
              <a:t>1 – Florida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OVERALL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OVERALL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3 – P3 – Senate</a:t>
            </a:r>
          </a:p>
          <a:p>
            <a:pPr marL="0" indent="0">
              <a:buNone/>
            </a:pPr>
            <a:r>
              <a:rPr lang="en-US" sz="4000" dirty="0" smtClean="0"/>
              <a:t>2 – P5 – Senate</a:t>
            </a:r>
          </a:p>
          <a:p>
            <a:pPr marL="0" indent="0">
              <a:buNone/>
            </a:pPr>
            <a:r>
              <a:rPr lang="en-US" sz="4000" dirty="0" smtClean="0"/>
              <a:t>1 – P3 – Florida</a:t>
            </a:r>
          </a:p>
        </p:txBody>
      </p:sp>
    </p:spTree>
    <p:extLst>
      <p:ext uri="{BB962C8B-B14F-4D97-AF65-F5344CB8AC3E}">
        <p14:creationId xmlns:p14="http://schemas.microsoft.com/office/powerpoint/2010/main" val="10920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BY PERIOD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 3 –</a:t>
            </a:r>
          </a:p>
          <a:p>
            <a:pPr marL="0" indent="0">
              <a:buNone/>
            </a:pPr>
            <a:r>
              <a:rPr lang="en-US" dirty="0" smtClean="0"/>
              <a:t>4 - Mississippi</a:t>
            </a:r>
          </a:p>
          <a:p>
            <a:pPr marL="0" indent="0">
              <a:buNone/>
            </a:pPr>
            <a:r>
              <a:rPr lang="en-US" dirty="0" smtClean="0"/>
              <a:t>3 - Oregon</a:t>
            </a:r>
          </a:p>
          <a:p>
            <a:pPr marL="0" indent="0">
              <a:buNone/>
            </a:pPr>
            <a:r>
              <a:rPr lang="en-US" dirty="0" smtClean="0"/>
              <a:t>2 - Senate</a:t>
            </a:r>
          </a:p>
          <a:p>
            <a:pPr marL="0" indent="0">
              <a:buNone/>
            </a:pPr>
            <a:r>
              <a:rPr lang="en-US" dirty="0" smtClean="0"/>
              <a:t>1 – Florida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PERIOD 4 –</a:t>
            </a:r>
          </a:p>
          <a:p>
            <a:pPr marL="0" indent="0">
              <a:buNone/>
            </a:pPr>
            <a:r>
              <a:rPr lang="en-US" dirty="0" smtClean="0"/>
              <a:t>4 – New York</a:t>
            </a:r>
          </a:p>
          <a:p>
            <a:pPr marL="0" indent="0">
              <a:buNone/>
            </a:pPr>
            <a:r>
              <a:rPr lang="en-US" dirty="0" smtClean="0"/>
              <a:t>3 – Senate</a:t>
            </a:r>
          </a:p>
          <a:p>
            <a:pPr marL="0" indent="0">
              <a:buNone/>
            </a:pPr>
            <a:r>
              <a:rPr lang="en-US" dirty="0" smtClean="0"/>
              <a:t>2 – Maine</a:t>
            </a:r>
          </a:p>
          <a:p>
            <a:pPr marL="0" indent="0">
              <a:buNone/>
            </a:pPr>
            <a:r>
              <a:rPr lang="en-US" dirty="0" smtClean="0"/>
              <a:t>1 – Georgia</a:t>
            </a:r>
          </a:p>
        </p:txBody>
      </p:sp>
    </p:spTree>
    <p:extLst>
      <p:ext uri="{BB962C8B-B14F-4D97-AF65-F5344CB8AC3E}">
        <p14:creationId xmlns:p14="http://schemas.microsoft.com/office/powerpoint/2010/main" val="35110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OVERALL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OVERALL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3 – P3 – Senate</a:t>
            </a:r>
          </a:p>
          <a:p>
            <a:pPr marL="0" indent="0">
              <a:buNone/>
            </a:pPr>
            <a:r>
              <a:rPr lang="en-US" sz="4000" dirty="0" smtClean="0"/>
              <a:t>2 – P5 – Senate</a:t>
            </a:r>
          </a:p>
          <a:p>
            <a:pPr marL="0" indent="0">
              <a:buNone/>
            </a:pPr>
            <a:r>
              <a:rPr lang="en-US" sz="4000" dirty="0" smtClean="0"/>
              <a:t>1 – P3 – Florida</a:t>
            </a:r>
          </a:p>
        </p:txBody>
      </p:sp>
    </p:spTree>
    <p:extLst>
      <p:ext uri="{BB962C8B-B14F-4D97-AF65-F5344CB8AC3E}">
        <p14:creationId xmlns:p14="http://schemas.microsoft.com/office/powerpoint/2010/main" val="21803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BY PERIOD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 3 –</a:t>
            </a:r>
          </a:p>
          <a:p>
            <a:pPr marL="0" indent="0">
              <a:buNone/>
            </a:pPr>
            <a:r>
              <a:rPr lang="en-US" dirty="0" smtClean="0"/>
              <a:t>4 - Mississippi</a:t>
            </a:r>
          </a:p>
          <a:p>
            <a:pPr marL="0" indent="0">
              <a:buNone/>
            </a:pPr>
            <a:r>
              <a:rPr lang="en-US" dirty="0" smtClean="0"/>
              <a:t>3 - Oregon</a:t>
            </a:r>
          </a:p>
          <a:p>
            <a:pPr marL="0" indent="0">
              <a:buNone/>
            </a:pPr>
            <a:r>
              <a:rPr lang="en-US" dirty="0" smtClean="0"/>
              <a:t>2 - Senate</a:t>
            </a:r>
          </a:p>
          <a:p>
            <a:pPr marL="0" indent="0">
              <a:buNone/>
            </a:pPr>
            <a:r>
              <a:rPr lang="en-US" dirty="0" smtClean="0"/>
              <a:t>1 – Florida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PERIOD 4 –</a:t>
            </a:r>
          </a:p>
          <a:p>
            <a:pPr marL="0" indent="0">
              <a:buNone/>
            </a:pPr>
            <a:r>
              <a:rPr lang="en-US" dirty="0" smtClean="0"/>
              <a:t>4 – New York</a:t>
            </a:r>
          </a:p>
          <a:p>
            <a:pPr marL="0" indent="0">
              <a:buNone/>
            </a:pPr>
            <a:r>
              <a:rPr lang="en-US" dirty="0" smtClean="0"/>
              <a:t>3 – Senate</a:t>
            </a:r>
          </a:p>
          <a:p>
            <a:pPr marL="0" indent="0">
              <a:buNone/>
            </a:pPr>
            <a:r>
              <a:rPr lang="en-US" dirty="0" smtClean="0"/>
              <a:t>2 – Maine</a:t>
            </a:r>
          </a:p>
          <a:p>
            <a:pPr marL="0" indent="0">
              <a:buNone/>
            </a:pPr>
            <a:r>
              <a:rPr lang="en-US" dirty="0" smtClean="0"/>
              <a:t>1 – Georgia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 5 –</a:t>
            </a:r>
          </a:p>
          <a:p>
            <a:pPr marL="0" indent="0">
              <a:buNone/>
            </a:pPr>
            <a:r>
              <a:rPr lang="en-US" dirty="0" smtClean="0"/>
              <a:t>4 – Oregon</a:t>
            </a:r>
          </a:p>
          <a:p>
            <a:pPr marL="0" indent="0">
              <a:buNone/>
            </a:pPr>
            <a:r>
              <a:rPr lang="en-US" dirty="0" smtClean="0"/>
              <a:t>3 – New York</a:t>
            </a:r>
          </a:p>
          <a:p>
            <a:pPr marL="0" indent="0">
              <a:buNone/>
            </a:pPr>
            <a:r>
              <a:rPr lang="en-US" dirty="0" smtClean="0"/>
              <a:t>2 – Hawaii</a:t>
            </a:r>
          </a:p>
          <a:p>
            <a:pPr marL="0" indent="0">
              <a:buNone/>
            </a:pPr>
            <a:r>
              <a:rPr lang="en-US" dirty="0" smtClean="0"/>
              <a:t>1 – Senate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OVERALL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OVERALL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3 – P3 – Senate</a:t>
            </a:r>
          </a:p>
          <a:p>
            <a:pPr marL="0" indent="0">
              <a:buNone/>
            </a:pPr>
            <a:r>
              <a:rPr lang="en-US" sz="4000" dirty="0" smtClean="0"/>
              <a:t>2 – P5 – Senate</a:t>
            </a:r>
          </a:p>
          <a:p>
            <a:pPr marL="0" indent="0">
              <a:buNone/>
            </a:pPr>
            <a:r>
              <a:rPr lang="en-US" sz="4000" dirty="0" smtClean="0"/>
              <a:t>1 – P3 – Florida</a:t>
            </a:r>
          </a:p>
        </p:txBody>
      </p:sp>
    </p:spTree>
    <p:extLst>
      <p:ext uri="{BB962C8B-B14F-4D97-AF65-F5344CB8AC3E}">
        <p14:creationId xmlns:p14="http://schemas.microsoft.com/office/powerpoint/2010/main" val="21803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BY PERIOD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 3 –</a:t>
            </a:r>
          </a:p>
          <a:p>
            <a:pPr marL="0" indent="0">
              <a:buNone/>
            </a:pPr>
            <a:r>
              <a:rPr lang="en-US" dirty="0" smtClean="0"/>
              <a:t>4 - Mississippi</a:t>
            </a:r>
          </a:p>
          <a:p>
            <a:pPr marL="0" indent="0">
              <a:buNone/>
            </a:pPr>
            <a:r>
              <a:rPr lang="en-US" dirty="0" smtClean="0"/>
              <a:t>3 - Oregon</a:t>
            </a:r>
          </a:p>
          <a:p>
            <a:pPr marL="0" indent="0">
              <a:buNone/>
            </a:pPr>
            <a:r>
              <a:rPr lang="en-US" dirty="0" smtClean="0"/>
              <a:t>2 - Senate</a:t>
            </a:r>
          </a:p>
          <a:p>
            <a:pPr marL="0" indent="0">
              <a:buNone/>
            </a:pPr>
            <a:r>
              <a:rPr lang="en-US" dirty="0" smtClean="0"/>
              <a:t>1 – Florida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PERIOD 4 –</a:t>
            </a:r>
          </a:p>
          <a:p>
            <a:pPr marL="0" indent="0">
              <a:buNone/>
            </a:pPr>
            <a:r>
              <a:rPr lang="en-US" dirty="0" smtClean="0"/>
              <a:t>4 – New York</a:t>
            </a:r>
          </a:p>
          <a:p>
            <a:pPr marL="0" indent="0">
              <a:buNone/>
            </a:pPr>
            <a:r>
              <a:rPr lang="en-US" dirty="0" smtClean="0"/>
              <a:t>3 – Senate</a:t>
            </a:r>
          </a:p>
          <a:p>
            <a:pPr marL="0" indent="0">
              <a:buNone/>
            </a:pPr>
            <a:r>
              <a:rPr lang="en-US" dirty="0" smtClean="0"/>
              <a:t>2 – Maine</a:t>
            </a:r>
          </a:p>
          <a:p>
            <a:pPr marL="0" indent="0">
              <a:buNone/>
            </a:pPr>
            <a:r>
              <a:rPr lang="en-US" dirty="0" smtClean="0"/>
              <a:t>1 – Georgia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PERIOD 5 –</a:t>
            </a:r>
          </a:p>
          <a:p>
            <a:pPr marL="0" indent="0">
              <a:buNone/>
            </a:pPr>
            <a:r>
              <a:rPr lang="en-US" dirty="0" smtClean="0"/>
              <a:t>4 – Oregon</a:t>
            </a:r>
          </a:p>
          <a:p>
            <a:pPr marL="0" indent="0">
              <a:buNone/>
            </a:pPr>
            <a:r>
              <a:rPr lang="en-US" dirty="0" smtClean="0"/>
              <a:t>3 – New York</a:t>
            </a:r>
          </a:p>
          <a:p>
            <a:pPr marL="0" indent="0">
              <a:buNone/>
            </a:pPr>
            <a:r>
              <a:rPr lang="en-US" dirty="0" smtClean="0"/>
              <a:t>2 – Hawaii</a:t>
            </a:r>
          </a:p>
          <a:p>
            <a:pPr marL="0" indent="0">
              <a:buNone/>
            </a:pPr>
            <a:r>
              <a:rPr lang="en-US" dirty="0" smtClean="0"/>
              <a:t>1 – Senate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PERIOD 6 –</a:t>
            </a:r>
          </a:p>
          <a:p>
            <a:pPr marL="0" indent="0">
              <a:buNone/>
            </a:pPr>
            <a:r>
              <a:rPr lang="en-US" dirty="0" smtClean="0"/>
              <a:t>4 – Colorado</a:t>
            </a:r>
          </a:p>
          <a:p>
            <a:pPr marL="0" indent="0">
              <a:buNone/>
            </a:pPr>
            <a:r>
              <a:rPr lang="en-US" dirty="0" smtClean="0"/>
              <a:t>3 – California</a:t>
            </a:r>
          </a:p>
          <a:p>
            <a:pPr marL="0" indent="0">
              <a:buNone/>
            </a:pPr>
            <a:r>
              <a:rPr lang="en-US" dirty="0" smtClean="0"/>
              <a:t>2 – Nevada</a:t>
            </a:r>
          </a:p>
          <a:p>
            <a:pPr marL="0" indent="0">
              <a:buNone/>
            </a:pPr>
            <a:r>
              <a:rPr lang="en-US" dirty="0" smtClean="0"/>
              <a:t>1 – Senate</a:t>
            </a:r>
          </a:p>
        </p:txBody>
      </p:sp>
    </p:spTree>
    <p:extLst>
      <p:ext uri="{BB962C8B-B14F-4D97-AF65-F5344CB8AC3E}">
        <p14:creationId xmlns:p14="http://schemas.microsoft.com/office/powerpoint/2010/main" val="23926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STATE FLAG POSTER </a:t>
            </a:r>
            <a:br>
              <a:rPr lang="en-US" b="1" u="sng" dirty="0" smtClean="0"/>
            </a:br>
            <a:r>
              <a:rPr lang="en-US" b="1" u="sng" dirty="0" smtClean="0"/>
              <a:t>CONTEST RESULTS OVERALL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OVERALL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3 – P3 – Senate</a:t>
            </a:r>
          </a:p>
          <a:p>
            <a:pPr marL="0" indent="0">
              <a:buNone/>
            </a:pPr>
            <a:r>
              <a:rPr lang="en-US" sz="4000" dirty="0" smtClean="0"/>
              <a:t>2 – P5 – Senate</a:t>
            </a:r>
          </a:p>
          <a:p>
            <a:pPr marL="0" indent="0">
              <a:buNone/>
            </a:pPr>
            <a:r>
              <a:rPr lang="en-US" sz="4000" dirty="0" smtClean="0"/>
              <a:t>1 – P3 – Florida</a:t>
            </a:r>
          </a:p>
        </p:txBody>
      </p:sp>
    </p:spTree>
    <p:extLst>
      <p:ext uri="{BB962C8B-B14F-4D97-AF65-F5344CB8AC3E}">
        <p14:creationId xmlns:p14="http://schemas.microsoft.com/office/powerpoint/2010/main" val="21803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Executive Office of the President: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The President’s Closest Advisors and the Pinnacle of Power  </a:t>
            </a:r>
          </a:p>
        </p:txBody>
      </p:sp>
      <p:pic>
        <p:nvPicPr>
          <p:cNvPr id="66564" name="Picture 2" descr="The White House Emble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8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white house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4" descr="http://search.freecause.com/?rm=click&amp;mod=images&amp;url=53616c7465645f5f2785a06ea66af307e5122193a59456b99362471e4c72d766c79510f22a873132dd8e5a0baec854ace89c56e3026c0ba814835b66edb34f861e9c03d58d829b688fcf726ab43cb403&amp;clicktype=100&amp;userid=19277107&amp;toolid=590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24590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81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West Wing</a:t>
            </a:r>
          </a:p>
        </p:txBody>
      </p:sp>
      <p:pic>
        <p:nvPicPr>
          <p:cNvPr id="67587" name="Content Placeholder 5" descr="west-wing-1968-3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143000"/>
            <a:ext cx="4160838" cy="5353050"/>
          </a:xfrm>
        </p:spPr>
      </p:pic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5334000" y="4876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The Oval Office </a:t>
            </a:r>
          </a:p>
        </p:txBody>
      </p:sp>
      <p:sp>
        <p:nvSpPr>
          <p:cNvPr id="67589" name="TextBox 7"/>
          <p:cNvSpPr txBox="1">
            <a:spLocks noChangeArrowheads="1"/>
          </p:cNvSpPr>
          <p:nvPr/>
        </p:nvSpPr>
        <p:spPr bwMode="auto">
          <a:xfrm>
            <a:off x="7162800" y="17526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The Mansion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6248400" y="838200"/>
            <a:ext cx="731838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7848600" y="2133600"/>
            <a:ext cx="3810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5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March 2,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Identify the major elements of the federal bureaucracy.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 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b="1" dirty="0" smtClean="0">
                <a:solidFill>
                  <a:srgbClr val="FF0000"/>
                </a:solidFill>
              </a:rPr>
              <a:t>, 4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, &amp; 5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Periods ONLY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President Journal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The US Bureaucracy</a:t>
            </a:r>
            <a:endParaRPr lang="en-US" sz="24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READING: Executive Office of the President (P. 419)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ASSIGNMENT: Workbook P. 69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***ASSIGNMENT: Workbook Pg. 69 – DUE TOMORROW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*President Quiz WEDNESDAY</a:t>
            </a:r>
            <a:endParaRPr lang="en-US" sz="1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President Journal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</a:t>
            </a:r>
            <a:r>
              <a:rPr lang="en-US" sz="2400" dirty="0" smtClean="0">
                <a:solidFill>
                  <a:prstClr val="black"/>
                </a:solidFill>
              </a:rPr>
              <a:t>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Write a paragraph journal entry on the topic below.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i="1" dirty="0" smtClean="0">
                <a:solidFill>
                  <a:prstClr val="black"/>
                </a:solidFill>
              </a:rPr>
              <a:t>	“Mothers all want their sons to grow up to be president, but 	they don’t want them to become politicians in the process.”               </a:t>
            </a:r>
            <a:r>
              <a:rPr lang="en-US" sz="2400" dirty="0" smtClean="0">
                <a:solidFill>
                  <a:prstClr val="black"/>
                </a:solidFill>
              </a:rPr>
              <a:t>	– John F. Kennedy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Explain what President Kennedy meant by this remark.  Do you believe it is possible for a person to be an active, successful President without being a politician?</a:t>
            </a:r>
          </a:p>
        </p:txBody>
      </p:sp>
    </p:spTree>
    <p:extLst>
      <p:ext uri="{BB962C8B-B14F-4D97-AF65-F5344CB8AC3E}">
        <p14:creationId xmlns:p14="http://schemas.microsoft.com/office/powerpoint/2010/main" val="33540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1. The Chief of Staff </a:t>
            </a:r>
            <a:endParaRPr lang="en-US" alt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334000" cy="5943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000" u="sng" smtClean="0"/>
              <a:t>Name</a:t>
            </a:r>
            <a:r>
              <a:rPr lang="en-US" altLang="en-US" sz="2000" smtClean="0"/>
              <a:t>: Denis McDonough</a:t>
            </a:r>
          </a:p>
          <a:p>
            <a:pPr eaLnBrk="1" hangingPunct="1">
              <a:buFont typeface="Arial" charset="0"/>
              <a:buNone/>
            </a:pPr>
            <a:endParaRPr lang="en-US" altLang="en-US" sz="2000" smtClean="0"/>
          </a:p>
          <a:p>
            <a:pPr eaLnBrk="1" hangingPunct="1">
              <a:buFont typeface="Arial" charset="0"/>
              <a:buNone/>
            </a:pPr>
            <a:r>
              <a:rPr lang="en-US" altLang="en-US" sz="2000" u="sng" smtClean="0"/>
              <a:t>Job Description</a:t>
            </a:r>
            <a:r>
              <a:rPr lang="en-US" altLang="en-US" sz="2000" smtClean="0"/>
              <a:t>: </a:t>
            </a:r>
          </a:p>
          <a:p>
            <a:pPr eaLnBrk="1" hangingPunct="1"/>
            <a:r>
              <a:rPr lang="en-US" altLang="en-US" sz="2000" smtClean="0"/>
              <a:t>Manage the president's schedule</a:t>
            </a:r>
          </a:p>
          <a:p>
            <a:pPr eaLnBrk="1" hangingPunct="1"/>
            <a:r>
              <a:rPr lang="en-US" altLang="en-US" sz="2000" smtClean="0"/>
              <a:t>Decide who is allowed to meet with the president. </a:t>
            </a:r>
          </a:p>
          <a:p>
            <a:pPr eaLnBrk="1" hangingPunct="1"/>
            <a:r>
              <a:rPr lang="en-US" altLang="en-US" sz="2000" smtClean="0"/>
              <a:t>Select key White House staff and supervise them</a:t>
            </a:r>
          </a:p>
          <a:p>
            <a:pPr eaLnBrk="1" hangingPunct="1"/>
            <a:r>
              <a:rPr lang="en-US" altLang="en-US" sz="2000" smtClean="0"/>
              <a:t>Structure the White House staff system</a:t>
            </a:r>
          </a:p>
          <a:p>
            <a:pPr eaLnBrk="1" hangingPunct="1"/>
            <a:r>
              <a:rPr lang="en-US" altLang="en-US" sz="2000" smtClean="0"/>
              <a:t>Control the flow of people into the Oval Office</a:t>
            </a:r>
          </a:p>
          <a:p>
            <a:pPr eaLnBrk="1" hangingPunct="1"/>
            <a:r>
              <a:rPr lang="en-US" altLang="en-US" sz="2000" smtClean="0"/>
              <a:t>Manage the flow of information</a:t>
            </a:r>
          </a:p>
          <a:p>
            <a:pPr eaLnBrk="1" hangingPunct="1"/>
            <a:r>
              <a:rPr lang="en-US" altLang="en-US" sz="2000" smtClean="0"/>
              <a:t>Protect the interests of the President</a:t>
            </a:r>
          </a:p>
          <a:p>
            <a:pPr eaLnBrk="1" hangingPunct="1"/>
            <a:r>
              <a:rPr lang="en-US" altLang="en-US" sz="2000" smtClean="0"/>
              <a:t>Negotiate with Congress, other members of the executive branch, and extragovernmental political groups to implement the President's agenda</a:t>
            </a:r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4588"/>
            <a:ext cx="281940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3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2. Senior Advisors</a:t>
            </a:r>
            <a:r>
              <a:rPr lang="en-US" altLang="en-US" smtClean="0"/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6576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u="sng" dirty="0" smtClean="0"/>
              <a:t>Names</a:t>
            </a:r>
            <a:r>
              <a:rPr lang="en-US" sz="2400" dirty="0" smtClean="0"/>
              <a:t>: Valerie Jarrett, Daniel </a:t>
            </a:r>
            <a:r>
              <a:rPr lang="en-US" sz="2400" dirty="0" err="1" smtClean="0"/>
              <a:t>Pfieffer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u="sng" dirty="0" smtClean="0"/>
              <a:t>Job Description</a:t>
            </a:r>
            <a:r>
              <a:rPr lang="en-US" sz="2400" dirty="0" smtClean="0"/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Have responsibility for the following four groups: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White House Office of Strategic Initiatives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Intergovernmental Affairs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Political Affairs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Public Liaison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69636" name="Picture 9" descr="valerie_jarrett_0606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05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7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3. The Vice President</a:t>
            </a:r>
            <a:r>
              <a:rPr lang="en-US" altLang="en-US" smtClean="0"/>
              <a:t>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10200" cy="541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000" u="sng" smtClean="0"/>
              <a:t>Name</a:t>
            </a:r>
            <a:r>
              <a:rPr lang="en-US" altLang="en-US" sz="2000" smtClean="0"/>
              <a:t>: Joe Biden </a:t>
            </a:r>
          </a:p>
          <a:p>
            <a:pPr eaLnBrk="1" hangingPunct="1">
              <a:buFont typeface="Arial" charset="0"/>
              <a:buNone/>
            </a:pPr>
            <a:endParaRPr lang="en-US" altLang="en-US" sz="2000" smtClean="0"/>
          </a:p>
          <a:p>
            <a:pPr eaLnBrk="1" hangingPunct="1">
              <a:buFont typeface="Arial" charset="0"/>
              <a:buNone/>
            </a:pPr>
            <a:r>
              <a:rPr lang="en-US" altLang="en-US" sz="2000" u="sng" smtClean="0"/>
              <a:t>Job Description</a:t>
            </a:r>
            <a:r>
              <a:rPr lang="en-US" altLang="en-US" sz="2000" smtClean="0"/>
              <a:t>: </a:t>
            </a:r>
          </a:p>
          <a:p>
            <a:pPr eaLnBrk="1" hangingPunct="1"/>
            <a:r>
              <a:rPr lang="en-US" altLang="en-US" sz="2000" smtClean="0"/>
              <a:t>Has been tasked with implementing the American Recovery and Reinvestment Act, helping to rebuild our economy and lay the foundation for a sustainable economic future</a:t>
            </a:r>
          </a:p>
          <a:p>
            <a:pPr eaLnBrk="1" hangingPunct="1"/>
            <a:r>
              <a:rPr lang="en-US" altLang="en-US" sz="2000" smtClean="0"/>
              <a:t>Chair of the Middle Class Task Force, a major White House initiative targeted at raising the living standards of middle class families in America.</a:t>
            </a:r>
          </a:p>
          <a:p>
            <a:pPr eaLnBrk="1" hangingPunct="1"/>
            <a:r>
              <a:rPr lang="en-US" altLang="en-US" sz="2000" smtClean="0"/>
              <a:t>President of the Senate</a:t>
            </a:r>
          </a:p>
          <a:p>
            <a:pPr eaLnBrk="1" hangingPunct="1"/>
            <a:r>
              <a:rPr lang="en-US" altLang="en-US" sz="2000" smtClean="0"/>
              <a:t>Presides over counting and presentation of votes of Electoral College. </a:t>
            </a:r>
          </a:p>
          <a:p>
            <a:pPr eaLnBrk="1" hangingPunct="1"/>
            <a:r>
              <a:rPr lang="en-US" altLang="en-US" sz="2000" smtClean="0"/>
              <a:t>May preside over impeachment trials of federal officers</a:t>
            </a:r>
          </a:p>
        </p:txBody>
      </p:sp>
      <p:pic>
        <p:nvPicPr>
          <p:cNvPr id="70660" name="Picture 9" descr="080721-joe_biden-vmed-7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124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40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4. The White House Press Secretary</a:t>
            </a:r>
            <a:r>
              <a:rPr lang="en-US" altLang="en-US" sz="4000" smtClean="0"/>
              <a:t>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8006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smtClean="0"/>
              <a:t>Name: Jay Carney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smtClean="0"/>
              <a:t>Job Description: </a:t>
            </a:r>
          </a:p>
          <a:p>
            <a:pPr eaLnBrk="1" hangingPunct="1"/>
            <a:r>
              <a:rPr lang="en-US" altLang="en-US" sz="2800" smtClean="0"/>
              <a:t>Act as spokesperson for the government administration</a:t>
            </a:r>
          </a:p>
          <a:p>
            <a:pPr eaLnBrk="1" hangingPunct="1"/>
            <a:r>
              <a:rPr lang="en-US" altLang="en-US" sz="2800" smtClean="0"/>
              <a:t> Responsible for collecting information about actions and events within the president's administration and around the world</a:t>
            </a:r>
          </a:p>
          <a:p>
            <a:pPr eaLnBrk="1" hangingPunct="1"/>
            <a:r>
              <a:rPr lang="en-US" altLang="en-US" sz="2800" smtClean="0"/>
              <a:t>Interacting with the media, generally in a daily press briefing </a:t>
            </a:r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257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5. The National Security Advisor 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8768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smtClean="0"/>
              <a:t>Name: Susan Rice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smtClean="0"/>
              <a:t>Job Description: </a:t>
            </a:r>
          </a:p>
          <a:p>
            <a:pPr eaLnBrk="1" hangingPunct="1"/>
            <a:r>
              <a:rPr lang="en-US" altLang="en-US" sz="2800" smtClean="0"/>
              <a:t>Chief advisor to President on national security issues</a:t>
            </a:r>
          </a:p>
          <a:p>
            <a:pPr eaLnBrk="1" hangingPunct="1"/>
            <a:r>
              <a:rPr lang="en-US" altLang="en-US" sz="2800" smtClean="0"/>
              <a:t>Serves on the National Security Council</a:t>
            </a:r>
          </a:p>
          <a:p>
            <a:pPr eaLnBrk="1" hangingPunct="1"/>
            <a:r>
              <a:rPr lang="en-US" altLang="en-US" sz="2800" smtClean="0"/>
              <a:t>Operates from the White House Situation Room in times of crisis, updating the President on the latest events of the crisis</a:t>
            </a:r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971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5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6. OMB Director </a:t>
            </a:r>
            <a:br>
              <a:rPr lang="en-US" dirty="0" smtClean="0"/>
            </a:br>
            <a:r>
              <a:rPr lang="en-US" dirty="0" smtClean="0"/>
              <a:t>(Office of Management and Budget) 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200" smtClean="0"/>
              <a:t>Name: Sylvia Mathews Burwell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200" smtClean="0"/>
              <a:t>Job Description: </a:t>
            </a:r>
          </a:p>
          <a:p>
            <a:pPr eaLnBrk="1" hangingPunct="1"/>
            <a:r>
              <a:rPr lang="en-US" altLang="en-US" sz="2200" smtClean="0"/>
              <a:t>Assist the President in overseeing the preparation of the federal budget and supervise its administration </a:t>
            </a:r>
          </a:p>
          <a:p>
            <a:pPr eaLnBrk="1" hangingPunct="1"/>
            <a:r>
              <a:rPr lang="en-US" altLang="en-US" sz="2200" smtClean="0"/>
              <a:t>Evaluate the effectiveness of agency programs, policies, and procedures</a:t>
            </a:r>
          </a:p>
          <a:p>
            <a:pPr eaLnBrk="1" hangingPunct="1"/>
            <a:r>
              <a:rPr lang="en-US" altLang="en-US" sz="2200" smtClean="0"/>
              <a:t>Set funding priorities</a:t>
            </a:r>
          </a:p>
          <a:p>
            <a:pPr eaLnBrk="1" hangingPunct="1"/>
            <a:r>
              <a:rPr lang="en-US" altLang="en-US" sz="2200" smtClean="0"/>
              <a:t>Ensure that agency reports, rules, testimony, and legislation are consistent with the President’s Budget</a:t>
            </a: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2004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7. Director of the National Economic Council 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200" smtClean="0"/>
              <a:t>Name: Gene Sperling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200" smtClean="0"/>
              <a:t>Job Description: </a:t>
            </a:r>
          </a:p>
          <a:p>
            <a:pPr eaLnBrk="1" hangingPunct="1"/>
            <a:r>
              <a:rPr lang="en-US" altLang="en-US" sz="2200" smtClean="0"/>
              <a:t>Work in conjunction with the numerous department and agency heads within the NEC to coordinate and implement the President’s economic policy objectives</a:t>
            </a:r>
          </a:p>
          <a:p>
            <a:pPr eaLnBrk="1" hangingPunct="1"/>
            <a:r>
              <a:rPr lang="en-US" altLang="en-US" sz="2200" smtClean="0"/>
              <a:t>Coordinate policy-making for domestic and international economic issues</a:t>
            </a:r>
          </a:p>
          <a:p>
            <a:pPr eaLnBrk="1" hangingPunct="1"/>
            <a:r>
              <a:rPr lang="en-US" altLang="en-US" sz="2200" smtClean="0"/>
              <a:t>Coordinate economic policy advice for the President</a:t>
            </a:r>
          </a:p>
          <a:p>
            <a:pPr eaLnBrk="1" hangingPunct="1"/>
            <a:r>
              <a:rPr lang="en-US" altLang="en-US" sz="2200" smtClean="0"/>
              <a:t>Ensure that policy decisions and programs are consistent with the President's economic goals </a:t>
            </a:r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42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8. Chief Economic Advisors (3)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400" smtClean="0"/>
              <a:t>Names: Jason Furman, James Stock, Jessica Schumer</a:t>
            </a:r>
          </a:p>
          <a:p>
            <a:pPr eaLnBrk="1" hangingPunct="1">
              <a:buFont typeface="Arial" charset="0"/>
              <a:buNone/>
            </a:pPr>
            <a:endParaRPr lang="en-US" altLang="en-US" sz="2400" smtClean="0"/>
          </a:p>
          <a:p>
            <a:pPr eaLnBrk="1" hangingPunct="1">
              <a:buFont typeface="Arial" charset="0"/>
              <a:buNone/>
            </a:pPr>
            <a:r>
              <a:rPr lang="en-US" altLang="en-US" sz="2400" smtClean="0"/>
              <a:t>Job Description: </a:t>
            </a:r>
          </a:p>
          <a:p>
            <a:pPr eaLnBrk="1" hangingPunct="1"/>
            <a:r>
              <a:rPr lang="en-US" altLang="en-US" sz="2400" smtClean="0"/>
              <a:t>Assist the President with the development and implementation of our nation’s economic policy</a:t>
            </a:r>
          </a:p>
          <a:p>
            <a:pPr eaLnBrk="1" hangingPunct="1"/>
            <a:r>
              <a:rPr lang="en-US" altLang="en-US" sz="2400" smtClean="0"/>
              <a:t>Advise the President</a:t>
            </a:r>
          </a:p>
          <a:p>
            <a:pPr eaLnBrk="1" hangingPunct="1"/>
            <a:r>
              <a:rPr lang="en-US" altLang="en-US" sz="2400" smtClean="0"/>
              <a:t>Prepare the Annual Economic Report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7578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38263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60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513" y="896938"/>
            <a:ext cx="77724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President:</a:t>
            </a:r>
            <a:br>
              <a:rPr lang="en-US" dirty="0" smtClean="0"/>
            </a:br>
            <a:r>
              <a:rPr lang="en-US" dirty="0" smtClean="0"/>
              <a:t>Powers	</a:t>
            </a:r>
          </a:p>
        </p:txBody>
      </p:sp>
      <p:pic>
        <p:nvPicPr>
          <p:cNvPr id="38915" name="Picture 5" descr="presidential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752600"/>
            <a:ext cx="48196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2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2205" name="AutoShape 13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2206" name="AutoShape 14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2207" name="AutoShape 15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2208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2209" name="AutoShape 1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2210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2211" name="AutoShape 19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2212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9221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Executing the Law</a:t>
            </a:r>
          </a:p>
        </p:txBody>
      </p:sp>
      <p:sp>
        <p:nvSpPr>
          <p:cNvPr id="39221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267200"/>
          </a:xfrm>
        </p:spPr>
        <p:txBody>
          <a:bodyPr/>
          <a:lstStyle/>
          <a:p>
            <a:r>
              <a:rPr lang="en-US" altLang="en-US" sz="2800" dirty="0"/>
              <a:t>As chief executive, the President executes (enforces, administers, carries out) the provisions of federal law.</a:t>
            </a:r>
          </a:p>
          <a:p>
            <a:r>
              <a:rPr lang="en-US" altLang="en-US" sz="2800" dirty="0"/>
              <a:t>The </a:t>
            </a:r>
            <a:r>
              <a:rPr lang="en-US" altLang="en-US" sz="2800" b="1" dirty="0">
                <a:solidFill>
                  <a:schemeClr val="tx2"/>
                </a:solidFill>
              </a:rPr>
              <a:t>oath of office</a:t>
            </a:r>
            <a:r>
              <a:rPr lang="en-US" altLang="en-US" sz="2800" dirty="0"/>
              <a:t> instructs the President to carry out the laws of the land.</a:t>
            </a:r>
          </a:p>
          <a:p>
            <a:r>
              <a:rPr lang="en-US" altLang="en-US" sz="2800" dirty="0"/>
              <a:t>The other provision is the Constitution’s command that “he shall take care that the laws be faithfully executed</a:t>
            </a:r>
            <a:r>
              <a:rPr lang="en-US" altLang="en-US" sz="2800" dirty="0" smtClean="0"/>
              <a:t>.”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4267200"/>
            <a:ext cx="91821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Executive 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Power – enforce laws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	head 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of more than 2 million executive branch employees, federal agencies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Executive order – enforce policies &amp; programs enacted by Congress </a:t>
            </a:r>
            <a:endParaRPr lang="en-US" sz="1600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	(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1948 – Truman desegregated </a:t>
            </a:r>
            <a:r>
              <a:rPr lang="en-US" sz="16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armed forces)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Impoundment – refusal to spend money Congress has appropriated</a:t>
            </a:r>
          </a:p>
          <a:p>
            <a:pPr marL="800100" lvl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Appoint 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executive heads/Cabinet of advisors </a:t>
            </a: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800100"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1600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w/ Senate consent) (remove appointed officials)</a:t>
            </a:r>
          </a:p>
        </p:txBody>
      </p:sp>
    </p:spTree>
    <p:extLst>
      <p:ext uri="{BB962C8B-B14F-4D97-AF65-F5344CB8AC3E}">
        <p14:creationId xmlns:p14="http://schemas.microsoft.com/office/powerpoint/2010/main" val="141226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US Bureaucracy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957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American Government</a:t>
            </a:r>
          </a:p>
          <a:p>
            <a:pPr eaLnBrk="1" hangingPunct="1">
              <a:defRPr/>
            </a:pPr>
            <a:r>
              <a:rPr lang="en-US" altLang="en-US" dirty="0" smtClean="0"/>
              <a:t>Copy the White </a:t>
            </a:r>
          </a:p>
        </p:txBody>
      </p:sp>
      <p:pic>
        <p:nvPicPr>
          <p:cNvPr id="30724" name="Picture 5" descr="Review Tribunal's bureaucra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743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Ordinance Power</a:t>
            </a:r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2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3276" name="AutoShape 60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3277" name="AutoShape 61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3278" name="AutoShape 62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3279" name="Text Box 6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3280" name="AutoShape 64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3281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3282" name="AutoShape 66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3283" name="Text Box 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93291" name="Rectangle 7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/>
              <a:t>The President has the power to issue executive orders. An </a:t>
            </a:r>
            <a:r>
              <a:rPr lang="en-US" altLang="en-US" sz="2400" b="1" dirty="0">
                <a:solidFill>
                  <a:schemeClr val="tx2"/>
                </a:solidFill>
              </a:rPr>
              <a:t>executive order</a:t>
            </a:r>
            <a:r>
              <a:rPr lang="en-US" altLang="en-US" sz="2400" dirty="0"/>
              <a:t> is a directive, rule, or regulation that has the effect of law</a:t>
            </a:r>
            <a:r>
              <a:rPr lang="en-US" altLang="en-US" sz="2400" dirty="0" smtClean="0"/>
              <a:t>. (Implied Power) </a:t>
            </a:r>
            <a:endParaRPr lang="en-US" altLang="en-US" sz="2400" dirty="0"/>
          </a:p>
          <a:p>
            <a:r>
              <a:rPr lang="en-US" altLang="en-US" sz="2400" dirty="0"/>
              <a:t>The power to issue these orders, the </a:t>
            </a:r>
            <a:r>
              <a:rPr lang="en-US" altLang="en-US" sz="2400" b="1" dirty="0">
                <a:solidFill>
                  <a:schemeClr val="tx2"/>
                </a:solidFill>
              </a:rPr>
              <a:t>ordinance power</a:t>
            </a:r>
            <a:r>
              <a:rPr lang="en-US" altLang="en-US" sz="2400" dirty="0">
                <a:solidFill>
                  <a:schemeClr val="tx1"/>
                </a:solidFill>
              </a:rPr>
              <a:t>,</a:t>
            </a:r>
            <a:r>
              <a:rPr lang="en-US" altLang="en-US" sz="2400" dirty="0"/>
              <a:t> arises from two sources: the Constitution and acts of Congress. </a:t>
            </a:r>
          </a:p>
        </p:txBody>
      </p:sp>
      <p:sp>
        <p:nvSpPr>
          <p:cNvPr id="393292" name="Rectangle 76"/>
          <p:cNvSpPr>
            <a:spLocks noChangeArrowheads="1"/>
          </p:cNvSpPr>
          <p:nvPr/>
        </p:nvSpPr>
        <p:spPr bwMode="auto">
          <a:xfrm>
            <a:off x="309563" y="3754438"/>
            <a:ext cx="4233862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>
                <a:solidFill>
                  <a:srgbClr val="000000"/>
                </a:solidFill>
                <a:latin typeface="Arial" charset="0"/>
              </a:defRPr>
            </a:lvl1pPr>
            <a:lvl2pPr indent="7938" algn="l">
              <a:spcBef>
                <a:spcPct val="40000"/>
              </a:spcBef>
              <a:buClr>
                <a:schemeClr val="tx1"/>
              </a:buClr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200" smtClean="0">
                <a:cs typeface="+mn-cs"/>
              </a:rPr>
              <a:t>Although not specifically mentioned in the Constitution, the ordinance power is clearly intended.</a:t>
            </a:r>
            <a:r>
              <a:rPr lang="en-US" altLang="en-US" smtClean="0">
                <a:cs typeface="+mn-cs"/>
              </a:rPr>
              <a:t> </a:t>
            </a:r>
          </a:p>
        </p:txBody>
      </p:sp>
      <p:sp>
        <p:nvSpPr>
          <p:cNvPr id="393293" name="Rectangle 77"/>
          <p:cNvSpPr>
            <a:spLocks noChangeArrowheads="1"/>
          </p:cNvSpPr>
          <p:nvPr/>
        </p:nvSpPr>
        <p:spPr bwMode="auto">
          <a:xfrm>
            <a:off x="4733925" y="3738563"/>
            <a:ext cx="41243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>
                <a:solidFill>
                  <a:srgbClr val="000000"/>
                </a:solidFill>
                <a:latin typeface="Arial" charset="0"/>
              </a:defRPr>
            </a:lvl1pPr>
            <a:lvl2pPr indent="7938" algn="l">
              <a:spcBef>
                <a:spcPct val="40000"/>
              </a:spcBef>
              <a:buClr>
                <a:schemeClr val="tx1"/>
              </a:buClr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200" smtClean="0">
                <a:cs typeface="+mn-cs"/>
              </a:rPr>
              <a:t>The size of government has caused Congress to delegate more and more discretion to the President and presidential subordinates.</a:t>
            </a:r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5388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pPr algn="ctr"/>
            <a:r>
              <a:rPr lang="en-US" altLang="en-US" dirty="0"/>
              <a:t>Commander in Chief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" y="838200"/>
            <a:ext cx="9144000" cy="4267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200" b="1" i="1" dirty="0">
                <a:solidFill>
                  <a:schemeClr val="hlink"/>
                </a:solidFill>
              </a:rPr>
              <a:t>Making Undeclared War</a:t>
            </a:r>
            <a:endParaRPr lang="en-US" altLang="en-US" sz="2200" dirty="0"/>
          </a:p>
          <a:p>
            <a:r>
              <a:rPr lang="en-US" altLang="en-US" sz="2200" dirty="0"/>
              <a:t>Many Presidents have used the armed forces abroad without a declaration of war. </a:t>
            </a:r>
          </a:p>
          <a:p>
            <a:pPr>
              <a:buFontTx/>
              <a:buNone/>
            </a:pPr>
            <a:r>
              <a:rPr lang="en-US" altLang="en-US" sz="2200" b="1" i="1" dirty="0">
                <a:solidFill>
                  <a:srgbClr val="FF0000"/>
                </a:solidFill>
              </a:rPr>
              <a:t>Wartime Powers</a:t>
            </a:r>
            <a:endParaRPr lang="en-US" altLang="en-US" sz="2200" dirty="0"/>
          </a:p>
          <a:p>
            <a:r>
              <a:rPr lang="en-US" altLang="en-US" sz="2200" dirty="0"/>
              <a:t>The President’s powers as commander in chief are far greater during a war than they are in normal times.</a:t>
            </a:r>
          </a:p>
          <a:p>
            <a:pPr>
              <a:buFontTx/>
              <a:buNone/>
            </a:pPr>
            <a:r>
              <a:rPr lang="en-US" altLang="en-US" sz="2200" b="1" i="1" dirty="0">
                <a:solidFill>
                  <a:srgbClr val="003300"/>
                </a:solidFill>
              </a:rPr>
              <a:t>The War Powers Resolution</a:t>
            </a:r>
            <a:endParaRPr lang="en-US" altLang="en-US" sz="2200" dirty="0"/>
          </a:p>
          <a:p>
            <a:r>
              <a:rPr lang="en-US" altLang="en-US" sz="2200" dirty="0"/>
              <a:t>The War Powers Resolution of 1973 limits the President’s war-making powers.</a:t>
            </a: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0085" name="AutoShape 5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0086" name="AutoShape 6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0087" name="AutoShape 7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0088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0089" name="AutoShape 9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0090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430091" name="AutoShape 11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0092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430093" name="Rectangle 13"/>
          <p:cNvSpPr>
            <a:spLocks noChangeArrowheads="1"/>
          </p:cNvSpPr>
          <p:nvPr/>
        </p:nvSpPr>
        <p:spPr bwMode="auto">
          <a:xfrm>
            <a:off x="0" y="533400"/>
            <a:ext cx="91440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algn="ctr" eaLnBrk="0" hangingPunct="0">
              <a:buClr>
                <a:srgbClr val="000000"/>
              </a:buClr>
              <a:buFontTx/>
              <a:buChar char=" "/>
            </a:pPr>
            <a:r>
              <a:rPr lang="en-US" altLang="en-US" sz="1600" u="sng" dirty="0" smtClean="0">
                <a:cs typeface="+mn-cs"/>
              </a:rPr>
              <a:t>The Constitution makes the President the commander in chief of the nation’s armed forces.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-6350" y="46552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900" lvl="4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Commander in Chief 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national 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security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Send forces into action w/o formal declaration of war w/ or w/o Congressional approval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Make key military decisions (including using the atomic bomb)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Special War Powers (more control at home) price controls, government control of war industries, rationing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Emergency Powers – rioting, natural disaster (flood, hurricane, tornado)</a:t>
            </a:r>
          </a:p>
        </p:txBody>
      </p:sp>
    </p:spTree>
    <p:extLst>
      <p:ext uri="{BB962C8B-B14F-4D97-AF65-F5344CB8AC3E}">
        <p14:creationId xmlns:p14="http://schemas.microsoft.com/office/powerpoint/2010/main" val="19133261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Judicial Powers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8200"/>
            <a:ext cx="9144000" cy="4545013"/>
          </a:xfrm>
        </p:spPr>
        <p:txBody>
          <a:bodyPr/>
          <a:lstStyle/>
          <a:p>
            <a:r>
              <a:rPr lang="en-US" altLang="en-US" sz="2800" dirty="0"/>
              <a:t>The Constitution gives the President the power to </a:t>
            </a:r>
            <a:r>
              <a:rPr lang="en-US" altLang="en-US" sz="2800" i="1" dirty="0"/>
              <a:t>“...grant reprieves and pardons for offenses against the United States, except in cases of impeachment.”</a:t>
            </a:r>
            <a:r>
              <a:rPr lang="en-US" altLang="en-US" sz="2800" dirty="0"/>
              <a:t> —Article II, Section 2, Clause 1</a:t>
            </a:r>
          </a:p>
          <a:p>
            <a:r>
              <a:rPr lang="en-US" altLang="en-US" sz="2800" dirty="0"/>
              <a:t>A </a:t>
            </a:r>
            <a:r>
              <a:rPr lang="en-US" altLang="en-US" sz="2800" b="1" dirty="0">
                <a:solidFill>
                  <a:schemeClr val="tx2"/>
                </a:solidFill>
              </a:rPr>
              <a:t>reprieve</a:t>
            </a:r>
            <a:r>
              <a:rPr lang="en-US" altLang="en-US" sz="2800" dirty="0"/>
              <a:t> is the postponement of the execution of a sentence.</a:t>
            </a:r>
          </a:p>
          <a:p>
            <a:r>
              <a:rPr lang="en-US" altLang="en-US" sz="2800" dirty="0"/>
              <a:t>A </a:t>
            </a:r>
            <a:r>
              <a:rPr lang="en-US" altLang="en-US" sz="2800" b="1" dirty="0">
                <a:solidFill>
                  <a:schemeClr val="tx2"/>
                </a:solidFill>
              </a:rPr>
              <a:t>pardon</a:t>
            </a:r>
            <a:r>
              <a:rPr lang="en-US" altLang="en-US" sz="2800" dirty="0"/>
              <a:t> is legal forgiveness for a crime.</a:t>
            </a:r>
          </a:p>
          <a:p>
            <a:r>
              <a:rPr lang="en-US" altLang="en-US" sz="2800" dirty="0"/>
              <a:t>These powers of </a:t>
            </a:r>
            <a:r>
              <a:rPr lang="en-US" altLang="en-US" sz="2800" b="1" dirty="0">
                <a:solidFill>
                  <a:schemeClr val="tx2"/>
                </a:solidFill>
              </a:rPr>
              <a:t>clemency</a:t>
            </a:r>
            <a:r>
              <a:rPr lang="en-US" altLang="en-US" sz="2800" b="1" dirty="0"/>
              <a:t> </a:t>
            </a:r>
            <a:r>
              <a:rPr lang="en-US" altLang="en-US" sz="2800" dirty="0"/>
              <a:t>(mercy or leniency) may be used only in cases of federal crimes.</a:t>
            </a:r>
            <a:endParaRPr lang="en-US" altLang="en-US" sz="1800" dirty="0"/>
          </a:p>
        </p:txBody>
      </p:sp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4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00436" name="AutoShape 52" descr="Stationer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00437" name="Text Box 5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00438" name="AutoShape 54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00439" name="Text Box 5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00440" name="AutoShape 56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00441" name="Text Box 5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400444" name="AutoShape 60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00445" name="AutoShape 61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9066" y="5562600"/>
            <a:ext cx="9173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Judicial Powers – appoint federal judges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(w/ Senate consent)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207125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The Power to Make Treaties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6302" name="AutoShape 14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3" name="AutoShape 15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4" name="AutoShape 16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5" name="Text Box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6306" name="AutoShape 18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7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6308" name="AutoShape 20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6309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9631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267200"/>
          </a:xfrm>
        </p:spPr>
        <p:txBody>
          <a:bodyPr/>
          <a:lstStyle/>
          <a:p>
            <a:r>
              <a:rPr lang="en-US" altLang="en-US" sz="3200" dirty="0"/>
              <a:t>A </a:t>
            </a:r>
            <a:r>
              <a:rPr lang="en-US" altLang="en-US" sz="3200" b="1" dirty="0">
                <a:solidFill>
                  <a:schemeClr val="tx2"/>
                </a:solidFill>
              </a:rPr>
              <a:t>treaty</a:t>
            </a:r>
            <a:r>
              <a:rPr lang="en-US" altLang="en-US" sz="3200" dirty="0"/>
              <a:t> is a formal agreement between two or more sovereign states.</a:t>
            </a:r>
          </a:p>
          <a:p>
            <a:r>
              <a:rPr lang="en-US" altLang="en-US" sz="3200" dirty="0"/>
              <a:t>The President, usually through the secretary of state, negotiates these international agreements.</a:t>
            </a:r>
          </a:p>
          <a:p>
            <a:r>
              <a:rPr lang="en-US" altLang="en-US" sz="3200" dirty="0"/>
              <a:t>All treaties must pass approval by a two thirds of the members present vote in the Senate.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-6350" y="5029200"/>
            <a:ext cx="91503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0" lvl="1" indent="-214313" eaLnBrk="0" hangingPunct="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FontTx/>
              <a:buChar char=" "/>
            </a:pPr>
            <a:r>
              <a:rPr kumimoji="1" lang="en-US" altLang="en-US" sz="2400" kern="0" dirty="0">
                <a:solidFill>
                  <a:srgbClr val="000000"/>
                </a:solidFill>
                <a:latin typeface="Arial"/>
              </a:rPr>
              <a:t>(1) </a:t>
            </a:r>
            <a:r>
              <a:rPr kumimoji="1" lang="en-US" altLang="en-US" sz="2400" kern="0" dirty="0" smtClean="0">
                <a:solidFill>
                  <a:srgbClr val="000000"/>
                </a:solidFill>
                <a:latin typeface="Arial"/>
              </a:rPr>
              <a:t>Appoints &amp; accepts ambassadors </a:t>
            </a:r>
            <a:r>
              <a:rPr kumimoji="1" lang="en-US" altLang="en-US" sz="2400" kern="0" dirty="0">
                <a:solidFill>
                  <a:srgbClr val="000000"/>
                </a:solidFill>
                <a:latin typeface="Arial"/>
              </a:rPr>
              <a:t>and other diplomats;</a:t>
            </a:r>
          </a:p>
        </p:txBody>
      </p:sp>
    </p:spTree>
    <p:extLst>
      <p:ext uri="{BB962C8B-B14F-4D97-AF65-F5344CB8AC3E}">
        <p14:creationId xmlns:p14="http://schemas.microsoft.com/office/powerpoint/2010/main" val="6533526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Executive Agreements</a:t>
            </a: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7323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24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25" name="AutoShape 1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26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7327" name="AutoShape 15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28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7329" name="AutoShape 17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7330" name="Text Box 1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97337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dirty="0"/>
              <a:t>An executive agreement is a pact between the President and the head of a foreign state, or a subordinate.</a:t>
            </a:r>
            <a:endParaRPr lang="en-US" altLang="en-US" dirty="0"/>
          </a:p>
        </p:txBody>
      </p:sp>
      <p:sp>
        <p:nvSpPr>
          <p:cNvPr id="397338" name="Rectangle 26"/>
          <p:cNvSpPr>
            <a:spLocks noChangeArrowheads="1"/>
          </p:cNvSpPr>
          <p:nvPr/>
        </p:nvSpPr>
        <p:spPr bwMode="auto">
          <a:xfrm>
            <a:off x="307975" y="2989263"/>
            <a:ext cx="86106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3600" smtClean="0">
                <a:cs typeface="+mn-cs"/>
              </a:rPr>
              <a:t>Unlike  treaties, executive agreements do not require Senate consent.</a:t>
            </a:r>
          </a:p>
        </p:txBody>
      </p:sp>
    </p:spTree>
    <p:extLst>
      <p:ext uri="{BB962C8B-B14F-4D97-AF65-F5344CB8AC3E}">
        <p14:creationId xmlns:p14="http://schemas.microsoft.com/office/powerpoint/2010/main" val="32608867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Power of Recognition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8349" name="AutoShape 13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0" name="AutoShape 14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1" name="AutoShape 15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2" name="Text Box 1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8353" name="AutoShape 1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4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8355" name="AutoShape 19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6" name="Text Box 2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98363" name="Rectangle 27"/>
          <p:cNvSpPr>
            <a:spLocks noChangeArrowheads="1"/>
          </p:cNvSpPr>
          <p:nvPr/>
        </p:nvSpPr>
        <p:spPr bwMode="auto">
          <a:xfrm>
            <a:off x="304800" y="990600"/>
            <a:ext cx="86106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algn="ctr" eaLnBrk="0" hangingPunct="0">
              <a:buClr>
                <a:srgbClr val="000000"/>
              </a:buClr>
              <a:buFontTx/>
              <a:buChar char=" "/>
            </a:pPr>
            <a:r>
              <a:rPr lang="en-US" altLang="en-US" sz="3200" smtClean="0">
                <a:cs typeface="+mn-cs"/>
              </a:rPr>
              <a:t>The power of </a:t>
            </a:r>
            <a:r>
              <a:rPr lang="en-US" altLang="en-US" sz="3200" b="1" smtClean="0">
                <a:solidFill>
                  <a:srgbClr val="800000"/>
                </a:solidFill>
                <a:cs typeface="+mn-cs"/>
              </a:rPr>
              <a:t>recognition</a:t>
            </a:r>
            <a:r>
              <a:rPr lang="en-US" altLang="en-US" sz="3200" smtClean="0">
                <a:cs typeface="+mn-cs"/>
              </a:rPr>
              <a:t> is exercised when the President, acting for the United States, acknowledges the legal existence of another sovereign state.</a:t>
            </a:r>
            <a:endParaRPr lang="en-US" altLang="en-US" smtClean="0">
              <a:cs typeface="+mn-cs"/>
            </a:endParaRPr>
          </a:p>
        </p:txBody>
      </p:sp>
      <p:sp>
        <p:nvSpPr>
          <p:cNvPr id="398364" name="Rectangle 28"/>
          <p:cNvSpPr>
            <a:spLocks noChangeArrowheads="1"/>
          </p:cNvSpPr>
          <p:nvPr/>
        </p:nvSpPr>
        <p:spPr bwMode="auto">
          <a:xfrm>
            <a:off x="282575" y="3214688"/>
            <a:ext cx="86106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400" smtClean="0">
                <a:cs typeface="+mn-cs"/>
              </a:rPr>
              <a:t>The President may show American displeasure with the conduct of another country by asking for the recall of that nation’s ambassador or other diplomatic representatives in this country.</a:t>
            </a:r>
          </a:p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400" smtClean="0">
                <a:cs typeface="+mn-cs"/>
              </a:rPr>
              <a:t>The official is declared to be </a:t>
            </a:r>
            <a:r>
              <a:rPr lang="en-US" altLang="en-US" sz="2400" b="1" i="1" smtClean="0">
                <a:solidFill>
                  <a:srgbClr val="800000"/>
                </a:solidFill>
                <a:cs typeface="+mn-cs"/>
              </a:rPr>
              <a:t>persona non grata,</a:t>
            </a:r>
            <a:r>
              <a:rPr lang="en-US" altLang="en-US" sz="2400" b="1" smtClean="0">
                <a:cs typeface="+mn-cs"/>
              </a:rPr>
              <a:t> </a:t>
            </a:r>
            <a:r>
              <a:rPr lang="en-US" altLang="en-US" sz="2400" smtClean="0">
                <a:cs typeface="+mn-cs"/>
              </a:rPr>
              <a:t>or an unwelcome person.</a:t>
            </a:r>
          </a:p>
        </p:txBody>
      </p:sp>
    </p:spTree>
    <p:extLst>
      <p:ext uri="{BB962C8B-B14F-4D97-AF65-F5344CB8AC3E}">
        <p14:creationId xmlns:p14="http://schemas.microsoft.com/office/powerpoint/2010/main" val="34188380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Appointment Power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092200"/>
            <a:ext cx="8610600" cy="4652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With Senate consent, the President names most of the top-ranking officers of the Federal Government, including:</a:t>
            </a:r>
            <a:endParaRPr lang="en-US" altLang="en-US" sz="2400" dirty="0"/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(1) ambassadors and other diplomats;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(2) Cabinet members and their top aides;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(3) the heads of such independent agencies as the EPA and NASA;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(4) all federal judges, attorneys, and U.S. marshals;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/>
              <a:t>(5) all officers in the armed forces.</a:t>
            </a:r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2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4251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2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3" name="AutoShape 1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4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4255" name="AutoShape 15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6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4257" name="AutoShape 17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8" name="Text Box 1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83453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Removal Power</a:t>
            </a: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2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23940" name="AutoShape 4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23941" name="AutoShape 5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23942" name="AutoShape 6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23943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23944" name="AutoShape 8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23945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423946" name="AutoShape 10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23947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423973" name="Rectangle 3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The Historical Debate</a:t>
            </a:r>
            <a:endParaRPr lang="en-US" altLang="en-US"/>
          </a:p>
          <a:p>
            <a:r>
              <a:rPr lang="en-US" altLang="en-US" sz="2800"/>
              <a:t>Debate ensued in the First Congress as to whether the President could remove appointees without the consent of the Senate.</a:t>
            </a:r>
          </a:p>
          <a:p>
            <a:r>
              <a:rPr lang="en-US" altLang="en-US" sz="2800"/>
              <a:t>The view that the President may remove the officials he appoints without Senate consent has prevailed over time. </a:t>
            </a:r>
          </a:p>
          <a:p>
            <a:r>
              <a:rPr lang="en-US" altLang="en-US" sz="2800"/>
              <a:t>In general, the President may remove any appointees except federal judges.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3965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-228600"/>
            <a:ext cx="8382000" cy="914400"/>
          </a:xfrm>
        </p:spPr>
        <p:txBody>
          <a:bodyPr/>
          <a:lstStyle/>
          <a:p>
            <a:pPr algn="ctr"/>
            <a:r>
              <a:rPr lang="en-US" altLang="en-US" dirty="0"/>
              <a:t>Legislative Powers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4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9376" name="AutoShape 1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9377" name="AutoShape 1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9378" name="AutoShape 1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9379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9380" name="AutoShape 20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9381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9382" name="AutoShape 22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9383" name="Text Box 2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99390" name="Text Box 30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-24685" y="394951"/>
            <a:ext cx="4536136" cy="42672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  <a:buFontTx/>
              <a:buChar char=" "/>
            </a:pPr>
            <a:r>
              <a:rPr lang="en-US" altLang="en-US" b="1" dirty="0">
                <a:solidFill>
                  <a:schemeClr val="folHlink"/>
                </a:solidFill>
              </a:rPr>
              <a:t>Recommending Legislation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sz="2200" dirty="0"/>
              <a:t>The Constitution provides that the President shall report to Congress on the state of the Union and recommend necessary legislation.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en-US" sz="2200" dirty="0"/>
              <a:t>This power is often called the </a:t>
            </a:r>
            <a:r>
              <a:rPr kumimoji="0" lang="en-US" altLang="en-US" sz="2200" i="1" dirty="0"/>
              <a:t>message power</a:t>
            </a:r>
            <a:r>
              <a:rPr kumimoji="0" lang="en-US" altLang="en-US" sz="2200" dirty="0"/>
              <a:t>.</a:t>
            </a:r>
            <a:endParaRPr kumimoji="0" lang="en-US" altLang="en-US" sz="2400" dirty="0"/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4680798" y="380999"/>
            <a:ext cx="44338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>
                <a:solidFill>
                  <a:srgbClr val="000000"/>
                </a:solidFill>
                <a:latin typeface="Arial" charset="0"/>
              </a:defRPr>
            </a:lvl1pPr>
            <a:lvl2pPr indent="7938" algn="l">
              <a:spcBef>
                <a:spcPct val="40000"/>
              </a:spcBef>
              <a:buClr>
                <a:schemeClr val="tx1"/>
              </a:buClr>
              <a:defRPr kumimoji="1" sz="1600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 sz="1600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</a:pPr>
            <a:r>
              <a:rPr kumimoji="0" lang="en-US" altLang="en-US" sz="2800" b="1" dirty="0" smtClean="0">
                <a:solidFill>
                  <a:srgbClr val="FF0000"/>
                </a:solidFill>
                <a:cs typeface="+mn-cs"/>
              </a:rPr>
              <a:t>The Veto Power</a:t>
            </a:r>
            <a:endParaRPr kumimoji="0" lang="en-US" altLang="en-US" sz="2100" dirty="0" smtClean="0">
              <a:cs typeface="+mn-cs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kumimoji="0" lang="en-US" altLang="en-US" sz="2200" dirty="0" smtClean="0">
                <a:cs typeface="+mn-cs"/>
              </a:rPr>
              <a:t>All legislation passed by Congress is sent to the President for approval. 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kumimoji="0" lang="en-US" altLang="en-US" sz="2200" dirty="0" smtClean="0">
                <a:cs typeface="+mn-cs"/>
              </a:rPr>
              <a:t>If the President disapproves of a bill, he can veto it. That veto can only be overturned by a two-thirds vote of both houses of Congress.</a:t>
            </a:r>
            <a:endParaRPr kumimoji="0" lang="en-US" altLang="en-US" sz="2000" dirty="0" smtClean="0">
              <a:cs typeface="+mn-cs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78416" y="4648199"/>
            <a:ext cx="85359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9450" indent="-2143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defRPr kumimoji="1" sz="2400">
                <a:solidFill>
                  <a:srgbClr val="000000"/>
                </a:solidFill>
                <a:latin typeface="+mn-lt"/>
              </a:defRPr>
            </a:lvl2pPr>
            <a:lvl3pPr marL="1144588" indent="-231775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000">
                <a:solidFill>
                  <a:srgbClr val="000000"/>
                </a:solidFill>
                <a:latin typeface="+mn-lt"/>
              </a:defRPr>
            </a:lvl3pPr>
            <a:lvl4pPr marL="1592263" indent="-214313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1800">
                <a:solidFill>
                  <a:srgbClr val="000000"/>
                </a:solidFill>
                <a:latin typeface="+mn-lt"/>
              </a:defRPr>
            </a:lvl4pPr>
            <a:lvl5pPr marL="21129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701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30273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845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9417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algn="ctr">
              <a:buFontTx/>
              <a:buChar char=" "/>
            </a:pPr>
            <a:r>
              <a:rPr lang="en-US" altLang="en-US" b="1" kern="0" smtClean="0">
                <a:solidFill>
                  <a:schemeClr val="folHlink"/>
                </a:solidFill>
              </a:rPr>
              <a:t>Other Legislative Powers</a:t>
            </a:r>
            <a:endParaRPr lang="en-US" altLang="en-US" sz="1800" kern="0" smtClean="0"/>
          </a:p>
          <a:p>
            <a:r>
              <a:rPr lang="en-US" altLang="en-US" sz="2400" kern="0" smtClean="0"/>
              <a:t>According to Article II, Section 3 of the Constitution, only the President can call a Congress into special session. </a:t>
            </a:r>
            <a:endParaRPr lang="en-US" alt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8187081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Bureaucracy </a:t>
            </a:r>
            <a:br>
              <a:rPr lang="en-US" altLang="en-US" sz="4000" smtClean="0"/>
            </a:br>
            <a:r>
              <a:rPr lang="en-US" altLang="en-US" sz="4000" smtClean="0"/>
              <a:t>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I. Definition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	A. a large, complex administrative structure 	that handles everyday business of government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		1. Hierarchical authority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</a:t>
            </a:r>
            <a:r>
              <a:rPr lang="en-US" altLang="en-US" sz="2800" dirty="0" smtClean="0">
                <a:solidFill>
                  <a:srgbClr val="0070C0"/>
                </a:solidFill>
              </a:rPr>
              <a:t>(pyramid chain of command)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		2. Job specialization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</a:t>
            </a:r>
            <a:r>
              <a:rPr lang="en-US" altLang="en-US" sz="2800" dirty="0" smtClean="0">
                <a:solidFill>
                  <a:srgbClr val="0070C0"/>
                </a:solidFill>
              </a:rPr>
              <a:t>(defined duties, division of labor)</a:t>
            </a:r>
            <a:endParaRPr lang="en-US" altLang="en-US" sz="2800" dirty="0">
              <a:solidFill>
                <a:srgbClr val="0070C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		3. Formalized rules </a:t>
            </a:r>
            <a:r>
              <a:rPr lang="en-US" altLang="en-US" sz="2800" dirty="0" smtClean="0">
                <a:solidFill>
                  <a:srgbClr val="0070C0"/>
                </a:solidFill>
              </a:rPr>
              <a:t>(set regulations &amp; procedures)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	Formerly the spoils/patronage system, now 	Known as the civil service system.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598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Bureaucracy </a:t>
            </a:r>
            <a:br>
              <a:rPr lang="en-US" altLang="en-US" sz="4000" smtClean="0"/>
            </a:br>
            <a:r>
              <a:rPr lang="en-US" altLang="en-US" sz="4000" smtClean="0"/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/>
              <a:t>C. Facts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2800" dirty="0" smtClean="0"/>
              <a:t>Large and layered </a:t>
            </a:r>
            <a:r>
              <a:rPr lang="en-US" altLang="en-US" sz="2800" dirty="0" smtClean="0">
                <a:solidFill>
                  <a:srgbClr val="0070C0"/>
                </a:solidFill>
              </a:rPr>
              <a:t>(P. 417)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2800" dirty="0" smtClean="0"/>
              <a:t>Created by Congress, funded by Congress, responsible to the President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2800" dirty="0" smtClean="0"/>
              <a:t>Provides essential public services                    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Responsible for the implementation of the various laws and policy set forth by Congress and the President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358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Bureaucracy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II. Power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As implementers of policy </a:t>
            </a:r>
            <a:r>
              <a:rPr lang="en-US" altLang="en-US" dirty="0" smtClean="0">
                <a:solidFill>
                  <a:srgbClr val="0070C0"/>
                </a:solidFill>
              </a:rPr>
              <a:t>(laws, rules and regulations)</a:t>
            </a:r>
            <a:r>
              <a:rPr lang="en-US" altLang="en-US" dirty="0" smtClean="0"/>
              <a:t>, the bureaucracy enjoys broad powers. </a:t>
            </a:r>
            <a:r>
              <a:rPr lang="en-US" altLang="en-US" dirty="0" smtClean="0">
                <a:solidFill>
                  <a:srgbClr val="0070C0"/>
                </a:solidFill>
              </a:rPr>
              <a:t>It is sometimes called the 4</a:t>
            </a:r>
            <a:r>
              <a:rPr lang="en-US" alt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altLang="en-US" dirty="0" smtClean="0">
                <a:solidFill>
                  <a:srgbClr val="0070C0"/>
                </a:solidFill>
              </a:rPr>
              <a:t> branch of govt.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A) Discretionary Power 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Defined as the broad power of choice as to how policy is to be implemented. </a:t>
            </a:r>
          </a:p>
        </p:txBody>
      </p:sp>
    </p:spTree>
    <p:extLst>
      <p:ext uri="{BB962C8B-B14F-4D97-AF65-F5344CB8AC3E}">
        <p14:creationId xmlns:p14="http://schemas.microsoft.com/office/powerpoint/2010/main" val="30427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Bureaucracy </a:t>
            </a:r>
            <a:br>
              <a:rPr lang="en-US" altLang="en-US" sz="4000" smtClean="0"/>
            </a:br>
            <a:r>
              <a:rPr lang="en-US" altLang="en-US" sz="4000" smtClean="0"/>
              <a:t>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 smtClean="0"/>
              <a:t>II. Bureaucrats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altLang="en-US" dirty="0" smtClean="0"/>
              <a:t>Workers in a federal, state or local agency. Job gained through a merit system.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Facts: 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	1. Not very visible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	2. “helpful, efficient, fair and courteous”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	3. most likely work for a state or local govt.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	4. has to work through a lot of “red tape” </a:t>
            </a:r>
          </a:p>
        </p:txBody>
      </p:sp>
    </p:spTree>
    <p:extLst>
      <p:ext uri="{BB962C8B-B14F-4D97-AF65-F5344CB8AC3E}">
        <p14:creationId xmlns:p14="http://schemas.microsoft.com/office/powerpoint/2010/main" val="8162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8112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Bureaucracy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III. Structure</a:t>
            </a:r>
          </a:p>
          <a:p>
            <a:pPr lvl="1" eaLnBrk="1" hangingPunct="1">
              <a:defRPr/>
            </a:pPr>
            <a:r>
              <a:rPr lang="en-US" altLang="en-US" dirty="0" smtClean="0"/>
              <a:t>A. 15 Cabinet </a:t>
            </a:r>
            <a:r>
              <a:rPr lang="en-US" altLang="en-US" dirty="0" err="1" smtClean="0"/>
              <a:t>Depts</a:t>
            </a:r>
            <a:r>
              <a:rPr lang="en-US" altLang="en-US" dirty="0" smtClean="0"/>
              <a:t>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0070C0"/>
                </a:solidFill>
              </a:rPr>
              <a:t>(See Chart on P. 426)</a:t>
            </a:r>
          </a:p>
          <a:p>
            <a:pPr lvl="1" eaLnBrk="1" hangingPunct="1">
              <a:defRPr/>
            </a:pPr>
            <a:r>
              <a:rPr lang="en-US" altLang="en-US" dirty="0" smtClean="0"/>
              <a:t>B. Independent Agencies</a:t>
            </a:r>
          </a:p>
          <a:p>
            <a:pPr lvl="2" eaLnBrk="1" hangingPunct="1">
              <a:defRPr/>
            </a:pPr>
            <a:r>
              <a:rPr lang="en-US" altLang="en-US" dirty="0" smtClean="0"/>
              <a:t>1. over 100 (Pres. Appoints head) – </a:t>
            </a: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Ex. NASA, CIA, American Battle Monuments Commission</a:t>
            </a:r>
          </a:p>
          <a:p>
            <a:pPr lvl="3" eaLnBrk="1" hangingPunct="1">
              <a:defRPr/>
            </a:pPr>
            <a:r>
              <a:rPr lang="en-US" altLang="en-US" sz="1800" dirty="0" smtClean="0">
                <a:solidFill>
                  <a:srgbClr val="0070C0"/>
                </a:solidFill>
              </a:rPr>
              <a:t>Some help Exec. Branch</a:t>
            </a:r>
          </a:p>
          <a:p>
            <a:pPr lvl="4" eaLnBrk="1" hangingPunct="1">
              <a:defRPr/>
            </a:pPr>
            <a:r>
              <a:rPr lang="en-US" altLang="en-US" sz="1600" dirty="0" smtClean="0">
                <a:solidFill>
                  <a:srgbClr val="0070C0"/>
                </a:solidFill>
              </a:rPr>
              <a:t>GSA – General Services Admin. – builds/maintain Govt. buildings</a:t>
            </a:r>
          </a:p>
          <a:p>
            <a:pPr lvl="4" eaLnBrk="1" hangingPunct="1">
              <a:defRPr/>
            </a:pPr>
            <a:r>
              <a:rPr lang="en-US" altLang="en-US" sz="1600" dirty="0" smtClean="0">
                <a:solidFill>
                  <a:srgbClr val="0070C0"/>
                </a:solidFill>
              </a:rPr>
              <a:t>National Archives and Records Admin – keeps all records/documents</a:t>
            </a:r>
          </a:p>
          <a:p>
            <a:pPr lvl="4" eaLnBrk="1" hangingPunct="1">
              <a:defRPr/>
            </a:pPr>
            <a:r>
              <a:rPr lang="en-US" altLang="en-US" sz="1600" dirty="0" smtClean="0">
                <a:solidFill>
                  <a:srgbClr val="0070C0"/>
                </a:solidFill>
              </a:rPr>
              <a:t>CIA – gather intel on foreign </a:t>
            </a:r>
            <a:r>
              <a:rPr lang="en-US" altLang="en-US" sz="1600" dirty="0" err="1" smtClean="0">
                <a:solidFill>
                  <a:srgbClr val="0070C0"/>
                </a:solidFill>
              </a:rPr>
              <a:t>govts</a:t>
            </a:r>
            <a:r>
              <a:rPr lang="en-US" altLang="en-US" sz="1600" dirty="0" smtClean="0">
                <a:solidFill>
                  <a:srgbClr val="0070C0"/>
                </a:solidFill>
              </a:rPr>
              <a:t>., pass to Pres. &amp; policy-makers</a:t>
            </a:r>
          </a:p>
          <a:p>
            <a:pPr lvl="2" eaLnBrk="1" hangingPunct="1">
              <a:defRPr/>
            </a:pPr>
            <a:r>
              <a:rPr lang="en-US" altLang="en-US" dirty="0" smtClean="0"/>
              <a:t>2. Government Corporations</a:t>
            </a:r>
          </a:p>
          <a:p>
            <a:pPr lvl="3" eaLnBrk="1" hangingPunct="1">
              <a:defRPr/>
            </a:pPr>
            <a:r>
              <a:rPr lang="en-US" altLang="en-US" dirty="0" smtClean="0"/>
              <a:t>Provide public services </a:t>
            </a:r>
            <a:r>
              <a:rPr lang="en-US" altLang="en-US" dirty="0" smtClean="0">
                <a:solidFill>
                  <a:srgbClr val="0070C0"/>
                </a:solidFill>
              </a:rPr>
              <a:t>(EX – TVA, FDIC, U.S. Postal Service)</a:t>
            </a:r>
          </a:p>
          <a:p>
            <a:pPr lvl="3" eaLnBrk="1" hangingPunct="1">
              <a:defRPr/>
            </a:pPr>
            <a:r>
              <a:rPr lang="en-US" altLang="en-US" dirty="0" smtClean="0"/>
              <a:t>Organized similar to private business </a:t>
            </a:r>
            <a:r>
              <a:rPr lang="en-US" altLang="en-US" dirty="0" smtClean="0">
                <a:solidFill>
                  <a:srgbClr val="0070C0"/>
                </a:solidFill>
              </a:rPr>
              <a:t>(Board of Directors, earn $ and put back into “business”)</a:t>
            </a:r>
          </a:p>
          <a:p>
            <a:pPr lvl="3" eaLnBrk="1" hangingPunct="1">
              <a:defRPr/>
            </a:pPr>
            <a:r>
              <a:rPr lang="en-US" altLang="en-US" dirty="0" smtClean="0"/>
              <a:t>DIFFERENCE: $ from Congress, not investors, funds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lvl="2" eaLnBrk="1" hangingPunct="1">
              <a:defRPr/>
            </a:pPr>
            <a:endParaRPr lang="en-US" altLang="en-US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60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70C0"/>
                </a:solidFill>
              </a:rPr>
              <a:t>Read P. 419 - 422</a:t>
            </a:r>
            <a:br>
              <a:rPr lang="en-US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Complete the outline below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D. Executive Office of the President </a:t>
            </a:r>
            <a:r>
              <a:rPr lang="en-US" altLang="en-US" sz="2400" dirty="0" smtClean="0">
                <a:solidFill>
                  <a:srgbClr val="FFFFFF"/>
                </a:solidFill>
              </a:rPr>
              <a:t>(“right arm”)</a:t>
            </a:r>
          </a:p>
          <a:p>
            <a:pPr lvl="2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1. White House Office:</a:t>
            </a:r>
          </a:p>
          <a:p>
            <a:pPr lvl="3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Chief of Staff –</a:t>
            </a:r>
          </a:p>
          <a:p>
            <a:pPr lvl="3" eaLnBrk="1" hangingPunct="1">
              <a:buClr>
                <a:srgbClr val="FFCC66"/>
              </a:buClr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lvl="3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Press Secretary –</a:t>
            </a:r>
          </a:p>
          <a:p>
            <a:pPr lvl="2" eaLnBrk="1" hangingPunct="1">
              <a:buClr>
                <a:srgbClr val="FFCC66"/>
              </a:buClr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lvl="2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2. National Security Council – </a:t>
            </a:r>
          </a:p>
          <a:p>
            <a:pPr lvl="2" eaLnBrk="1" hangingPunct="1">
              <a:buClr>
                <a:srgbClr val="FFCC66"/>
              </a:buClr>
              <a:defRPr/>
            </a:pPr>
            <a:endParaRPr lang="en-US" altLang="en-US" dirty="0">
              <a:solidFill>
                <a:srgbClr val="FFFFFF"/>
              </a:solidFill>
            </a:endParaRPr>
          </a:p>
          <a:p>
            <a:pPr lvl="2" eaLnBrk="1" hangingPunct="1">
              <a:buClr>
                <a:srgbClr val="FFCC66"/>
              </a:buCl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3. OMB (Office of Management &amp; Budget)</a:t>
            </a:r>
          </a:p>
          <a:p>
            <a:pPr marL="914400" lvl="2" indent="0" eaLnBrk="1" hangingPunct="1">
              <a:buClr>
                <a:srgbClr val="FFCC66"/>
              </a:buClr>
              <a:buNone/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3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8281</TotalTime>
  <Words>1923</Words>
  <Application>Microsoft Office PowerPoint</Application>
  <PresentationFormat>On-screen Show (4:3)</PresentationFormat>
  <Paragraphs>366</Paragraphs>
  <Slides>38</Slides>
  <Notes>4</Notes>
  <HiddenSlides>21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14_TP030004031</vt:lpstr>
      <vt:lpstr>Ripple</vt:lpstr>
      <vt:lpstr>PHTemplate</vt:lpstr>
      <vt:lpstr>Slit</vt:lpstr>
      <vt:lpstr>Office Theme</vt:lpstr>
      <vt:lpstr>Picture</vt:lpstr>
      <vt:lpstr>Monday March 2, 2015 Mr. Goblirsch – American Government</vt:lpstr>
      <vt:lpstr>Monday March 2, 2015 Mr. Goblirsch – American Government</vt:lpstr>
      <vt:lpstr>The US Bureaucracy </vt:lpstr>
      <vt:lpstr>Bureaucracy    </vt:lpstr>
      <vt:lpstr>Bureaucracy    </vt:lpstr>
      <vt:lpstr>Bureaucracy </vt:lpstr>
      <vt:lpstr>Bureaucracy    </vt:lpstr>
      <vt:lpstr>Bureaucracy</vt:lpstr>
      <vt:lpstr>Read P. 419 - 422 Complete the outline below</vt:lpstr>
      <vt:lpstr>STATE FLAG POSTER  CONTEST RESULTS BY PERIOD</vt:lpstr>
      <vt:lpstr>STATE FLAG POSTER  CONTEST RESULTS OVERALL</vt:lpstr>
      <vt:lpstr>STATE FLAG POSTER  CONTEST RESULTS BY PERIOD</vt:lpstr>
      <vt:lpstr>STATE FLAG POSTER  CONTEST RESULTS OVERALL</vt:lpstr>
      <vt:lpstr>STATE FLAG POSTER  CONTEST RESULTS BY PERIOD</vt:lpstr>
      <vt:lpstr>STATE FLAG POSTER  CONTEST RESULTS OVERALL</vt:lpstr>
      <vt:lpstr>STATE FLAG POSTER  CONTEST RESULTS BY PERIOD</vt:lpstr>
      <vt:lpstr>STATE FLAG POSTER  CONTEST RESULTS OVERALL</vt:lpstr>
      <vt:lpstr>The Executive Office of the President: </vt:lpstr>
      <vt:lpstr>The West Wing</vt:lpstr>
      <vt:lpstr>1. The Chief of Staff </vt:lpstr>
      <vt:lpstr>2. Senior Advisors </vt:lpstr>
      <vt:lpstr>3. The Vice President </vt:lpstr>
      <vt:lpstr>4. The White House Press Secretary </vt:lpstr>
      <vt:lpstr>5. The National Security Advisor </vt:lpstr>
      <vt:lpstr>6. OMB Director  (Office of Management and Budget) </vt:lpstr>
      <vt:lpstr>7. Director of the National Economic Council </vt:lpstr>
      <vt:lpstr>8. Chief Economic Advisors (3)</vt:lpstr>
      <vt:lpstr>The President: Powers </vt:lpstr>
      <vt:lpstr>Executing the Law</vt:lpstr>
      <vt:lpstr>The Ordinance Power</vt:lpstr>
      <vt:lpstr>Commander in Chief</vt:lpstr>
      <vt:lpstr>Judicial Powers</vt:lpstr>
      <vt:lpstr>The Power to Make Treaties</vt:lpstr>
      <vt:lpstr>Executive Agreements</vt:lpstr>
      <vt:lpstr>The Power of Recognition</vt:lpstr>
      <vt:lpstr>The Appointment Power</vt:lpstr>
      <vt:lpstr>The Removal Power</vt:lpstr>
      <vt:lpstr>Legislative Powers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Goblirsch</dc:creator>
  <cp:lastModifiedBy>cgoblirsch</cp:lastModifiedBy>
  <cp:revision>195</cp:revision>
  <cp:lastPrinted>2015-02-24T19:45:18Z</cp:lastPrinted>
  <dcterms:created xsi:type="dcterms:W3CDTF">2013-08-14T05:03:00Z</dcterms:created>
  <dcterms:modified xsi:type="dcterms:W3CDTF">2015-03-06T20:23:36Z</dcterms:modified>
</cp:coreProperties>
</file>