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  <p:sldMasterId id="2147484000" r:id="rId2"/>
    <p:sldMasterId id="2147484016" r:id="rId3"/>
  </p:sldMasterIdLst>
  <p:notesMasterIdLst>
    <p:notesMasterId r:id="rId8"/>
  </p:notesMasterIdLst>
  <p:handoutMasterIdLst>
    <p:handoutMasterId r:id="rId9"/>
  </p:handoutMasterIdLst>
  <p:sldIdLst>
    <p:sldId id="275" r:id="rId4"/>
    <p:sldId id="297" r:id="rId5"/>
    <p:sldId id="294" r:id="rId6"/>
    <p:sldId id="296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3/5/2015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5E2544-74F7-46A9-B47A-937F46AED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73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022B0BB-92CA-4398-A896-2FAB157F1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98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82220E-4E16-4D19-916C-841E189BE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33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DE05323-AC6A-44D6-AD06-6205872E2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94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81BD749-6567-4B0E-8483-4EADD215B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3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F02FF5-3951-4DF3-B8F7-71FEFD533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71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DA87387-02F1-4079-ACFE-82A31516D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22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6F42DC4-87A3-485D-93DE-2BD3760DE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8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E45CECF-4C40-4BDF-9D6D-C298A673C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63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CF3D591-9C94-43AC-B597-26E933A9D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9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BDB2E41-AC5F-417B-B32C-80BA6E078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13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9987B91-C79E-4A38-AE6A-1465A4DFA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608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75B40F-A1E4-4586-AA09-67B4F274A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70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B0D0BC-BA9D-4F27-AC76-724F02C29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527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0EB502B-FDDC-4557-B011-3EAB1D18F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706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3C3B85-8B78-4CB0-8D65-03EC2C2F7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886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D26EC60-59FB-477B-A453-8A628303D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935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30BD14A-3915-417A-BF29-BB6E83B95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1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19F040C-5AA6-4F91-9968-6868C137B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479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C26B379-7DEF-4237-BF57-1001A34BB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612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8A8632-41CD-41A1-A461-1DCE3B8E2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677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3AD875B-3EB2-4722-AA0C-489E40596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522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D59B62F-BBC8-4E34-B92F-97ECDB6E6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654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308BB33-4135-4CC7-B821-49887CCC6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873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E1F86EF-00C2-4E67-A095-DFF523500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373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DCA8613-6B67-43C6-ACB9-8DA16D741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804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2856D86-8908-4D4E-B83E-31F923B40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754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415B8A9-4DC1-450A-A654-5A21C1DAC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3/5/2015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4C08EEC-C0BC-4BB6-905A-2C3E1EF8D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547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1A9FFFA-D4EA-4598-8A3F-101E46D90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9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3/5/2015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3/5/2015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3/5/2015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3/5/2015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3/5/2015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3/5/2015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F04B91-48D5-4505-A869-F27A6A9FD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5880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4014" r:id="rId14"/>
    <p:sldLayoutId id="214748401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0F9CE7-E257-4F61-B133-B465F0C17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877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  <p:sldLayoutId id="2147484029" r:id="rId13"/>
    <p:sldLayoutId id="2147484030" r:id="rId14"/>
    <p:sldLayoutId id="2147484031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Tuesday March </a:t>
            </a:r>
            <a:r>
              <a:rPr lang="en-US" altLang="en-US" b="1" dirty="0">
                <a:solidFill>
                  <a:srgbClr val="FF0000"/>
                </a:solidFill>
              </a:rPr>
              <a:t>5</a:t>
            </a:r>
            <a:r>
              <a:rPr lang="en-US" altLang="en-US" b="1" dirty="0" smtClean="0">
                <a:solidFill>
                  <a:srgbClr val="FF0000"/>
                </a:solidFill>
              </a:rPr>
              <a:t>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Categorize the Presidents of the U.S. according to political party, number of terms served, &amp; age.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Modern Presidency Reading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ASSIGNMENT: Know Your </a:t>
            </a:r>
            <a:r>
              <a:rPr lang="en-US" sz="2400" dirty="0" smtClean="0">
                <a:solidFill>
                  <a:prstClr val="black"/>
                </a:solidFill>
              </a:rPr>
              <a:t>Presidents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The </a:t>
            </a:r>
            <a:r>
              <a:rPr lang="en-US" sz="2400" dirty="0" smtClean="0">
                <a:solidFill>
                  <a:prstClr val="black"/>
                </a:solidFill>
              </a:rPr>
              <a:t>Presidents – Richard Nixon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Modern Presidency Reading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Read “The Making of the Modern Presidency” on P. 423.  Answer the questions from the textbook.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Analyzing Primary Source Question #1 on P. 423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000" dirty="0">
                <a:solidFill>
                  <a:prstClr val="black"/>
                </a:solidFill>
              </a:rPr>
              <a:t>Analyzing Primary Source Question </a:t>
            </a:r>
            <a:r>
              <a:rPr lang="en-US" sz="2000" dirty="0" smtClean="0">
                <a:solidFill>
                  <a:prstClr val="black"/>
                </a:solidFill>
              </a:rPr>
              <a:t>#2 on P. 423</a:t>
            </a:r>
            <a:endParaRPr lang="en-US" sz="2000" dirty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000" dirty="0">
                <a:solidFill>
                  <a:prstClr val="black"/>
                </a:solidFill>
              </a:rPr>
              <a:t>Analyzing Primary Source Question </a:t>
            </a:r>
            <a:r>
              <a:rPr lang="en-US" sz="2000" dirty="0" smtClean="0">
                <a:solidFill>
                  <a:prstClr val="black"/>
                </a:solidFill>
              </a:rPr>
              <a:t>#3 on P. 423</a:t>
            </a:r>
            <a:endParaRPr lang="en-US" sz="2000" dirty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000" dirty="0">
                <a:solidFill>
                  <a:prstClr val="black"/>
                </a:solidFill>
              </a:rPr>
              <a:t>Analyzing Primary Source Question </a:t>
            </a:r>
            <a:r>
              <a:rPr lang="en-US" sz="2000" dirty="0" smtClean="0">
                <a:solidFill>
                  <a:prstClr val="black"/>
                </a:solidFill>
              </a:rPr>
              <a:t>#4 on P. 423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1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5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PRESIDENTS ACTIVITY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9144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DIRECTIONS:  Use P. 754 – 755 to complete 			the Presidents chart.</a:t>
            </a:r>
          </a:p>
          <a:p>
            <a:pPr algn="ctr" eaLnBrk="1" hangingPunct="1">
              <a:buFontTx/>
              <a:buNone/>
            </a:pPr>
            <a:endParaRPr lang="en-US" altLang="en-US" sz="2800" dirty="0" smtClean="0">
              <a:latin typeface="Arial Black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For the Political Party characteristic use the President’s # &amp; 1</a:t>
            </a:r>
            <a:r>
              <a:rPr lang="en-US" altLang="en-US" sz="2800" baseline="30000" dirty="0" smtClean="0">
                <a:latin typeface="Arial Black" pitchFamily="34" charset="0"/>
              </a:rPr>
              <a:t>st</a:t>
            </a:r>
            <a:r>
              <a:rPr lang="en-US" altLang="en-US" sz="2800" dirty="0" smtClean="0">
                <a:latin typeface="Arial Black" pitchFamily="34" charset="0"/>
              </a:rPr>
              <a:t> initial and Full last name.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For the # of terms and Age characteristics use the President’s # &amp; initials only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***SEE EXAMPLES ON NEXT SLIDE***</a:t>
            </a:r>
            <a:endParaRPr lang="en-US" altLang="en-US" sz="2800" dirty="0">
              <a:latin typeface="Arial Black" pitchFamily="34" charset="0"/>
            </a:endParaRPr>
          </a:p>
          <a:p>
            <a:pPr marL="514350" indent="-514350" eaLnBrk="1" hangingPunct="1">
              <a:buFontTx/>
              <a:buAutoNum type="arabicPeriod" startAt="44"/>
            </a:pPr>
            <a:endParaRPr lang="en-US" altLang="en-US" sz="2800" dirty="0" smtClean="0">
              <a:latin typeface="Arial Black" pitchFamily="34" charset="0"/>
            </a:endParaRPr>
          </a:p>
          <a:p>
            <a:pPr marL="514350" indent="-514350" eaLnBrk="1" hangingPunct="1">
              <a:buFontTx/>
              <a:buAutoNum type="arabicPeriod" startAt="44"/>
            </a:pPr>
            <a:r>
              <a:rPr lang="en-US" altLang="en-US" sz="2800" dirty="0" smtClean="0">
                <a:latin typeface="Arial Black" pitchFamily="34" charset="0"/>
              </a:rPr>
              <a:t> Barack Obama – born 1961</a:t>
            </a:r>
          </a:p>
          <a:p>
            <a:pPr marL="0" indent="0" eaLnBrk="1" hangingPunct="1">
              <a:buNone/>
            </a:pPr>
            <a:r>
              <a:rPr lang="en-US" altLang="en-US" sz="2800" dirty="0" smtClean="0">
                <a:latin typeface="Arial Black" pitchFamily="34" charset="0"/>
              </a:rPr>
              <a:t>	took Office 2009 – Democrat</a:t>
            </a:r>
          </a:p>
        </p:txBody>
      </p:sp>
    </p:spTree>
    <p:extLst>
      <p:ext uri="{BB962C8B-B14F-4D97-AF65-F5344CB8AC3E}">
        <p14:creationId xmlns:p14="http://schemas.microsoft.com/office/powerpoint/2010/main" val="188643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5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92" y="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PRESIDENTS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9144000" cy="46783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Political Party </a:t>
            </a:r>
            <a:r>
              <a:rPr lang="en-US" altLang="en-US" sz="1800" dirty="0" smtClean="0">
                <a:latin typeface="Arial Black" pitchFamily="34" charset="0"/>
              </a:rPr>
              <a:t>***Use # &amp; 1</a:t>
            </a:r>
            <a:r>
              <a:rPr lang="en-US" altLang="en-US" sz="1800" baseline="30000" dirty="0" smtClean="0">
                <a:latin typeface="Arial Black" pitchFamily="34" charset="0"/>
              </a:rPr>
              <a:t>st</a:t>
            </a:r>
            <a:r>
              <a:rPr lang="en-US" altLang="en-US" sz="1800" dirty="0" smtClean="0">
                <a:latin typeface="Arial Black" pitchFamily="34" charset="0"/>
              </a:rPr>
              <a:t> initial &amp; FULL last name***</a:t>
            </a:r>
            <a:endParaRPr lang="en-US" altLang="en-US" sz="2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Number of Terms Served </a:t>
            </a:r>
            <a:r>
              <a:rPr lang="en-US" altLang="en-US" sz="1800" dirty="0" smtClean="0">
                <a:latin typeface="Arial Black" pitchFamily="34" charset="0"/>
              </a:rPr>
              <a:t>***Use # &amp; initials***</a:t>
            </a:r>
          </a:p>
          <a:p>
            <a:pPr algn="ctr" eaLnBrk="1" hangingPunct="1">
              <a:buFontTx/>
              <a:buNone/>
            </a:pPr>
            <a:endParaRPr lang="en-US" altLang="en-US" sz="1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dirty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dirty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1800" dirty="0" smtClean="0">
                <a:latin typeface="Arial Black" pitchFamily="34" charset="0"/>
              </a:rPr>
              <a:t>AGE  ***Use # &amp; initials***</a:t>
            </a:r>
          </a:p>
        </p:txBody>
      </p:sp>
      <p:graphicFrame>
        <p:nvGraphicFramePr>
          <p:cNvPr id="178194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25611695"/>
              </p:ext>
            </p:extLst>
          </p:nvPr>
        </p:nvGraphicFramePr>
        <p:xfrm>
          <a:off x="0" y="1600200"/>
          <a:ext cx="9144000" cy="1676400"/>
        </p:xfrm>
        <a:graphic>
          <a:graphicData uri="http://schemas.openxmlformats.org/drawingml/2006/table">
            <a:tbl>
              <a:tblPr/>
              <a:tblGrid>
                <a:gridCol w="1371600"/>
                <a:gridCol w="1676400"/>
                <a:gridCol w="990600"/>
                <a:gridCol w="2438400"/>
                <a:gridCol w="2667000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Federalist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Democratic - Republicans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B.Obama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Republicans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8208" name="Group 3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019163246"/>
              </p:ext>
            </p:extLst>
          </p:nvPr>
        </p:nvGraphicFramePr>
        <p:xfrm>
          <a:off x="0" y="3657600"/>
          <a:ext cx="9144000" cy="1676400"/>
        </p:xfrm>
        <a:graphic>
          <a:graphicData uri="http://schemas.openxmlformats.org/drawingml/2006/table">
            <a:tbl>
              <a:tblPr/>
              <a:tblGrid>
                <a:gridCol w="914400"/>
                <a:gridCol w="3657600"/>
                <a:gridCol w="3429000"/>
                <a:gridCol w="1143000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1 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Term  (4 years)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Terms  (8 years)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 B.O.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than 2 Terms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609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DIRECTIONS:  </a:t>
            </a:r>
            <a:r>
              <a:rPr lang="en-US" dirty="0" smtClean="0"/>
              <a:t>List each President under the correct column for each of the 3 characteristics.</a:t>
            </a:r>
          </a:p>
          <a:p>
            <a:r>
              <a:rPr lang="en-US" b="1" dirty="0"/>
              <a:t>	</a:t>
            </a:r>
            <a:r>
              <a:rPr lang="en-US" b="1" dirty="0" smtClean="0"/>
              <a:t>        </a:t>
            </a:r>
            <a:r>
              <a:rPr lang="en-US" dirty="0" smtClean="0"/>
              <a:t>Complete the examples as shown.</a:t>
            </a:r>
            <a:endParaRPr lang="en-US" dirty="0"/>
          </a:p>
        </p:txBody>
      </p:sp>
      <p:graphicFrame>
        <p:nvGraphicFramePr>
          <p:cNvPr id="8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33601"/>
              </p:ext>
            </p:extLst>
          </p:nvPr>
        </p:nvGraphicFramePr>
        <p:xfrm>
          <a:off x="0" y="5638799"/>
          <a:ext cx="9144000" cy="1187003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1187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40’s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 B.O.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50’s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60’s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7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000099"/>
            </a:gs>
            <a:gs pos="100000">
              <a:srgbClr val="00005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88" y="7938"/>
            <a:ext cx="8229600" cy="449262"/>
          </a:xfrm>
        </p:spPr>
        <p:txBody>
          <a:bodyPr/>
          <a:lstStyle/>
          <a:p>
            <a:pPr eaLnBrk="1" hangingPunct="1"/>
            <a:r>
              <a:rPr lang="en-US" altLang="en-US" sz="2000" b="1" u="sng" dirty="0" smtClean="0"/>
              <a:t>KNOW YOUR PRESIDENTS ACTIVITY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8534400" cy="5943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 smtClean="0">
                <a:latin typeface="Arial Black" pitchFamily="34" charset="0"/>
              </a:rPr>
              <a:t>Political Party</a:t>
            </a: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4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6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1800" smtClean="0">
                <a:latin typeface="Arial Black" pitchFamily="34" charset="0"/>
              </a:rPr>
              <a:t>Number of Terms Served</a:t>
            </a:r>
          </a:p>
          <a:p>
            <a:pPr algn="ctr" eaLnBrk="1" hangingPunct="1">
              <a:buFontTx/>
              <a:buNone/>
            </a:pPr>
            <a:endParaRPr lang="en-US" altLang="en-US" sz="16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6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5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1800" smtClean="0">
                <a:latin typeface="Arial Black" pitchFamily="34" charset="0"/>
              </a:rPr>
              <a:t>Age</a:t>
            </a:r>
          </a:p>
        </p:txBody>
      </p:sp>
      <p:graphicFrame>
        <p:nvGraphicFramePr>
          <p:cNvPr id="178194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64238375"/>
              </p:ext>
            </p:extLst>
          </p:nvPr>
        </p:nvGraphicFramePr>
        <p:xfrm>
          <a:off x="0" y="685800"/>
          <a:ext cx="9144000" cy="2057400"/>
        </p:xfrm>
        <a:graphic>
          <a:graphicData uri="http://schemas.openxmlformats.org/drawingml/2006/table">
            <a:tbl>
              <a:tblPr/>
              <a:tblGrid>
                <a:gridCol w="914400"/>
                <a:gridCol w="1143000"/>
                <a:gridCol w="990600"/>
                <a:gridCol w="2819400"/>
                <a:gridCol w="32766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Federalist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Democratic – Republicans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 B. Obama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Republicans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8208" name="Group 3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949760671"/>
              </p:ext>
            </p:extLst>
          </p:nvPr>
        </p:nvGraphicFramePr>
        <p:xfrm>
          <a:off x="0" y="3048000"/>
          <a:ext cx="9144000" cy="1676400"/>
        </p:xfrm>
        <a:graphic>
          <a:graphicData uri="http://schemas.openxmlformats.org/drawingml/2006/table">
            <a:tbl>
              <a:tblPr/>
              <a:tblGrid>
                <a:gridCol w="1371600"/>
                <a:gridCol w="3505200"/>
                <a:gridCol w="3581400"/>
                <a:gridCol w="685800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1 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Term  (4 years)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Terms  (more than 4 years)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 B.O.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than 2 Terms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009991"/>
              </p:ext>
            </p:extLst>
          </p:nvPr>
        </p:nvGraphicFramePr>
        <p:xfrm>
          <a:off x="0" y="5029200"/>
          <a:ext cx="9144000" cy="1828800"/>
        </p:xfrm>
        <a:graphic>
          <a:graphicData uri="http://schemas.openxmlformats.org/drawingml/2006/table">
            <a:tbl>
              <a:tblPr/>
              <a:tblGrid>
                <a:gridCol w="2438400"/>
                <a:gridCol w="3733800"/>
                <a:gridCol w="2971800"/>
              </a:tblGrid>
              <a:tr h="182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40’s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 B.O.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50’s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60’s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03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5065</TotalTime>
  <Words>292</Words>
  <Application>Microsoft Office PowerPoint</Application>
  <PresentationFormat>On-screen Show (4:3)</PresentationFormat>
  <Paragraphs>86</Paragraphs>
  <Slides>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14_TP030004031</vt:lpstr>
      <vt:lpstr>Default Design</vt:lpstr>
      <vt:lpstr>1_Default Design</vt:lpstr>
      <vt:lpstr>Tuesday March 5, 2015 Mr. Goblirsch – American Government</vt:lpstr>
      <vt:lpstr>KNOW YOUR PRESIDENTS ACTIVITY</vt:lpstr>
      <vt:lpstr>KNOW YOUR PRESIDENTS</vt:lpstr>
      <vt:lpstr>KNOW YOUR PRESIDENTS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118</cp:revision>
  <cp:lastPrinted>2015-03-05T15:06:30Z</cp:lastPrinted>
  <dcterms:created xsi:type="dcterms:W3CDTF">2013-08-14T05:03:00Z</dcterms:created>
  <dcterms:modified xsi:type="dcterms:W3CDTF">2015-03-05T15:06:38Z</dcterms:modified>
</cp:coreProperties>
</file>