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80" r:id="rId2"/>
  </p:sldMasterIdLst>
  <p:notesMasterIdLst>
    <p:notesMasterId r:id="rId20"/>
  </p:notesMasterIdLst>
  <p:handoutMasterIdLst>
    <p:handoutMasterId r:id="rId21"/>
  </p:handoutMasterIdLst>
  <p:sldIdLst>
    <p:sldId id="398" r:id="rId3"/>
    <p:sldId id="384" r:id="rId4"/>
    <p:sldId id="400" r:id="rId5"/>
    <p:sldId id="399" r:id="rId6"/>
    <p:sldId id="396" r:id="rId7"/>
    <p:sldId id="397" r:id="rId8"/>
    <p:sldId id="401" r:id="rId9"/>
    <p:sldId id="402" r:id="rId10"/>
    <p:sldId id="403" r:id="rId11"/>
    <p:sldId id="404" r:id="rId12"/>
    <p:sldId id="405" r:id="rId13"/>
    <p:sldId id="406" r:id="rId14"/>
    <p:sldId id="407" r:id="rId15"/>
    <p:sldId id="408" r:id="rId16"/>
    <p:sldId id="409" r:id="rId17"/>
    <p:sldId id="410" r:id="rId18"/>
    <p:sldId id="411"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775DE30-AA54-4403-A98E-D4B955F8E3CD}" type="datetimeFigureOut">
              <a:rPr lang="en-US" smtClean="0"/>
              <a:t>3/6/2015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3/6/2015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37592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193273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4091280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B216AD-56F3-4E88-B845-5E1A75578660}" type="slidenum">
              <a:rPr lang="en-US" altLang="en-US"/>
              <a:pPr>
                <a:defRPr/>
              </a:pPr>
              <a:t>‹#›</a:t>
            </a:fld>
            <a:endParaRPr lang="en-US" altLang="en-US"/>
          </a:p>
        </p:txBody>
      </p:sp>
    </p:spTree>
    <p:extLst>
      <p:ext uri="{BB962C8B-B14F-4D97-AF65-F5344CB8AC3E}">
        <p14:creationId xmlns:p14="http://schemas.microsoft.com/office/powerpoint/2010/main" val="3711202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A87A23F-E161-49C5-BE66-89F5DD98CA7A}" type="slidenum">
              <a:rPr lang="en-US" altLang="en-US"/>
              <a:pPr>
                <a:defRPr/>
              </a:pPr>
              <a:t>‹#›</a:t>
            </a:fld>
            <a:endParaRPr lang="en-US" altLang="en-US"/>
          </a:p>
        </p:txBody>
      </p:sp>
    </p:spTree>
    <p:extLst>
      <p:ext uri="{BB962C8B-B14F-4D97-AF65-F5344CB8AC3E}">
        <p14:creationId xmlns:p14="http://schemas.microsoft.com/office/powerpoint/2010/main" val="562504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0543C0-752A-4520-86D4-D281A3A4EC1D}" type="slidenum">
              <a:rPr lang="en-US" altLang="en-US"/>
              <a:pPr>
                <a:defRPr/>
              </a:pPr>
              <a:t>‹#›</a:t>
            </a:fld>
            <a:endParaRPr lang="en-US" altLang="en-US"/>
          </a:p>
        </p:txBody>
      </p:sp>
    </p:spTree>
    <p:extLst>
      <p:ext uri="{BB962C8B-B14F-4D97-AF65-F5344CB8AC3E}">
        <p14:creationId xmlns:p14="http://schemas.microsoft.com/office/powerpoint/2010/main" val="4022831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991FDD2-68A2-4300-9794-0BDAE7C36E4B}" type="slidenum">
              <a:rPr lang="en-US" altLang="en-US"/>
              <a:pPr>
                <a:defRPr/>
              </a:pPr>
              <a:t>‹#›</a:t>
            </a:fld>
            <a:endParaRPr lang="en-US" altLang="en-US"/>
          </a:p>
        </p:txBody>
      </p:sp>
    </p:spTree>
    <p:extLst>
      <p:ext uri="{BB962C8B-B14F-4D97-AF65-F5344CB8AC3E}">
        <p14:creationId xmlns:p14="http://schemas.microsoft.com/office/powerpoint/2010/main" val="2700500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3F423F5-BCA8-4E0E-968A-8741BF0CAB2C}" type="slidenum">
              <a:rPr lang="en-US" altLang="en-US"/>
              <a:pPr>
                <a:defRPr/>
              </a:pPr>
              <a:t>‹#›</a:t>
            </a:fld>
            <a:endParaRPr lang="en-US" altLang="en-US"/>
          </a:p>
        </p:txBody>
      </p:sp>
    </p:spTree>
    <p:extLst>
      <p:ext uri="{BB962C8B-B14F-4D97-AF65-F5344CB8AC3E}">
        <p14:creationId xmlns:p14="http://schemas.microsoft.com/office/powerpoint/2010/main" val="2709060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2B94ACA-5B26-482B-8D25-49068C81F5C1}" type="slidenum">
              <a:rPr lang="en-US" altLang="en-US"/>
              <a:pPr>
                <a:defRPr/>
              </a:pPr>
              <a:t>‹#›</a:t>
            </a:fld>
            <a:endParaRPr lang="en-US" altLang="en-US"/>
          </a:p>
        </p:txBody>
      </p:sp>
    </p:spTree>
    <p:extLst>
      <p:ext uri="{BB962C8B-B14F-4D97-AF65-F5344CB8AC3E}">
        <p14:creationId xmlns:p14="http://schemas.microsoft.com/office/powerpoint/2010/main" val="819984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EC84AB1-358E-461B-8084-AC34CEBB9ED5}" type="slidenum">
              <a:rPr lang="en-US" altLang="en-US"/>
              <a:pPr>
                <a:defRPr/>
              </a:pPr>
              <a:t>‹#›</a:t>
            </a:fld>
            <a:endParaRPr lang="en-US" altLang="en-US"/>
          </a:p>
        </p:txBody>
      </p:sp>
    </p:spTree>
    <p:extLst>
      <p:ext uri="{BB962C8B-B14F-4D97-AF65-F5344CB8AC3E}">
        <p14:creationId xmlns:p14="http://schemas.microsoft.com/office/powerpoint/2010/main" val="39131460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A97E34-F185-4669-8D2A-7491968240A2}" type="slidenum">
              <a:rPr lang="en-US" altLang="en-US"/>
              <a:pPr>
                <a:defRPr/>
              </a:pPr>
              <a:t>‹#›</a:t>
            </a:fld>
            <a:endParaRPr lang="en-US" altLang="en-US"/>
          </a:p>
        </p:txBody>
      </p:sp>
    </p:spTree>
    <p:extLst>
      <p:ext uri="{BB962C8B-B14F-4D97-AF65-F5344CB8AC3E}">
        <p14:creationId xmlns:p14="http://schemas.microsoft.com/office/powerpoint/2010/main" val="313653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16884634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B43DD04-BE7F-495A-BA63-FD95251C3A38}" type="slidenum">
              <a:rPr lang="en-US" altLang="en-US"/>
              <a:pPr>
                <a:defRPr/>
              </a:pPr>
              <a:t>‹#›</a:t>
            </a:fld>
            <a:endParaRPr lang="en-US" altLang="en-US"/>
          </a:p>
        </p:txBody>
      </p:sp>
    </p:spTree>
    <p:extLst>
      <p:ext uri="{BB962C8B-B14F-4D97-AF65-F5344CB8AC3E}">
        <p14:creationId xmlns:p14="http://schemas.microsoft.com/office/powerpoint/2010/main" val="3091478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F930B4-3B30-4B7A-B06B-9BF7FDBB4F21}" type="slidenum">
              <a:rPr lang="en-US" altLang="en-US"/>
              <a:pPr>
                <a:defRPr/>
              </a:pPr>
              <a:t>‹#›</a:t>
            </a:fld>
            <a:endParaRPr lang="en-US" altLang="en-US"/>
          </a:p>
        </p:txBody>
      </p:sp>
    </p:spTree>
    <p:extLst>
      <p:ext uri="{BB962C8B-B14F-4D97-AF65-F5344CB8AC3E}">
        <p14:creationId xmlns:p14="http://schemas.microsoft.com/office/powerpoint/2010/main" val="1074431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FC21DB-008C-44CB-8428-067087EAEF1E}" type="slidenum">
              <a:rPr lang="en-US" altLang="en-US"/>
              <a:pPr>
                <a:defRPr/>
              </a:pPr>
              <a:t>‹#›</a:t>
            </a:fld>
            <a:endParaRPr lang="en-US" altLang="en-US"/>
          </a:p>
        </p:txBody>
      </p:sp>
    </p:spTree>
    <p:extLst>
      <p:ext uri="{BB962C8B-B14F-4D97-AF65-F5344CB8AC3E}">
        <p14:creationId xmlns:p14="http://schemas.microsoft.com/office/powerpoint/2010/main" val="3249778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8AA9CF-1837-4E95-9C92-A9A55911C909}" type="slidenum">
              <a:rPr lang="en-US" altLang="en-US"/>
              <a:pPr>
                <a:defRPr/>
              </a:pPr>
              <a:t>‹#›</a:t>
            </a:fld>
            <a:endParaRPr lang="en-US" altLang="en-US"/>
          </a:p>
        </p:txBody>
      </p:sp>
    </p:spTree>
    <p:extLst>
      <p:ext uri="{BB962C8B-B14F-4D97-AF65-F5344CB8AC3E}">
        <p14:creationId xmlns:p14="http://schemas.microsoft.com/office/powerpoint/2010/main" val="260513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FB55A341-3122-40AA-92EA-9A5AD05EFD40}" type="slidenum">
              <a:rPr lang="en-US" altLang="en-US"/>
              <a:pPr>
                <a:defRPr/>
              </a:pPr>
              <a:t>‹#›</a:t>
            </a:fld>
            <a:endParaRPr lang="en-US" altLang="en-US"/>
          </a:p>
        </p:txBody>
      </p:sp>
    </p:spTree>
    <p:extLst>
      <p:ext uri="{BB962C8B-B14F-4D97-AF65-F5344CB8AC3E}">
        <p14:creationId xmlns:p14="http://schemas.microsoft.com/office/powerpoint/2010/main" val="28654342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B3BC817A-F10B-4B90-8A46-D2FDCF095E4E}" type="slidenum">
              <a:rPr lang="en-US" altLang="en-US"/>
              <a:pPr>
                <a:defRPr/>
              </a:pPr>
              <a:t>‹#›</a:t>
            </a:fld>
            <a:endParaRPr lang="en-US" altLang="en-US"/>
          </a:p>
        </p:txBody>
      </p:sp>
    </p:spTree>
    <p:extLst>
      <p:ext uri="{BB962C8B-B14F-4D97-AF65-F5344CB8AC3E}">
        <p14:creationId xmlns:p14="http://schemas.microsoft.com/office/powerpoint/2010/main" val="2037519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19E7394-CF64-432F-9758-99A6B1CC17AE}" type="slidenum">
              <a:rPr lang="en-US" altLang="en-US"/>
              <a:pPr>
                <a:defRPr/>
              </a:pPr>
              <a:t>‹#›</a:t>
            </a:fld>
            <a:endParaRPr lang="en-US" altLang="en-US"/>
          </a:p>
        </p:txBody>
      </p:sp>
    </p:spTree>
    <p:extLst>
      <p:ext uri="{BB962C8B-B14F-4D97-AF65-F5344CB8AC3E}">
        <p14:creationId xmlns:p14="http://schemas.microsoft.com/office/powerpoint/2010/main" val="312281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14434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3/6/2015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320085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3/6/2015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189417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3/6/2015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383194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3/6/2015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16606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3/6/2015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297676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3/6/2015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211179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3/6/2015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3990721019"/>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ltLang="en-US">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ltLang="en-US">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2841C935-4B15-44BE-91A1-B941DAAAE41E}" type="slidenum">
              <a:rPr lang="en-US" altLang="en-US">
                <a:latin typeface="Arial" charset="0"/>
              </a:rPr>
              <a:pPr>
                <a:defRPr/>
              </a:pPr>
              <a:t>‹#›</a:t>
            </a:fld>
            <a:endParaRPr lang="en-US" altLang="en-US">
              <a:latin typeface="Arial" charset="0"/>
            </a:endParaRPr>
          </a:p>
        </p:txBody>
      </p:sp>
    </p:spTree>
    <p:extLst>
      <p:ext uri="{BB962C8B-B14F-4D97-AF65-F5344CB8AC3E}">
        <p14:creationId xmlns:p14="http://schemas.microsoft.com/office/powerpoint/2010/main" val="1929940308"/>
      </p:ext>
    </p:extLst>
  </p:cSld>
  <p:clrMap bg1="dk2" tx1="lt1" bg2="dk1" tx2="lt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 id="2147484193" r:id="rId13"/>
    <p:sldLayoutId id="2147484194" r:id="rId14"/>
    <p:sldLayoutId id="2147484195"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6,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presidential candidates and participate in a presidential vote.</a:t>
            </a:r>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 3</a:t>
            </a:r>
            <a:r>
              <a:rPr lang="en-US" sz="2800" b="1" baseline="30000" dirty="0" smtClean="0">
                <a:solidFill>
                  <a:srgbClr val="FF0000"/>
                </a:solidFill>
              </a:rPr>
              <a:t>rd</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600" dirty="0" smtClean="0"/>
              <a:t>WARM-UP: Tax Day</a:t>
            </a:r>
            <a:endParaRPr lang="en-US" sz="2600" dirty="0" smtClean="0">
              <a:solidFill>
                <a:prstClr val="black"/>
              </a:solidFill>
            </a:endParaRPr>
          </a:p>
          <a:p>
            <a:pPr marL="609600" lvl="0" indent="-609600">
              <a:spcBef>
                <a:spcPct val="0"/>
              </a:spcBef>
              <a:buFontTx/>
              <a:buAutoNum type="arabicParenR"/>
              <a:defRPr/>
            </a:pPr>
            <a:r>
              <a:rPr lang="en-US" sz="2600" dirty="0" smtClean="0">
                <a:solidFill>
                  <a:prstClr val="black"/>
                </a:solidFill>
              </a:rPr>
              <a:t>Presidential Speeches</a:t>
            </a:r>
          </a:p>
          <a:p>
            <a:pPr marL="609600" lvl="0" indent="-609600">
              <a:spcBef>
                <a:spcPct val="0"/>
              </a:spcBef>
              <a:buFontTx/>
              <a:buAutoNum type="arabicParenR"/>
              <a:defRPr/>
            </a:pPr>
            <a:r>
              <a:rPr lang="en-US" sz="2600" dirty="0" smtClean="0">
                <a:solidFill>
                  <a:prstClr val="black"/>
                </a:solidFill>
              </a:rPr>
              <a:t>Presidential Primary Vote</a:t>
            </a:r>
            <a:endParaRPr lang="en-US" sz="2600" dirty="0">
              <a:solidFill>
                <a:prstClr val="black"/>
              </a:solidFill>
            </a:endParaRPr>
          </a:p>
          <a:p>
            <a:pPr marL="609600" lvl="0" indent="-609600">
              <a:spcBef>
                <a:spcPct val="0"/>
              </a:spcBef>
              <a:buFontTx/>
              <a:buAutoNum type="arabicParenR"/>
              <a:defRPr/>
            </a:pPr>
            <a:r>
              <a:rPr lang="en-US" sz="2600" dirty="0" smtClean="0">
                <a:solidFill>
                  <a:prstClr val="black"/>
                </a:solidFill>
              </a:rPr>
              <a:t>CHART: Powers of Congress – Article I Section </a:t>
            </a:r>
            <a:r>
              <a:rPr lang="en-US" sz="2600" dirty="0">
                <a:solidFill>
                  <a:prstClr val="black"/>
                </a:solidFill>
              </a:rPr>
              <a:t>8</a:t>
            </a:r>
            <a:endParaRPr lang="en-US" sz="2600" dirty="0" smtClean="0">
              <a:solidFill>
                <a:prstClr val="black"/>
              </a:solidFill>
            </a:endParaRPr>
          </a:p>
          <a:p>
            <a:pPr marL="0" lvl="0" indent="0" algn="ctr">
              <a:spcBef>
                <a:spcPct val="0"/>
              </a:spcBef>
              <a:buNone/>
              <a:defRPr/>
            </a:pPr>
            <a:r>
              <a:rPr lang="en-US" sz="1700" b="1" dirty="0" smtClean="0">
                <a:solidFill>
                  <a:prstClr val="black"/>
                </a:solidFill>
                <a:effectLst>
                  <a:outerShdw blurRad="38100" dist="38100" dir="2700000" algn="tl">
                    <a:srgbClr val="000000">
                      <a:alpha val="43137"/>
                    </a:srgbClr>
                  </a:outerShdw>
                </a:effectLst>
              </a:rPr>
              <a:t>*****Presidential Speeches to be Delivered on TODAY (3</a:t>
            </a:r>
            <a:r>
              <a:rPr lang="en-US" sz="1700" b="1" baseline="30000" dirty="0" smtClean="0">
                <a:solidFill>
                  <a:prstClr val="black"/>
                </a:solidFill>
                <a:effectLst>
                  <a:outerShdw blurRad="38100" dist="38100" dir="2700000" algn="tl">
                    <a:srgbClr val="000000">
                      <a:alpha val="43137"/>
                    </a:srgbClr>
                  </a:outerShdw>
                </a:effectLst>
              </a:rPr>
              <a:t>rd</a:t>
            </a:r>
            <a:r>
              <a:rPr lang="en-US" sz="1700" b="1" dirty="0" smtClean="0">
                <a:solidFill>
                  <a:prstClr val="black"/>
                </a:solidFill>
                <a:effectLst>
                  <a:outerShdw blurRad="38100" dist="38100" dir="2700000" algn="tl">
                    <a:srgbClr val="000000">
                      <a:alpha val="43137"/>
                    </a:srgbClr>
                  </a:outerShdw>
                </a:effectLst>
              </a:rPr>
              <a:t> &amp; 4</a:t>
            </a:r>
            <a:r>
              <a:rPr lang="en-US" sz="1700" b="1" baseline="30000" dirty="0" smtClean="0">
                <a:solidFill>
                  <a:prstClr val="black"/>
                </a:solidFill>
                <a:effectLst>
                  <a:outerShdw blurRad="38100" dist="38100" dir="2700000" algn="tl">
                    <a:srgbClr val="000000">
                      <a:alpha val="43137"/>
                    </a:srgbClr>
                  </a:outerShdw>
                </a:effectLst>
              </a:rPr>
              <a:t>th</a:t>
            </a:r>
            <a:r>
              <a:rPr lang="en-US" sz="1700" b="1" dirty="0" smtClean="0">
                <a:solidFill>
                  <a:prstClr val="black"/>
                </a:solidFill>
                <a:effectLst>
                  <a:outerShdw blurRad="38100" dist="38100" dir="2700000" algn="tl">
                    <a:srgbClr val="000000">
                      <a:alpha val="43137"/>
                    </a:srgbClr>
                  </a:outerShdw>
                </a:effectLst>
              </a:rPr>
              <a:t>)*****</a:t>
            </a:r>
            <a:endParaRPr lang="en-US" sz="1200" b="1" dirty="0" smtClean="0">
              <a:solidFill>
                <a:prstClr val="black"/>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20%</a:t>
            </a:r>
            <a:r>
              <a:rPr lang="en-US" sz="1900" dirty="0">
                <a:solidFill>
                  <a:srgbClr val="FF0000"/>
                </a:solidFill>
              </a:rPr>
              <a:t> tax rate (X 0.20)</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25</a:t>
            </a:r>
            <a:r>
              <a:rPr lang="en-US" sz="1900" b="1" u="sng" dirty="0">
                <a:solidFill>
                  <a:srgbClr val="FF0000"/>
                </a:solidFill>
              </a:rPr>
              <a:t>%</a:t>
            </a:r>
            <a:r>
              <a:rPr lang="en-US" sz="1900" dirty="0">
                <a:solidFill>
                  <a:srgbClr val="FF0000"/>
                </a:solidFill>
              </a:rPr>
              <a:t> tax rate (X 0.25)</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30%</a:t>
            </a:r>
            <a:r>
              <a:rPr lang="en-US" sz="1900" b="1" dirty="0">
                <a:solidFill>
                  <a:srgbClr val="FF0000"/>
                </a:solidFill>
              </a:rPr>
              <a:t> </a:t>
            </a:r>
            <a:r>
              <a:rPr lang="en-US" sz="1900" dirty="0">
                <a:solidFill>
                  <a:srgbClr val="FF0000"/>
                </a:solidFill>
              </a:rPr>
              <a:t>tax rate (X 0.30)</a:t>
            </a: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3092339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a:xfrm>
            <a:off x="457200" y="1600200"/>
            <a:ext cx="4038600" cy="5257800"/>
          </a:xfrm>
        </p:spPr>
        <p:txBody>
          <a:bodyPr>
            <a:normAutofit fontScale="92500" lnSpcReduction="10000"/>
          </a:bodyPr>
          <a:lstStyle/>
          <a:p>
            <a:r>
              <a:rPr lang="en-US" dirty="0" smtClean="0"/>
              <a:t>Rafael A.</a:t>
            </a:r>
          </a:p>
          <a:p>
            <a:r>
              <a:rPr lang="en-US" dirty="0" smtClean="0"/>
              <a:t>Gabriella B.</a:t>
            </a:r>
          </a:p>
          <a:p>
            <a:r>
              <a:rPr lang="en-US" dirty="0" smtClean="0"/>
              <a:t>Cristian C.</a:t>
            </a:r>
          </a:p>
          <a:p>
            <a:r>
              <a:rPr lang="en-US" dirty="0" smtClean="0"/>
              <a:t>Tristan D.</a:t>
            </a:r>
          </a:p>
          <a:p>
            <a:r>
              <a:rPr lang="en-US" dirty="0" smtClean="0"/>
              <a:t>Maria F.</a:t>
            </a:r>
          </a:p>
          <a:p>
            <a:r>
              <a:rPr lang="en-US" dirty="0" smtClean="0"/>
              <a:t>Alexis G.</a:t>
            </a:r>
          </a:p>
          <a:p>
            <a:r>
              <a:rPr lang="en-US" dirty="0" smtClean="0"/>
              <a:t>Leo M.</a:t>
            </a:r>
          </a:p>
          <a:p>
            <a:r>
              <a:rPr lang="en-US" dirty="0" err="1" smtClean="0"/>
              <a:t>Hilsa</a:t>
            </a:r>
            <a:r>
              <a:rPr lang="en-US" dirty="0" smtClean="0"/>
              <a:t> A.</a:t>
            </a:r>
          </a:p>
          <a:p>
            <a:r>
              <a:rPr lang="en-US" dirty="0" err="1" smtClean="0"/>
              <a:t>Kime</a:t>
            </a:r>
            <a:r>
              <a:rPr lang="en-US" dirty="0" smtClean="0"/>
              <a:t> Y.</a:t>
            </a:r>
          </a:p>
          <a:p>
            <a:r>
              <a:rPr lang="en-US" dirty="0" smtClean="0"/>
              <a:t>Destiny B.</a:t>
            </a:r>
          </a:p>
          <a:p>
            <a:r>
              <a:rPr lang="en-US" dirty="0" smtClean="0"/>
              <a:t>Fatima O</a:t>
            </a:r>
            <a:r>
              <a:rPr lang="en-US" dirty="0" smtClean="0"/>
              <a:t>.</a:t>
            </a:r>
          </a:p>
          <a:p>
            <a:r>
              <a:rPr lang="en-US" dirty="0" smtClean="0"/>
              <a:t>Hailey C.</a:t>
            </a:r>
            <a:endParaRPr lang="en-US" dirty="0"/>
          </a:p>
        </p:txBody>
      </p:sp>
      <p:sp>
        <p:nvSpPr>
          <p:cNvPr id="6" name="Content Placeholder 5"/>
          <p:cNvSpPr>
            <a:spLocks noGrp="1"/>
          </p:cNvSpPr>
          <p:nvPr>
            <p:ph sz="half" idx="2"/>
          </p:nvPr>
        </p:nvSpPr>
        <p:spPr/>
        <p:txBody>
          <a:bodyPr/>
          <a:lstStyle/>
          <a:p>
            <a:r>
              <a:rPr lang="en-US" dirty="0" smtClean="0"/>
              <a:t>Caleb M.</a:t>
            </a:r>
          </a:p>
          <a:p>
            <a:r>
              <a:rPr lang="en-US" dirty="0" smtClean="0"/>
              <a:t>Andrew M.</a:t>
            </a:r>
          </a:p>
          <a:p>
            <a:r>
              <a:rPr lang="en-US" dirty="0" smtClean="0"/>
              <a:t>Victor P.</a:t>
            </a:r>
          </a:p>
          <a:p>
            <a:r>
              <a:rPr lang="en-US" dirty="0" smtClean="0"/>
              <a:t>Cynthia S.</a:t>
            </a:r>
          </a:p>
          <a:p>
            <a:r>
              <a:rPr lang="en-US" dirty="0" smtClean="0"/>
              <a:t>Elizabeth S.</a:t>
            </a:r>
          </a:p>
          <a:p>
            <a:r>
              <a:rPr lang="en-US" dirty="0" smtClean="0"/>
              <a:t>Miranda S.</a:t>
            </a:r>
          </a:p>
          <a:p>
            <a:r>
              <a:rPr lang="en-US" dirty="0" err="1" smtClean="0"/>
              <a:t>Kyndall</a:t>
            </a:r>
            <a:r>
              <a:rPr lang="en-US" dirty="0" smtClean="0"/>
              <a:t> S.</a:t>
            </a:r>
          </a:p>
          <a:p>
            <a:r>
              <a:rPr lang="en-US" dirty="0" smtClean="0"/>
              <a:t>Manuel Z.</a:t>
            </a:r>
          </a:p>
          <a:p>
            <a:endParaRPr lang="en-US" dirty="0"/>
          </a:p>
          <a:p>
            <a:r>
              <a:rPr lang="en-US" dirty="0" smtClean="0"/>
              <a:t>TOTAL = </a:t>
            </a:r>
            <a:r>
              <a:rPr lang="en-US" dirty="0" smtClean="0"/>
              <a:t>20</a:t>
            </a:r>
            <a:r>
              <a:rPr lang="en-US" dirty="0" smtClean="0"/>
              <a:t> </a:t>
            </a:r>
            <a:r>
              <a:rPr lang="en-US" dirty="0" smtClean="0"/>
              <a:t>/ 35</a:t>
            </a:r>
          </a:p>
        </p:txBody>
      </p:sp>
    </p:spTree>
    <p:extLst>
      <p:ext uri="{BB962C8B-B14F-4D97-AF65-F5344CB8AC3E}">
        <p14:creationId xmlns:p14="http://schemas.microsoft.com/office/powerpoint/2010/main" val="30072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4525963"/>
          </a:xfrm>
        </p:spPr>
        <p:txBody>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(D) </a:t>
            </a:r>
            <a:r>
              <a:rPr lang="en-US" sz="4400" dirty="0" smtClean="0"/>
              <a:t>Senator Sanchez</a:t>
            </a:r>
            <a:endParaRPr lang="en-US" sz="4400" dirty="0" smtClean="0"/>
          </a:p>
          <a:p>
            <a:pPr marL="0" indent="0">
              <a:buNone/>
            </a:pPr>
            <a:endParaRPr lang="en-US" dirty="0"/>
          </a:p>
          <a:p>
            <a:pPr marL="0" indent="0">
              <a:buNone/>
            </a:pPr>
            <a:r>
              <a:rPr lang="en-US" sz="4400" dirty="0" smtClean="0"/>
              <a:t>_____   </a:t>
            </a:r>
            <a:r>
              <a:rPr lang="en-US" sz="4400" dirty="0" smtClean="0"/>
              <a:t>(R) Representative Valadez</a:t>
            </a:r>
            <a:endParaRPr lang="en-US" sz="4400" dirty="0"/>
          </a:p>
        </p:txBody>
      </p:sp>
    </p:spTree>
    <p:extLst>
      <p:ext uri="{BB962C8B-B14F-4D97-AF65-F5344CB8AC3E}">
        <p14:creationId xmlns:p14="http://schemas.microsoft.com/office/powerpoint/2010/main" val="701405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743527"/>
          </a:xfrm>
        </p:spPr>
        <p:txBody>
          <a:bodyPr/>
          <a:lstStyle/>
          <a:p>
            <a:r>
              <a:rPr lang="en-US" b="1" u="sng" dirty="0" smtClean="0">
                <a:effectLst>
                  <a:outerShdw blurRad="38100" dist="38100" dir="2700000" algn="tl">
                    <a:srgbClr val="000000">
                      <a:alpha val="43137"/>
                    </a:srgbClr>
                  </a:outerShdw>
                </a:effectLst>
              </a:rPr>
              <a:t>PRIMARY 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(R) </a:t>
            </a:r>
            <a:r>
              <a:rPr lang="en-US" sz="4400" dirty="0" smtClean="0"/>
              <a:t>Senator</a:t>
            </a:r>
            <a:r>
              <a:rPr lang="en-US" sz="4400" dirty="0" smtClean="0"/>
              <a:t> Awan</a:t>
            </a:r>
            <a:endParaRPr lang="en-US" sz="4400" dirty="0" smtClean="0"/>
          </a:p>
          <a:p>
            <a:pPr marL="0" indent="0">
              <a:buNone/>
            </a:pPr>
            <a:endParaRPr lang="en-US" sz="2800" dirty="0"/>
          </a:p>
          <a:p>
            <a:pPr marL="0" lvl="0" indent="0">
              <a:buNone/>
            </a:pPr>
            <a:r>
              <a:rPr lang="en-US" sz="4400" dirty="0">
                <a:solidFill>
                  <a:prstClr val="black"/>
                </a:solidFill>
              </a:rPr>
              <a:t>_____   (R) Representative Valenzuela</a:t>
            </a:r>
          </a:p>
          <a:p>
            <a:pPr marL="0" indent="0">
              <a:buNone/>
            </a:pPr>
            <a:endParaRPr lang="en-US" sz="2800" b="1" u="sng" dirty="0" smtClean="0"/>
          </a:p>
          <a:p>
            <a:pPr marL="0" indent="0">
              <a:buNone/>
            </a:pPr>
            <a:endParaRPr lang="en-US" sz="2800" dirty="0" smtClean="0"/>
          </a:p>
          <a:p>
            <a:pPr marL="0" indent="0">
              <a:buNone/>
            </a:pPr>
            <a:r>
              <a:rPr lang="en-US" sz="4400" dirty="0" smtClean="0"/>
              <a:t>_____   (D) </a:t>
            </a:r>
            <a:r>
              <a:rPr lang="en-US" sz="4400" dirty="0" smtClean="0"/>
              <a:t>Representative Gonzalez</a:t>
            </a:r>
          </a:p>
          <a:p>
            <a:pPr marL="0" lvl="0" indent="0">
              <a:buNone/>
            </a:pPr>
            <a:endParaRPr lang="en-US" sz="2800" dirty="0">
              <a:solidFill>
                <a:prstClr val="black"/>
              </a:solidFill>
            </a:endParaRPr>
          </a:p>
          <a:p>
            <a:pPr marL="0" lvl="0" indent="0">
              <a:buNone/>
            </a:pPr>
            <a:r>
              <a:rPr lang="en-US" sz="4400" dirty="0" smtClean="0">
                <a:solidFill>
                  <a:prstClr val="black"/>
                </a:solidFill>
              </a:rPr>
              <a:t>_____   (D) Representative Moreno</a:t>
            </a:r>
            <a:endParaRPr lang="en-US" sz="4400" dirty="0">
              <a:solidFill>
                <a:prstClr val="black"/>
              </a:solidFill>
            </a:endParaRPr>
          </a:p>
          <a:p>
            <a:pPr marL="0" lvl="0" indent="0">
              <a:buNone/>
            </a:pPr>
            <a:endParaRPr lang="en-US" dirty="0">
              <a:solidFill>
                <a:prstClr val="black"/>
              </a:solidFill>
            </a:endParaRPr>
          </a:p>
          <a:p>
            <a:pPr marL="0" indent="0">
              <a:buNone/>
            </a:pPr>
            <a:endParaRPr lang="en-US" sz="4400" dirty="0"/>
          </a:p>
        </p:txBody>
      </p:sp>
      <p:cxnSp>
        <p:nvCxnSpPr>
          <p:cNvPr id="5" name="Straight Connector 4"/>
          <p:cNvCxnSpPr/>
          <p:nvPr/>
        </p:nvCxnSpPr>
        <p:spPr>
          <a:xfrm>
            <a:off x="304800" y="4876800"/>
            <a:ext cx="8305800" cy="762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785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4525963"/>
          </a:xfrm>
        </p:spPr>
        <p:txBody>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(R) </a:t>
            </a:r>
            <a:r>
              <a:rPr lang="en-US" sz="4400" dirty="0" smtClean="0"/>
              <a:t>Senator Awan</a:t>
            </a:r>
            <a:endParaRPr lang="en-US" sz="4400" dirty="0" smtClean="0"/>
          </a:p>
          <a:p>
            <a:pPr marL="0" indent="0">
              <a:buNone/>
            </a:pPr>
            <a:endParaRPr lang="en-US" dirty="0"/>
          </a:p>
          <a:p>
            <a:pPr marL="0" indent="0">
              <a:buNone/>
            </a:pPr>
            <a:r>
              <a:rPr lang="en-US" sz="4400" dirty="0" smtClean="0"/>
              <a:t>_____   </a:t>
            </a:r>
            <a:r>
              <a:rPr lang="en-US" sz="4400" dirty="0" smtClean="0"/>
              <a:t>(D) Representative Moreno</a:t>
            </a:r>
            <a:endParaRPr lang="en-US" sz="4400" dirty="0"/>
          </a:p>
        </p:txBody>
      </p:sp>
    </p:spTree>
    <p:extLst>
      <p:ext uri="{BB962C8B-B14F-4D97-AF65-F5344CB8AC3E}">
        <p14:creationId xmlns:p14="http://schemas.microsoft.com/office/powerpoint/2010/main" val="4209573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743527"/>
          </a:xfrm>
        </p:spPr>
        <p:txBody>
          <a:bodyPr/>
          <a:lstStyle/>
          <a:p>
            <a:r>
              <a:rPr lang="en-US" b="1" u="sng" dirty="0" smtClean="0">
                <a:effectLst>
                  <a:outerShdw blurRad="38100" dist="38100" dir="2700000" algn="tl">
                    <a:srgbClr val="000000">
                      <a:alpha val="43137"/>
                    </a:srgbClr>
                  </a:outerShdw>
                </a:effectLst>
              </a:rPr>
              <a:t>PRIMARY 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(R) Representative Mendoza</a:t>
            </a:r>
            <a:endParaRPr lang="en-US" sz="4400" dirty="0" smtClean="0"/>
          </a:p>
          <a:p>
            <a:pPr marL="0" indent="0">
              <a:buNone/>
            </a:pPr>
            <a:endParaRPr lang="en-US" sz="2800" dirty="0"/>
          </a:p>
          <a:p>
            <a:pPr marL="0" lvl="0" indent="0">
              <a:buNone/>
            </a:pPr>
            <a:r>
              <a:rPr lang="en-US" sz="4400" dirty="0">
                <a:solidFill>
                  <a:prstClr val="black"/>
                </a:solidFill>
              </a:rPr>
              <a:t>_____   (R) Representative </a:t>
            </a:r>
            <a:r>
              <a:rPr lang="en-US" sz="4400" dirty="0" smtClean="0">
                <a:solidFill>
                  <a:prstClr val="black"/>
                </a:solidFill>
              </a:rPr>
              <a:t>Rodriguez</a:t>
            </a:r>
            <a:endParaRPr lang="en-US" sz="4400" dirty="0">
              <a:solidFill>
                <a:prstClr val="black"/>
              </a:solidFill>
            </a:endParaRPr>
          </a:p>
          <a:p>
            <a:pPr marL="0" indent="0">
              <a:buNone/>
            </a:pPr>
            <a:endParaRPr lang="en-US" sz="2800" b="1" u="sng" dirty="0" smtClean="0"/>
          </a:p>
          <a:p>
            <a:pPr marL="0" indent="0">
              <a:buNone/>
            </a:pPr>
            <a:endParaRPr lang="en-US" sz="2800" dirty="0" smtClean="0"/>
          </a:p>
          <a:p>
            <a:pPr marL="0" indent="0">
              <a:buNone/>
            </a:pPr>
            <a:r>
              <a:rPr lang="en-US" sz="4400" dirty="0" smtClean="0"/>
              <a:t>_____   (D) Senator </a:t>
            </a:r>
            <a:r>
              <a:rPr lang="en-US" sz="4400" dirty="0" err="1" smtClean="0"/>
              <a:t>Blandino</a:t>
            </a:r>
            <a:endParaRPr lang="en-US" sz="4400" dirty="0" smtClean="0"/>
          </a:p>
          <a:p>
            <a:pPr marL="0" lvl="0" indent="0">
              <a:buNone/>
            </a:pPr>
            <a:endParaRPr lang="en-US" sz="2800" dirty="0">
              <a:solidFill>
                <a:prstClr val="black"/>
              </a:solidFill>
            </a:endParaRPr>
          </a:p>
          <a:p>
            <a:pPr marL="0" lvl="0" indent="0">
              <a:buNone/>
            </a:pPr>
            <a:r>
              <a:rPr lang="en-US" sz="4400" dirty="0" smtClean="0">
                <a:solidFill>
                  <a:prstClr val="black"/>
                </a:solidFill>
              </a:rPr>
              <a:t>_____   (I) Representative </a:t>
            </a:r>
            <a:r>
              <a:rPr lang="en-US" sz="4400" dirty="0" err="1" smtClean="0">
                <a:solidFill>
                  <a:prstClr val="black"/>
                </a:solidFill>
              </a:rPr>
              <a:t>Zurita</a:t>
            </a:r>
            <a:endParaRPr lang="en-US" sz="4400" dirty="0">
              <a:solidFill>
                <a:prstClr val="black"/>
              </a:solidFill>
            </a:endParaRPr>
          </a:p>
          <a:p>
            <a:pPr marL="0" lvl="0" indent="0">
              <a:buNone/>
            </a:pPr>
            <a:endParaRPr lang="en-US" dirty="0">
              <a:solidFill>
                <a:prstClr val="black"/>
              </a:solidFill>
            </a:endParaRPr>
          </a:p>
          <a:p>
            <a:pPr marL="0" indent="0">
              <a:buNone/>
            </a:pPr>
            <a:endParaRPr lang="en-US" sz="4400" dirty="0"/>
          </a:p>
        </p:txBody>
      </p:sp>
      <p:cxnSp>
        <p:nvCxnSpPr>
          <p:cNvPr id="5" name="Straight Connector 4"/>
          <p:cNvCxnSpPr/>
          <p:nvPr/>
        </p:nvCxnSpPr>
        <p:spPr>
          <a:xfrm>
            <a:off x="304800" y="4876800"/>
            <a:ext cx="8305800" cy="762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35437" y="5943600"/>
            <a:ext cx="8305800" cy="762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469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(D) </a:t>
            </a:r>
            <a:r>
              <a:rPr lang="en-US" sz="4400" dirty="0" smtClean="0"/>
              <a:t>Senator </a:t>
            </a:r>
            <a:r>
              <a:rPr lang="en-US" sz="4400" dirty="0" err="1" smtClean="0"/>
              <a:t>Blandino</a:t>
            </a:r>
            <a:endParaRPr lang="en-US" sz="4400" dirty="0" smtClean="0"/>
          </a:p>
          <a:p>
            <a:pPr marL="0" indent="0">
              <a:buNone/>
            </a:pPr>
            <a:endParaRPr lang="en-US" dirty="0"/>
          </a:p>
          <a:p>
            <a:pPr marL="0" indent="0">
              <a:buNone/>
            </a:pPr>
            <a:r>
              <a:rPr lang="en-US" sz="4400" dirty="0" smtClean="0"/>
              <a:t>_____   </a:t>
            </a:r>
            <a:r>
              <a:rPr lang="en-US" sz="4400" dirty="0" smtClean="0"/>
              <a:t>(I) Representative </a:t>
            </a:r>
            <a:r>
              <a:rPr lang="en-US" sz="4400" dirty="0" err="1" smtClean="0"/>
              <a:t>Zurita</a:t>
            </a:r>
            <a:endParaRPr lang="en-US" sz="4400" dirty="0" smtClean="0"/>
          </a:p>
          <a:p>
            <a:pPr marL="0" lvl="0" indent="0">
              <a:buNone/>
            </a:pPr>
            <a:endParaRPr lang="en-US" dirty="0">
              <a:solidFill>
                <a:prstClr val="black"/>
              </a:solidFill>
            </a:endParaRPr>
          </a:p>
          <a:p>
            <a:pPr marL="0" lvl="0" indent="0">
              <a:buNone/>
            </a:pPr>
            <a:r>
              <a:rPr lang="en-US" sz="4400" dirty="0">
                <a:solidFill>
                  <a:prstClr val="black"/>
                </a:solidFill>
              </a:rPr>
              <a:t>_____   </a:t>
            </a:r>
            <a:r>
              <a:rPr lang="en-US" sz="4400" dirty="0" smtClean="0">
                <a:solidFill>
                  <a:prstClr val="black"/>
                </a:solidFill>
              </a:rPr>
              <a:t>(R) </a:t>
            </a:r>
            <a:r>
              <a:rPr lang="en-US" sz="4400" dirty="0">
                <a:solidFill>
                  <a:prstClr val="black"/>
                </a:solidFill>
              </a:rPr>
              <a:t>Representative </a:t>
            </a:r>
            <a:r>
              <a:rPr lang="en-US" sz="4400" dirty="0" smtClean="0">
                <a:solidFill>
                  <a:prstClr val="black"/>
                </a:solidFill>
              </a:rPr>
              <a:t>________</a:t>
            </a:r>
            <a:endParaRPr lang="en-US" sz="4400" dirty="0">
              <a:solidFill>
                <a:prstClr val="black"/>
              </a:solidFill>
            </a:endParaRPr>
          </a:p>
        </p:txBody>
      </p:sp>
    </p:spTree>
    <p:extLst>
      <p:ext uri="{BB962C8B-B14F-4D97-AF65-F5344CB8AC3E}">
        <p14:creationId xmlns:p14="http://schemas.microsoft.com/office/powerpoint/2010/main" val="2842546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743527"/>
          </a:xfrm>
        </p:spPr>
        <p:txBody>
          <a:bodyPr/>
          <a:lstStyle/>
          <a:p>
            <a:r>
              <a:rPr lang="en-US" b="1" u="sng" dirty="0" smtClean="0">
                <a:effectLst>
                  <a:outerShdw blurRad="38100" dist="38100" dir="2700000" algn="tl">
                    <a:srgbClr val="000000">
                      <a:alpha val="43137"/>
                    </a:srgbClr>
                  </a:outerShdw>
                </a:effectLst>
              </a:rPr>
              <a:t>PRIMARY 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(R) Representative Williams, Jeff</a:t>
            </a:r>
            <a:endParaRPr lang="en-US" sz="4400" dirty="0" smtClean="0"/>
          </a:p>
          <a:p>
            <a:pPr marL="0" indent="0">
              <a:buNone/>
            </a:pPr>
            <a:endParaRPr lang="en-US" sz="2800" dirty="0"/>
          </a:p>
          <a:p>
            <a:pPr marL="0" lvl="0" indent="0">
              <a:buNone/>
            </a:pPr>
            <a:r>
              <a:rPr lang="en-US" sz="4400" dirty="0">
                <a:solidFill>
                  <a:prstClr val="black"/>
                </a:solidFill>
              </a:rPr>
              <a:t>_____   (R) Representative </a:t>
            </a:r>
            <a:r>
              <a:rPr lang="en-US" sz="4400" dirty="0" smtClean="0">
                <a:solidFill>
                  <a:prstClr val="black"/>
                </a:solidFill>
              </a:rPr>
              <a:t>Ramirez</a:t>
            </a:r>
            <a:endParaRPr lang="en-US" sz="4400" dirty="0">
              <a:solidFill>
                <a:prstClr val="black"/>
              </a:solidFill>
            </a:endParaRPr>
          </a:p>
          <a:p>
            <a:pPr marL="0" indent="0">
              <a:buNone/>
            </a:pPr>
            <a:endParaRPr lang="en-US" sz="2800" b="1" u="sng" dirty="0" smtClean="0"/>
          </a:p>
          <a:p>
            <a:pPr marL="0" indent="0">
              <a:buNone/>
            </a:pPr>
            <a:endParaRPr lang="en-US" sz="2800" dirty="0" smtClean="0"/>
          </a:p>
          <a:p>
            <a:pPr marL="0" indent="0">
              <a:buNone/>
            </a:pPr>
            <a:r>
              <a:rPr lang="en-US" sz="4400" dirty="0" smtClean="0"/>
              <a:t>_____   (D) Representative Padilla</a:t>
            </a:r>
            <a:endParaRPr lang="en-US" sz="4400" dirty="0" smtClean="0"/>
          </a:p>
          <a:p>
            <a:pPr marL="0" lvl="0" indent="0">
              <a:buNone/>
            </a:pPr>
            <a:endParaRPr lang="en-US" sz="2800" dirty="0">
              <a:solidFill>
                <a:prstClr val="black"/>
              </a:solidFill>
            </a:endParaRPr>
          </a:p>
          <a:p>
            <a:pPr marL="0" lvl="0" indent="0">
              <a:buNone/>
            </a:pPr>
            <a:r>
              <a:rPr lang="en-US" sz="4400" dirty="0" smtClean="0">
                <a:solidFill>
                  <a:prstClr val="black"/>
                </a:solidFill>
              </a:rPr>
              <a:t>_____   (I) Representative </a:t>
            </a:r>
            <a:r>
              <a:rPr lang="en-US" sz="4400" dirty="0" err="1" smtClean="0">
                <a:solidFill>
                  <a:prstClr val="black"/>
                </a:solidFill>
              </a:rPr>
              <a:t>Palafox</a:t>
            </a:r>
            <a:endParaRPr lang="en-US" sz="4400" dirty="0" smtClean="0">
              <a:solidFill>
                <a:prstClr val="black"/>
              </a:solidFill>
            </a:endParaRPr>
          </a:p>
          <a:p>
            <a:pPr marL="0" lvl="0" indent="0">
              <a:buNone/>
            </a:pPr>
            <a:endParaRPr lang="en-US" sz="2800" dirty="0">
              <a:solidFill>
                <a:prstClr val="black"/>
              </a:solidFill>
            </a:endParaRPr>
          </a:p>
          <a:p>
            <a:pPr marL="0" lvl="0" indent="0">
              <a:buNone/>
            </a:pPr>
            <a:r>
              <a:rPr lang="en-US" sz="4400" dirty="0">
                <a:solidFill>
                  <a:prstClr val="black"/>
                </a:solidFill>
              </a:rPr>
              <a:t>_____   (I) Representative </a:t>
            </a:r>
            <a:r>
              <a:rPr lang="en-US" sz="4400" dirty="0" smtClean="0">
                <a:solidFill>
                  <a:prstClr val="black"/>
                </a:solidFill>
              </a:rPr>
              <a:t>Ruiz</a:t>
            </a:r>
            <a:endParaRPr lang="en-US" sz="4400" dirty="0">
              <a:solidFill>
                <a:prstClr val="black"/>
              </a:solidFill>
            </a:endParaRPr>
          </a:p>
          <a:p>
            <a:pPr marL="0" lvl="0" indent="0">
              <a:buNone/>
            </a:pPr>
            <a:endParaRPr lang="en-US" sz="4400" dirty="0">
              <a:solidFill>
                <a:prstClr val="black"/>
              </a:solidFill>
            </a:endParaRPr>
          </a:p>
          <a:p>
            <a:pPr marL="0" lvl="0" indent="0">
              <a:buNone/>
            </a:pPr>
            <a:endParaRPr lang="en-US" dirty="0">
              <a:solidFill>
                <a:prstClr val="black"/>
              </a:solidFill>
            </a:endParaRPr>
          </a:p>
          <a:p>
            <a:pPr marL="0" indent="0">
              <a:buNone/>
            </a:pPr>
            <a:endParaRPr lang="en-US" sz="4400" dirty="0"/>
          </a:p>
        </p:txBody>
      </p:sp>
      <p:cxnSp>
        <p:nvCxnSpPr>
          <p:cNvPr id="5" name="Straight Connector 4"/>
          <p:cNvCxnSpPr/>
          <p:nvPr/>
        </p:nvCxnSpPr>
        <p:spPr>
          <a:xfrm>
            <a:off x="228600" y="4267200"/>
            <a:ext cx="8305800" cy="762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41169" y="5105400"/>
            <a:ext cx="8305800" cy="762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3684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endParaRPr lang="en-US" sz="4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a:t>
            </a:r>
            <a:r>
              <a:rPr lang="en-US" sz="4400" dirty="0" smtClean="0"/>
              <a:t>(D) Representative Padilla</a:t>
            </a:r>
            <a:endParaRPr lang="en-US" sz="4400" dirty="0" smtClean="0"/>
          </a:p>
          <a:p>
            <a:pPr marL="0" indent="0">
              <a:buNone/>
            </a:pPr>
            <a:endParaRPr lang="en-US" dirty="0"/>
          </a:p>
          <a:p>
            <a:pPr marL="0" indent="0">
              <a:buNone/>
            </a:pPr>
            <a:r>
              <a:rPr lang="en-US" sz="4400" dirty="0" smtClean="0"/>
              <a:t>_____   </a:t>
            </a:r>
            <a:r>
              <a:rPr lang="en-US" sz="4400" dirty="0" smtClean="0"/>
              <a:t>(I) Representative _________</a:t>
            </a:r>
          </a:p>
          <a:p>
            <a:pPr marL="0" lvl="0" indent="0">
              <a:buNone/>
            </a:pPr>
            <a:endParaRPr lang="en-US" dirty="0">
              <a:solidFill>
                <a:prstClr val="black"/>
              </a:solidFill>
            </a:endParaRPr>
          </a:p>
          <a:p>
            <a:pPr marL="0" lvl="0" indent="0">
              <a:buNone/>
            </a:pPr>
            <a:r>
              <a:rPr lang="en-US" sz="4400" dirty="0">
                <a:solidFill>
                  <a:prstClr val="black"/>
                </a:solidFill>
              </a:rPr>
              <a:t>_____   </a:t>
            </a:r>
            <a:r>
              <a:rPr lang="en-US" sz="4400" dirty="0" smtClean="0">
                <a:solidFill>
                  <a:prstClr val="black"/>
                </a:solidFill>
              </a:rPr>
              <a:t>(R) </a:t>
            </a:r>
            <a:r>
              <a:rPr lang="en-US" sz="4400" dirty="0">
                <a:solidFill>
                  <a:prstClr val="black"/>
                </a:solidFill>
              </a:rPr>
              <a:t>Representative </a:t>
            </a:r>
            <a:r>
              <a:rPr lang="en-US" sz="4400" dirty="0" smtClean="0">
                <a:solidFill>
                  <a:prstClr val="black"/>
                </a:solidFill>
              </a:rPr>
              <a:t>________</a:t>
            </a:r>
            <a:endParaRPr lang="en-US" sz="4400" dirty="0">
              <a:solidFill>
                <a:prstClr val="black"/>
              </a:solidFill>
            </a:endParaRPr>
          </a:p>
        </p:txBody>
      </p:sp>
    </p:spTree>
    <p:extLst>
      <p:ext uri="{BB962C8B-B14F-4D97-AF65-F5344CB8AC3E}">
        <p14:creationId xmlns:p14="http://schemas.microsoft.com/office/powerpoint/2010/main" val="1684020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6,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lvl="0" indent="-609600">
              <a:spcBef>
                <a:spcPct val="0"/>
              </a:spcBef>
              <a:buNone/>
              <a:defRPr/>
            </a:pPr>
            <a:r>
              <a:rPr lang="en-US" sz="2400" dirty="0">
                <a:solidFill>
                  <a:prstClr val="black"/>
                </a:solidFill>
              </a:rPr>
              <a:t> - Analyze presidential candidates and participate in a presidential vote</a:t>
            </a:r>
            <a:r>
              <a:rPr lang="en-US" sz="2400" dirty="0" smtClean="0">
                <a:solidFill>
                  <a:prstClr val="black"/>
                </a:solidFill>
              </a:rPr>
              <a:t>.</a:t>
            </a:r>
            <a:endParaRPr lang="en-US" sz="2400" dirty="0" smtClean="0"/>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 4</a:t>
            </a:r>
            <a:r>
              <a:rPr lang="en-US" sz="2800" b="1" baseline="30000" dirty="0" smtClean="0">
                <a:solidFill>
                  <a:srgbClr val="FF0000"/>
                </a:solidFill>
              </a:rPr>
              <a:t>th</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600" dirty="0" smtClean="0"/>
              <a:t>WARM-UP: Tax Day</a:t>
            </a:r>
            <a:endParaRPr lang="en-US" sz="2600" dirty="0" smtClean="0">
              <a:solidFill>
                <a:prstClr val="black"/>
              </a:solidFill>
            </a:endParaRPr>
          </a:p>
          <a:p>
            <a:pPr marL="609600" lvl="0" indent="-609600">
              <a:spcBef>
                <a:spcPct val="0"/>
              </a:spcBef>
              <a:buFontTx/>
              <a:buAutoNum type="arabicParenR"/>
              <a:defRPr/>
            </a:pPr>
            <a:r>
              <a:rPr lang="en-US" sz="2600" dirty="0" smtClean="0">
                <a:solidFill>
                  <a:prstClr val="black"/>
                </a:solidFill>
              </a:rPr>
              <a:t>Presidential Speeches</a:t>
            </a:r>
          </a:p>
          <a:p>
            <a:pPr marL="609600" lvl="0" indent="-609600">
              <a:spcBef>
                <a:spcPct val="0"/>
              </a:spcBef>
              <a:buFontTx/>
              <a:buAutoNum type="arabicParenR"/>
              <a:defRPr/>
            </a:pPr>
            <a:r>
              <a:rPr lang="en-US" sz="2600" dirty="0" smtClean="0">
                <a:solidFill>
                  <a:prstClr val="black"/>
                </a:solidFill>
              </a:rPr>
              <a:t>Presidential Primary Vote</a:t>
            </a:r>
            <a:endParaRPr lang="en-US" sz="2600" dirty="0">
              <a:solidFill>
                <a:prstClr val="black"/>
              </a:solidFill>
            </a:endParaRPr>
          </a:p>
          <a:p>
            <a:pPr marL="609600" lvl="0" indent="-609600">
              <a:spcBef>
                <a:spcPct val="0"/>
              </a:spcBef>
              <a:buFontTx/>
              <a:buAutoNum type="arabicParenR"/>
              <a:defRPr/>
            </a:pPr>
            <a:r>
              <a:rPr lang="en-US" sz="2600" dirty="0" smtClean="0">
                <a:solidFill>
                  <a:prstClr val="black"/>
                </a:solidFill>
              </a:rPr>
              <a:t>CHART: Powers of Congress – Article I Section </a:t>
            </a:r>
            <a:r>
              <a:rPr lang="en-US" sz="2600" dirty="0">
                <a:solidFill>
                  <a:prstClr val="black"/>
                </a:solidFill>
              </a:rPr>
              <a:t>8</a:t>
            </a:r>
            <a:endParaRPr lang="en-US" sz="2600" dirty="0" smtClean="0">
              <a:solidFill>
                <a:prstClr val="black"/>
              </a:solidFill>
            </a:endParaRPr>
          </a:p>
          <a:p>
            <a:pPr marL="0" lvl="0" indent="0" algn="ctr">
              <a:spcBef>
                <a:spcPct val="0"/>
              </a:spcBef>
              <a:buNone/>
              <a:defRPr/>
            </a:pPr>
            <a:r>
              <a:rPr lang="en-US" sz="1700" b="1" dirty="0" smtClean="0">
                <a:solidFill>
                  <a:prstClr val="black"/>
                </a:solidFill>
                <a:effectLst>
                  <a:outerShdw blurRad="38100" dist="38100" dir="2700000" algn="tl">
                    <a:srgbClr val="000000">
                      <a:alpha val="43137"/>
                    </a:srgbClr>
                  </a:outerShdw>
                </a:effectLst>
              </a:rPr>
              <a:t>*****Presidential Speeches to be Delivered on TODAY (3</a:t>
            </a:r>
            <a:r>
              <a:rPr lang="en-US" sz="1700" b="1" baseline="30000" dirty="0" smtClean="0">
                <a:solidFill>
                  <a:prstClr val="black"/>
                </a:solidFill>
                <a:effectLst>
                  <a:outerShdw blurRad="38100" dist="38100" dir="2700000" algn="tl">
                    <a:srgbClr val="000000">
                      <a:alpha val="43137"/>
                    </a:srgbClr>
                  </a:outerShdw>
                </a:effectLst>
              </a:rPr>
              <a:t>rd</a:t>
            </a:r>
            <a:r>
              <a:rPr lang="en-US" sz="1700" b="1" dirty="0" smtClean="0">
                <a:solidFill>
                  <a:prstClr val="black"/>
                </a:solidFill>
                <a:effectLst>
                  <a:outerShdw blurRad="38100" dist="38100" dir="2700000" algn="tl">
                    <a:srgbClr val="000000">
                      <a:alpha val="43137"/>
                    </a:srgbClr>
                  </a:outerShdw>
                </a:effectLst>
              </a:rPr>
              <a:t> &amp; 4</a:t>
            </a:r>
            <a:r>
              <a:rPr lang="en-US" sz="1700" b="1" baseline="30000" dirty="0" smtClean="0">
                <a:solidFill>
                  <a:prstClr val="black"/>
                </a:solidFill>
                <a:effectLst>
                  <a:outerShdw blurRad="38100" dist="38100" dir="2700000" algn="tl">
                    <a:srgbClr val="000000">
                      <a:alpha val="43137"/>
                    </a:srgbClr>
                  </a:outerShdw>
                </a:effectLst>
              </a:rPr>
              <a:t>th</a:t>
            </a:r>
            <a:r>
              <a:rPr lang="en-US" sz="1700" b="1" dirty="0" smtClean="0">
                <a:solidFill>
                  <a:prstClr val="black"/>
                </a:solidFill>
                <a:effectLst>
                  <a:outerShdw blurRad="38100" dist="38100" dir="2700000" algn="tl">
                    <a:srgbClr val="000000">
                      <a:alpha val="43137"/>
                    </a:srgbClr>
                  </a:outerShdw>
                </a:effectLst>
              </a:rPr>
              <a:t>)*****</a:t>
            </a:r>
            <a:endParaRPr lang="en-US" sz="1200" b="1" dirty="0" smtClean="0">
              <a:solidFill>
                <a:prstClr val="black"/>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22%</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0.22)</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27</a:t>
            </a:r>
            <a:r>
              <a:rPr lang="en-US" sz="1900" b="1" u="sng" dirty="0" smtClean="0">
                <a:solidFill>
                  <a:srgbClr val="FF0000"/>
                </a:solidFill>
              </a:rPr>
              <a:t>%</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0.27)</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32%</a:t>
            </a:r>
            <a:r>
              <a:rPr lang="en-US" sz="1900" b="1" dirty="0" smtClean="0">
                <a:solidFill>
                  <a:srgbClr val="FF0000"/>
                </a:solidFill>
              </a:rPr>
              <a:t> </a:t>
            </a:r>
            <a:r>
              <a:rPr lang="en-US" sz="1900" dirty="0">
                <a:solidFill>
                  <a:srgbClr val="FF0000"/>
                </a:solidFill>
              </a:rPr>
              <a:t>tax rate (X </a:t>
            </a:r>
            <a:r>
              <a:rPr lang="en-US" sz="1900" dirty="0" smtClean="0">
                <a:solidFill>
                  <a:srgbClr val="FF0000"/>
                </a:solidFill>
              </a:rPr>
              <a:t>0.32)</a:t>
            </a:r>
            <a:endParaRPr lang="en-US" sz="1900" dirty="0">
              <a:solidFill>
                <a:srgbClr val="FF0000"/>
              </a:solidFill>
            </a:endParaRP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335402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6,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Categorize the constitutional powers of Congress.</a:t>
            </a:r>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 5</a:t>
            </a:r>
            <a:r>
              <a:rPr lang="en-US" sz="2800" b="1" baseline="30000" dirty="0" smtClean="0">
                <a:solidFill>
                  <a:srgbClr val="FF0000"/>
                </a:solidFill>
              </a:rPr>
              <a:t>th</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600" dirty="0" smtClean="0"/>
              <a:t>WARM-UP: Tax Day</a:t>
            </a:r>
            <a:endParaRPr lang="en-US" sz="2600" dirty="0">
              <a:solidFill>
                <a:prstClr val="black"/>
              </a:solidFill>
            </a:endParaRPr>
          </a:p>
          <a:p>
            <a:pPr marL="609600" lvl="0" indent="-609600">
              <a:spcBef>
                <a:spcPct val="0"/>
              </a:spcBef>
              <a:buFontTx/>
              <a:buAutoNum type="arabicParenR"/>
              <a:defRPr/>
            </a:pPr>
            <a:r>
              <a:rPr lang="en-US" sz="2600" dirty="0" smtClean="0">
                <a:solidFill>
                  <a:prstClr val="black"/>
                </a:solidFill>
              </a:rPr>
              <a:t>CHART: Powers of Congress – Article I Section </a:t>
            </a:r>
            <a:r>
              <a:rPr lang="en-US" sz="2600" dirty="0" smtClean="0">
                <a:solidFill>
                  <a:prstClr val="black"/>
                </a:solidFill>
              </a:rPr>
              <a:t>8</a:t>
            </a:r>
            <a:endParaRPr lang="en-US" sz="2600" dirty="0" smtClean="0">
              <a:solidFill>
                <a:prstClr val="black"/>
              </a:solidFill>
            </a:endParaRPr>
          </a:p>
          <a:p>
            <a:pPr marL="609600" lvl="0" indent="-609600">
              <a:spcBef>
                <a:spcPct val="0"/>
              </a:spcBef>
              <a:buFontTx/>
              <a:buAutoNum type="arabicParenR"/>
              <a:defRPr/>
            </a:pPr>
            <a:r>
              <a:rPr lang="en-US" sz="2600" dirty="0" smtClean="0">
                <a:solidFill>
                  <a:prstClr val="black"/>
                </a:solidFill>
              </a:rPr>
              <a:t>VIDEO: The Presidents</a:t>
            </a:r>
          </a:p>
          <a:p>
            <a:pPr marL="0" lvl="0" indent="0" algn="ctr">
              <a:spcBef>
                <a:spcPct val="0"/>
              </a:spcBef>
              <a:buNone/>
              <a:defRPr/>
            </a:pPr>
            <a:r>
              <a:rPr lang="en-US" sz="1700" b="1" dirty="0" smtClean="0">
                <a:solidFill>
                  <a:prstClr val="black"/>
                </a:solidFill>
                <a:effectLst>
                  <a:outerShdw blurRad="38100" dist="38100" dir="2700000" algn="tl">
                    <a:srgbClr val="000000">
                      <a:alpha val="43137"/>
                    </a:srgbClr>
                  </a:outerShdw>
                </a:effectLst>
              </a:rPr>
              <a:t>*****Presidential Speeches to be Delivered on MONDAY (5</a:t>
            </a:r>
            <a:r>
              <a:rPr lang="en-US" sz="1700" b="1" baseline="30000" dirty="0" smtClean="0">
                <a:solidFill>
                  <a:prstClr val="black"/>
                </a:solidFill>
                <a:effectLst>
                  <a:outerShdw blurRad="38100" dist="38100" dir="2700000" algn="tl">
                    <a:srgbClr val="000000">
                      <a:alpha val="43137"/>
                    </a:srgbClr>
                  </a:outerShdw>
                </a:effectLst>
              </a:rPr>
              <a:t>th</a:t>
            </a:r>
            <a:r>
              <a:rPr lang="en-US" sz="1700" b="1" dirty="0" smtClean="0">
                <a:solidFill>
                  <a:prstClr val="black"/>
                </a:solidFill>
                <a:effectLst>
                  <a:outerShdw blurRad="38100" dist="38100" dir="2700000" algn="tl">
                    <a:srgbClr val="000000">
                      <a:alpha val="43137"/>
                    </a:srgbClr>
                  </a:outerShdw>
                </a:effectLst>
              </a:rPr>
              <a:t> &amp; 6</a:t>
            </a:r>
            <a:r>
              <a:rPr lang="en-US" sz="1700" b="1" baseline="30000" dirty="0" smtClean="0">
                <a:solidFill>
                  <a:prstClr val="black"/>
                </a:solidFill>
                <a:effectLst>
                  <a:outerShdw blurRad="38100" dist="38100" dir="2700000" algn="tl">
                    <a:srgbClr val="000000">
                      <a:alpha val="43137"/>
                    </a:srgbClr>
                  </a:outerShdw>
                </a:effectLst>
              </a:rPr>
              <a:t>th</a:t>
            </a:r>
            <a:r>
              <a:rPr lang="en-US" sz="1700" b="1" dirty="0" smtClean="0">
                <a:solidFill>
                  <a:prstClr val="black"/>
                </a:solidFill>
                <a:effectLst>
                  <a:outerShdw blurRad="38100" dist="38100" dir="2700000" algn="tl">
                    <a:srgbClr val="000000">
                      <a:alpha val="43137"/>
                    </a:srgbClr>
                  </a:outerShdw>
                </a:effectLst>
              </a:rPr>
              <a:t>)*****</a:t>
            </a:r>
            <a:endParaRPr lang="en-US" sz="1200" b="1" dirty="0" smtClean="0">
              <a:solidFill>
                <a:prstClr val="black"/>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22%</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0.22)</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27</a:t>
            </a:r>
            <a:r>
              <a:rPr lang="en-US" sz="1900" b="1" u="sng" dirty="0" smtClean="0">
                <a:solidFill>
                  <a:srgbClr val="FF0000"/>
                </a:solidFill>
              </a:rPr>
              <a:t>%</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0.27)</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32%</a:t>
            </a:r>
            <a:r>
              <a:rPr lang="en-US" sz="1900" b="1" dirty="0" smtClean="0">
                <a:solidFill>
                  <a:srgbClr val="FF0000"/>
                </a:solidFill>
              </a:rPr>
              <a:t> </a:t>
            </a:r>
            <a:r>
              <a:rPr lang="en-US" sz="1900" dirty="0">
                <a:solidFill>
                  <a:srgbClr val="FF0000"/>
                </a:solidFill>
              </a:rPr>
              <a:t>tax rate (X </a:t>
            </a:r>
            <a:r>
              <a:rPr lang="en-US" sz="1900" dirty="0" smtClean="0">
                <a:solidFill>
                  <a:srgbClr val="FF0000"/>
                </a:solidFill>
              </a:rPr>
              <a:t>0.32)</a:t>
            </a:r>
            <a:endParaRPr lang="en-US" sz="1900" dirty="0">
              <a:solidFill>
                <a:srgbClr val="FF0000"/>
              </a:solidFill>
            </a:endParaRP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338037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6,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Categorize the constitutional powers of Congress.</a:t>
            </a:r>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 6</a:t>
            </a:r>
            <a:r>
              <a:rPr lang="en-US" sz="2800" b="1" baseline="30000" dirty="0" smtClean="0">
                <a:solidFill>
                  <a:srgbClr val="FF0000"/>
                </a:solidFill>
              </a:rPr>
              <a:t>th</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600" dirty="0" smtClean="0"/>
              <a:t>WARM-UP: Tax Day</a:t>
            </a:r>
            <a:endParaRPr lang="en-US" sz="2600" dirty="0">
              <a:solidFill>
                <a:prstClr val="black"/>
              </a:solidFill>
            </a:endParaRPr>
          </a:p>
          <a:p>
            <a:pPr marL="609600" lvl="0" indent="-609600">
              <a:spcBef>
                <a:spcPct val="0"/>
              </a:spcBef>
              <a:buFontTx/>
              <a:buAutoNum type="arabicParenR"/>
              <a:defRPr/>
            </a:pPr>
            <a:r>
              <a:rPr lang="en-US" sz="2600" dirty="0" smtClean="0">
                <a:solidFill>
                  <a:prstClr val="black"/>
                </a:solidFill>
              </a:rPr>
              <a:t>CHART: Powers of Congress – Article I Section </a:t>
            </a:r>
            <a:r>
              <a:rPr lang="en-US" sz="2600" dirty="0" smtClean="0">
                <a:solidFill>
                  <a:prstClr val="black"/>
                </a:solidFill>
              </a:rPr>
              <a:t>8</a:t>
            </a:r>
            <a:endParaRPr lang="en-US" sz="2600" dirty="0" smtClean="0">
              <a:solidFill>
                <a:prstClr val="black"/>
              </a:solidFill>
            </a:endParaRPr>
          </a:p>
          <a:p>
            <a:pPr marL="609600" lvl="0" indent="-609600">
              <a:spcBef>
                <a:spcPct val="0"/>
              </a:spcBef>
              <a:buFontTx/>
              <a:buAutoNum type="arabicParenR"/>
              <a:defRPr/>
            </a:pPr>
            <a:r>
              <a:rPr lang="en-US" sz="2600" dirty="0" smtClean="0">
                <a:solidFill>
                  <a:prstClr val="black"/>
                </a:solidFill>
              </a:rPr>
              <a:t>VIDEO: The Presidents</a:t>
            </a:r>
          </a:p>
          <a:p>
            <a:pPr marL="0" lvl="0" indent="0" algn="ctr">
              <a:spcBef>
                <a:spcPct val="0"/>
              </a:spcBef>
              <a:buNone/>
              <a:defRPr/>
            </a:pPr>
            <a:r>
              <a:rPr lang="en-US" sz="1700" b="1" dirty="0" smtClean="0">
                <a:solidFill>
                  <a:prstClr val="black"/>
                </a:solidFill>
                <a:effectLst>
                  <a:outerShdw blurRad="38100" dist="38100" dir="2700000" algn="tl">
                    <a:srgbClr val="000000">
                      <a:alpha val="43137"/>
                    </a:srgbClr>
                  </a:outerShdw>
                </a:effectLst>
              </a:rPr>
              <a:t>*****Presidential Speeches to be Delivered on MONDAY (5</a:t>
            </a:r>
            <a:r>
              <a:rPr lang="en-US" sz="1700" b="1" baseline="30000" dirty="0" smtClean="0">
                <a:solidFill>
                  <a:prstClr val="black"/>
                </a:solidFill>
                <a:effectLst>
                  <a:outerShdw blurRad="38100" dist="38100" dir="2700000" algn="tl">
                    <a:srgbClr val="000000">
                      <a:alpha val="43137"/>
                    </a:srgbClr>
                  </a:outerShdw>
                </a:effectLst>
              </a:rPr>
              <a:t>th</a:t>
            </a:r>
            <a:r>
              <a:rPr lang="en-US" sz="1700" b="1" dirty="0" smtClean="0">
                <a:solidFill>
                  <a:prstClr val="black"/>
                </a:solidFill>
                <a:effectLst>
                  <a:outerShdw blurRad="38100" dist="38100" dir="2700000" algn="tl">
                    <a:srgbClr val="000000">
                      <a:alpha val="43137"/>
                    </a:srgbClr>
                  </a:outerShdw>
                </a:effectLst>
              </a:rPr>
              <a:t> &amp; 6</a:t>
            </a:r>
            <a:r>
              <a:rPr lang="en-US" sz="1700" b="1" baseline="30000" dirty="0" smtClean="0">
                <a:solidFill>
                  <a:prstClr val="black"/>
                </a:solidFill>
                <a:effectLst>
                  <a:outerShdw blurRad="38100" dist="38100" dir="2700000" algn="tl">
                    <a:srgbClr val="000000">
                      <a:alpha val="43137"/>
                    </a:srgbClr>
                  </a:outerShdw>
                </a:effectLst>
              </a:rPr>
              <a:t>th</a:t>
            </a:r>
            <a:r>
              <a:rPr lang="en-US" sz="1700" b="1" dirty="0" smtClean="0">
                <a:solidFill>
                  <a:prstClr val="black"/>
                </a:solidFill>
                <a:effectLst>
                  <a:outerShdw blurRad="38100" dist="38100" dir="2700000" algn="tl">
                    <a:srgbClr val="000000">
                      <a:alpha val="43137"/>
                    </a:srgbClr>
                  </a:outerShdw>
                </a:effectLst>
              </a:rPr>
              <a:t>)*****</a:t>
            </a:r>
            <a:endParaRPr lang="en-US" sz="1200" b="1" dirty="0" smtClean="0">
              <a:solidFill>
                <a:prstClr val="black"/>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20%</a:t>
            </a:r>
            <a:r>
              <a:rPr lang="en-US" sz="1900" dirty="0">
                <a:solidFill>
                  <a:srgbClr val="FF0000"/>
                </a:solidFill>
              </a:rPr>
              <a:t> tax rate (X 0.20)</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25</a:t>
            </a:r>
            <a:r>
              <a:rPr lang="en-US" sz="1900" b="1" u="sng" dirty="0">
                <a:solidFill>
                  <a:srgbClr val="FF0000"/>
                </a:solidFill>
              </a:rPr>
              <a:t>%</a:t>
            </a:r>
            <a:r>
              <a:rPr lang="en-US" sz="1900" dirty="0">
                <a:solidFill>
                  <a:srgbClr val="FF0000"/>
                </a:solidFill>
              </a:rPr>
              <a:t> tax rate (X 0.25)</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30%</a:t>
            </a:r>
            <a:r>
              <a:rPr lang="en-US" sz="1900" b="1" dirty="0">
                <a:solidFill>
                  <a:srgbClr val="FF0000"/>
                </a:solidFill>
              </a:rPr>
              <a:t> </a:t>
            </a:r>
            <a:r>
              <a:rPr lang="en-US" sz="1900" dirty="0">
                <a:solidFill>
                  <a:srgbClr val="FF0000"/>
                </a:solidFill>
              </a:rPr>
              <a:t>tax rate (X 0.30)</a:t>
            </a: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3118464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9"/>
          <p:cNvSpPr>
            <a:spLocks noGrp="1" noChangeArrowheads="1"/>
          </p:cNvSpPr>
          <p:nvPr>
            <p:ph type="title"/>
          </p:nvPr>
        </p:nvSpPr>
        <p:spPr>
          <a:xfrm>
            <a:off x="457200" y="0"/>
            <a:ext cx="8229600" cy="411162"/>
          </a:xfrm>
        </p:spPr>
        <p:txBody>
          <a:bodyPr/>
          <a:lstStyle/>
          <a:p>
            <a:pPr eaLnBrk="1" hangingPunct="1"/>
            <a:r>
              <a:rPr lang="en-US" altLang="en-US" sz="4000" b="1" u="sng" dirty="0" smtClean="0">
                <a:effectLst>
                  <a:outerShdw blurRad="38100" dist="38100" dir="2700000" algn="tl">
                    <a:srgbClr val="000000">
                      <a:alpha val="43137"/>
                    </a:srgbClr>
                  </a:outerShdw>
                </a:effectLst>
              </a:rPr>
              <a:t>Powers of Congress</a:t>
            </a:r>
          </a:p>
        </p:txBody>
      </p:sp>
      <p:graphicFrame>
        <p:nvGraphicFramePr>
          <p:cNvPr id="93202" name="Group 18"/>
          <p:cNvGraphicFramePr>
            <a:graphicFrameLocks noGrp="1"/>
          </p:cNvGraphicFramePr>
          <p:nvPr>
            <p:ph idx="1"/>
            <p:extLst>
              <p:ext uri="{D42A27DB-BD31-4B8C-83A1-F6EECF244321}">
                <p14:modId xmlns:p14="http://schemas.microsoft.com/office/powerpoint/2010/main" val="2698430587"/>
              </p:ext>
            </p:extLst>
          </p:nvPr>
        </p:nvGraphicFramePr>
        <p:xfrm>
          <a:off x="0" y="1110673"/>
          <a:ext cx="9144000" cy="5715000"/>
        </p:xfrm>
        <a:graphic>
          <a:graphicData uri="http://schemas.openxmlformats.org/drawingml/2006/table">
            <a:tbl>
              <a:tblPr/>
              <a:tblGrid>
                <a:gridCol w="4572000"/>
                <a:gridCol w="4572000"/>
              </a:tblGrid>
              <a:tr h="28575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War Powers: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Economic Powers: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Impeachment Process:</a:t>
                      </a:r>
                      <a:endParaRPr kumimoji="0" lang="en-US" alt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charset="0"/>
                        </a:rPr>
                        <a:t>          See (1) Art I Sec 2 Clause 5 &amp; (2) Art I Sec 3 Clause 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0" y="533400"/>
            <a:ext cx="9144000" cy="646331"/>
          </a:xfrm>
          <a:prstGeom prst="rect">
            <a:avLst/>
          </a:prstGeom>
          <a:noFill/>
        </p:spPr>
        <p:txBody>
          <a:bodyPr wrap="square" rtlCol="0">
            <a:spAutoFit/>
          </a:bodyPr>
          <a:lstStyle/>
          <a:p>
            <a:r>
              <a:rPr lang="en-US" dirty="0" smtClean="0"/>
              <a:t>DIRECTIONS: Read Article I Section 8 – The Enumerated Powers of Congress. (P. 763)</a:t>
            </a:r>
          </a:p>
          <a:p>
            <a:r>
              <a:rPr lang="en-US" dirty="0"/>
              <a:t>	</a:t>
            </a:r>
            <a:r>
              <a:rPr lang="en-US" dirty="0" smtClean="0"/>
              <a:t>      List each power under the category that you feel it fits best under.</a:t>
            </a:r>
            <a:endParaRPr lang="en-US" dirty="0"/>
          </a:p>
        </p:txBody>
      </p:sp>
    </p:spTree>
    <p:extLst>
      <p:ext uri="{BB962C8B-B14F-4D97-AF65-F5344CB8AC3E}">
        <p14:creationId xmlns:p14="http://schemas.microsoft.com/office/powerpoint/2010/main" val="2248130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411162"/>
          </a:xfrm>
        </p:spPr>
        <p:txBody>
          <a:bodyPr/>
          <a:lstStyle/>
          <a:p>
            <a:pPr eaLnBrk="1" hangingPunct="1"/>
            <a:r>
              <a:rPr lang="en-US" altLang="en-US" sz="4000" smtClean="0"/>
              <a:t>Powers of Congress</a:t>
            </a:r>
          </a:p>
        </p:txBody>
      </p:sp>
      <p:graphicFrame>
        <p:nvGraphicFramePr>
          <p:cNvPr id="97317" name="Group 37"/>
          <p:cNvGraphicFramePr>
            <a:graphicFrameLocks noGrp="1"/>
          </p:cNvGraphicFramePr>
          <p:nvPr>
            <p:ph idx="1"/>
          </p:nvPr>
        </p:nvGraphicFramePr>
        <p:xfrm>
          <a:off x="457200" y="838200"/>
          <a:ext cx="8229600" cy="5948363"/>
        </p:xfrm>
        <a:graphic>
          <a:graphicData uri="http://schemas.openxmlformats.org/drawingml/2006/table">
            <a:tbl>
              <a:tblPr/>
              <a:tblGrid>
                <a:gridCol w="4114800"/>
                <a:gridCol w="4114800"/>
              </a:tblGrid>
              <a:tr h="3090771">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sng" strike="noStrike" cap="none" normalizeH="0" baseline="0" dirty="0" smtClean="0">
                          <a:ln>
                            <a:noFill/>
                          </a:ln>
                          <a:solidFill>
                            <a:schemeClr val="tx1"/>
                          </a:solidFill>
                          <a:effectLst/>
                          <a:latin typeface="Arial" charset="0"/>
                        </a:rPr>
                        <a:t>War Powers</a:t>
                      </a:r>
                      <a:r>
                        <a:rPr kumimoji="0" lang="en-US" altLang="en-US" sz="24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declare War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raise and fund an army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raise a navy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Establish military law/code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call the militia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control militia/national guard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Anything else “Necessary and Proper”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sng" strike="noStrike" cap="none" normalizeH="0" baseline="0" dirty="0" smtClean="0">
                          <a:ln>
                            <a:noFill/>
                          </a:ln>
                          <a:solidFill>
                            <a:schemeClr val="tx1"/>
                          </a:solidFill>
                          <a:effectLst/>
                          <a:latin typeface="Arial" charset="0"/>
                        </a:rPr>
                        <a:t>Economic Powers</a:t>
                      </a:r>
                      <a:r>
                        <a:rPr kumimoji="0" lang="en-US" altLang="en-US" sz="24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make and collect taxes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borrow money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Interstate &amp; foreign commerce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800" b="0" i="0" u="none" strike="noStrike" kern="1200" cap="none" spc="0" normalizeH="0" baseline="0" noProof="0" dirty="0" smtClean="0">
                          <a:ln>
                            <a:noFill/>
                          </a:ln>
                          <a:solidFill>
                            <a:srgbClr val="FFFFFF"/>
                          </a:solidFill>
                          <a:effectLst/>
                          <a:uLnTx/>
                          <a:uFillTx/>
                          <a:latin typeface="Arial" charset="0"/>
                        </a:rPr>
                        <a:t>Bankruptcy laws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To Coin money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Punish counterfeiters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Punish piracy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Anything else “Necessary and Proper”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92">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sng" strike="noStrike" cap="none" normalizeH="0" baseline="0" dirty="0" smtClean="0">
                          <a:ln>
                            <a:noFill/>
                          </a:ln>
                          <a:solidFill>
                            <a:schemeClr val="tx1"/>
                          </a:solidFill>
                          <a:effectLst/>
                          <a:latin typeface="Arial" charset="0"/>
                        </a:rPr>
                        <a:t>Other</a:t>
                      </a:r>
                      <a:r>
                        <a:rPr kumimoji="0" lang="en-US" altLang="en-US" sz="24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Naturalization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Post office and Post Roads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Patents and Copyrights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Establish federal court system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Create and run capital city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Anything else “Necessary and Proper”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sng" strike="noStrike" cap="none" normalizeH="0" baseline="0" dirty="0" smtClean="0">
                          <a:ln>
                            <a:noFill/>
                          </a:ln>
                          <a:solidFill>
                            <a:schemeClr val="tx1"/>
                          </a:solidFill>
                          <a:effectLst/>
                          <a:latin typeface="Arial" charset="0"/>
                        </a:rPr>
                        <a:t>Impeachment</a:t>
                      </a:r>
                      <a:r>
                        <a:rPr kumimoji="0" lang="en-US" altLang="en-US" sz="24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charset="0"/>
                        </a:rPr>
                        <a:t>House can bring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charset="0"/>
                        </a:rPr>
                        <a:t>     impeachment charges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charset="0"/>
                        </a:rPr>
                        <a:t>Senate conducts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charset="0"/>
                        </a:rPr>
                        <a:t>     impeachment trial and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charset="0"/>
                        </a:rPr>
                        <a:t>     convicts with a 2/3 vote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15590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3600" b="1" dirty="0" smtClean="0">
                <a:effectLst>
                  <a:outerShdw blurRad="38100" dist="38100" dir="2700000" algn="tl">
                    <a:srgbClr val="000000">
                      <a:alpha val="43137"/>
                    </a:srgbClr>
                  </a:outerShdw>
                </a:effectLst>
              </a:rPr>
              <a:t>Section Leader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Bonus Pay Summary</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5222861"/>
              </p:ext>
            </p:extLst>
          </p:nvPr>
        </p:nvGraphicFramePr>
        <p:xfrm>
          <a:off x="9427" y="3058847"/>
          <a:ext cx="9144000" cy="3016445"/>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58554">
                <a:tc>
                  <a:txBody>
                    <a:bodyPr/>
                    <a:lstStyle/>
                    <a:p>
                      <a:pPr algn="ctr"/>
                      <a:r>
                        <a:rPr lang="en-US" sz="2000" dirty="0" smtClean="0">
                          <a:effectLst>
                            <a:outerShdw blurRad="38100" dist="38100" dir="2700000" algn="tl">
                              <a:srgbClr val="000000">
                                <a:alpha val="43137"/>
                              </a:srgbClr>
                            </a:outerShdw>
                          </a:effectLst>
                        </a:rPr>
                        <a:t>MONDAY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TUESDAY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WEDNESDAY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THURSDAY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FRIDAY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5240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990600"/>
            <a:ext cx="9144000" cy="2031325"/>
          </a:xfrm>
          <a:prstGeom prst="rect">
            <a:avLst/>
          </a:prstGeom>
          <a:noFill/>
        </p:spPr>
        <p:txBody>
          <a:bodyPr wrap="square" rtlCol="0">
            <a:spAutoFit/>
          </a:bodyPr>
          <a:lstStyle/>
          <a:p>
            <a:r>
              <a:rPr lang="en-US" b="1" u="sng" dirty="0">
                <a:solidFill>
                  <a:prstClr val="black"/>
                </a:solidFill>
                <a:effectLst>
                  <a:outerShdw blurRad="38100" dist="38100" dir="2700000" algn="tl">
                    <a:srgbClr val="000000">
                      <a:alpha val="43137"/>
                    </a:srgbClr>
                  </a:outerShdw>
                </a:effectLst>
                <a:latin typeface="Arial" pitchFamily="34" charset="0"/>
                <a:cs typeface="Arial" pitchFamily="34" charset="0"/>
              </a:rPr>
              <a:t>DIRECTIONS</a:t>
            </a:r>
            <a:r>
              <a:rPr lang="en-US" dirty="0">
                <a:solidFill>
                  <a:prstClr val="black"/>
                </a:solidFill>
                <a:latin typeface="Arial" pitchFamily="34" charset="0"/>
                <a:cs typeface="Arial" pitchFamily="34" charset="0"/>
              </a:rPr>
              <a:t>: Each section leader has $5 a day in Bonus Pay to distribute to workers 	within their section.  This includes any Bonus Pay the section leaders pay 	themselves, and any Bonus Pay they pay any employees they hired.</a:t>
            </a:r>
          </a:p>
          <a:p>
            <a:endParaRPr lang="en-US" dirty="0">
              <a:solidFill>
                <a:prstClr val="black"/>
              </a:solidFill>
              <a:latin typeface="Arial" pitchFamily="34" charset="0"/>
              <a:cs typeface="Arial" pitchFamily="34" charset="0"/>
            </a:endParaRPr>
          </a:p>
          <a:p>
            <a:r>
              <a:rPr lang="en-US" dirty="0">
                <a:solidFill>
                  <a:prstClr val="black"/>
                </a:solidFill>
                <a:latin typeface="Arial" pitchFamily="34" charset="0"/>
                <a:cs typeface="Arial" pitchFamily="34" charset="0"/>
              </a:rPr>
              <a:t>On the chart below, write down the amount of Bonus Pay each member received each day.  EXAMPLE – If Mr. Goblirsch received a $2 bonus on Monday, then I would write Mr. Goblirsch - $2 under the Monday column.</a:t>
            </a:r>
          </a:p>
        </p:txBody>
      </p:sp>
    </p:spTree>
    <p:extLst>
      <p:ext uri="{BB962C8B-B14F-4D97-AF65-F5344CB8AC3E}">
        <p14:creationId xmlns:p14="http://schemas.microsoft.com/office/powerpoint/2010/main" val="321425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0131631"/>
              </p:ext>
            </p:extLst>
          </p:nvPr>
        </p:nvGraphicFramePr>
        <p:xfrm>
          <a:off x="0" y="307775"/>
          <a:ext cx="9123108" cy="6550227"/>
        </p:xfrm>
        <a:graphic>
          <a:graphicData uri="http://schemas.openxmlformats.org/drawingml/2006/table">
            <a:tbl>
              <a:tblPr firstRow="1" bandRow="1">
                <a:tableStyleId>{5940675A-B579-460E-94D1-54222C63F5DA}</a:tableStyleId>
              </a:tblPr>
              <a:tblGrid>
                <a:gridCol w="2286000"/>
                <a:gridCol w="2265108"/>
                <a:gridCol w="2286000"/>
                <a:gridCol w="2286000"/>
              </a:tblGrid>
              <a:tr h="534711">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2586">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3.</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4.</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5.</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6.</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307777"/>
          </a:xfrm>
          <a:prstGeom prst="rect">
            <a:avLst/>
          </a:prstGeom>
          <a:noFill/>
        </p:spPr>
        <p:txBody>
          <a:bodyPr wrap="square" rtlCol="0">
            <a:spAutoFit/>
          </a:bodyPr>
          <a:lstStyle/>
          <a:p>
            <a:r>
              <a:rPr lang="en-US" sz="1400" b="1" dirty="0" smtClean="0">
                <a:solidFill>
                  <a:prstClr val="black"/>
                </a:solidFill>
              </a:rPr>
              <a:t>EXAM ASSISTANCE PROGRAM: (1) Find out each members taxes (2) Add them up (3) Write the Total Tax amount on back.</a:t>
            </a:r>
            <a:endParaRPr lang="en-US" sz="1400" b="1" dirty="0">
              <a:solidFill>
                <a:prstClr val="black"/>
              </a:solidFill>
            </a:endParaRPr>
          </a:p>
        </p:txBody>
      </p:sp>
    </p:spTree>
    <p:extLst>
      <p:ext uri="{BB962C8B-B14F-4D97-AF65-F5344CB8AC3E}">
        <p14:creationId xmlns:p14="http://schemas.microsoft.com/office/powerpoint/2010/main" val="2173209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normAutofit fontScale="77500" lnSpcReduction="20000"/>
          </a:bodyPr>
          <a:lstStyle/>
          <a:p>
            <a:r>
              <a:rPr lang="en-US" dirty="0" err="1" smtClean="0"/>
              <a:t>Tino</a:t>
            </a:r>
            <a:r>
              <a:rPr lang="en-US" dirty="0" smtClean="0"/>
              <a:t> A.</a:t>
            </a:r>
          </a:p>
          <a:p>
            <a:r>
              <a:rPr lang="en-US" dirty="0" smtClean="0"/>
              <a:t>Cristian C.</a:t>
            </a:r>
          </a:p>
          <a:p>
            <a:r>
              <a:rPr lang="en-US" dirty="0" err="1" smtClean="0"/>
              <a:t>Illene</a:t>
            </a:r>
            <a:r>
              <a:rPr lang="en-US" dirty="0" smtClean="0"/>
              <a:t> C.</a:t>
            </a:r>
          </a:p>
          <a:p>
            <a:r>
              <a:rPr lang="en-US" dirty="0" smtClean="0"/>
              <a:t>Lucy F.</a:t>
            </a:r>
          </a:p>
          <a:p>
            <a:r>
              <a:rPr lang="en-US" dirty="0" err="1" smtClean="0"/>
              <a:t>Casidy</a:t>
            </a:r>
            <a:r>
              <a:rPr lang="en-US" dirty="0" smtClean="0"/>
              <a:t> J.</a:t>
            </a:r>
          </a:p>
          <a:p>
            <a:r>
              <a:rPr lang="en-US" dirty="0" smtClean="0"/>
              <a:t>Jennifer L.</a:t>
            </a:r>
          </a:p>
          <a:p>
            <a:r>
              <a:rPr lang="en-US" dirty="0" smtClean="0"/>
              <a:t>Ashley</a:t>
            </a:r>
          </a:p>
          <a:p>
            <a:r>
              <a:rPr lang="en-US" dirty="0" smtClean="0"/>
              <a:t>Ramon</a:t>
            </a:r>
          </a:p>
          <a:p>
            <a:r>
              <a:rPr lang="en-US" dirty="0" smtClean="0"/>
              <a:t>Lesley</a:t>
            </a:r>
          </a:p>
          <a:p>
            <a:r>
              <a:rPr lang="en-US" dirty="0" err="1" smtClean="0"/>
              <a:t>Arvinder</a:t>
            </a:r>
            <a:endParaRPr lang="en-US" dirty="0" smtClean="0"/>
          </a:p>
          <a:p>
            <a:r>
              <a:rPr lang="en-US" dirty="0" smtClean="0"/>
              <a:t>Vanessa S</a:t>
            </a:r>
          </a:p>
          <a:p>
            <a:r>
              <a:rPr lang="en-US" dirty="0" smtClean="0"/>
              <a:t>Jasmine N.</a:t>
            </a:r>
          </a:p>
          <a:p>
            <a:r>
              <a:rPr lang="en-US" dirty="0" smtClean="0"/>
              <a:t>Elizabeth G.</a:t>
            </a:r>
            <a:endParaRPr lang="en-US" dirty="0"/>
          </a:p>
        </p:txBody>
      </p:sp>
      <p:sp>
        <p:nvSpPr>
          <p:cNvPr id="6" name="Content Placeholder 5"/>
          <p:cNvSpPr>
            <a:spLocks noGrp="1"/>
          </p:cNvSpPr>
          <p:nvPr>
            <p:ph sz="half" idx="2"/>
          </p:nvPr>
        </p:nvSpPr>
        <p:spPr>
          <a:xfrm>
            <a:off x="4648200" y="1600200"/>
            <a:ext cx="4495800" cy="5257800"/>
          </a:xfrm>
        </p:spPr>
        <p:txBody>
          <a:bodyPr>
            <a:normAutofit fontScale="77500" lnSpcReduction="20000"/>
          </a:bodyPr>
          <a:lstStyle/>
          <a:p>
            <a:r>
              <a:rPr lang="en-US" dirty="0" smtClean="0"/>
              <a:t>Alicia M.</a:t>
            </a:r>
          </a:p>
          <a:p>
            <a:r>
              <a:rPr lang="en-US" dirty="0" err="1" smtClean="0"/>
              <a:t>Lili</a:t>
            </a:r>
            <a:r>
              <a:rPr lang="en-US" dirty="0" smtClean="0"/>
              <a:t> O.</a:t>
            </a:r>
          </a:p>
          <a:p>
            <a:r>
              <a:rPr lang="en-US" dirty="0" err="1" smtClean="0"/>
              <a:t>Jaskaran</a:t>
            </a:r>
            <a:r>
              <a:rPr lang="en-US" dirty="0" smtClean="0"/>
              <a:t> S.</a:t>
            </a:r>
          </a:p>
          <a:p>
            <a:r>
              <a:rPr lang="en-US" dirty="0" smtClean="0"/>
              <a:t>Ricky V.</a:t>
            </a:r>
          </a:p>
          <a:p>
            <a:r>
              <a:rPr lang="en-US" dirty="0" smtClean="0"/>
              <a:t>Perla V.</a:t>
            </a:r>
          </a:p>
          <a:p>
            <a:r>
              <a:rPr lang="en-US" dirty="0" smtClean="0"/>
              <a:t>Brandon V.</a:t>
            </a:r>
          </a:p>
          <a:p>
            <a:r>
              <a:rPr lang="en-US" dirty="0" smtClean="0"/>
              <a:t>Jesus</a:t>
            </a:r>
          </a:p>
          <a:p>
            <a:r>
              <a:rPr lang="en-US" dirty="0" smtClean="0"/>
              <a:t>John</a:t>
            </a:r>
          </a:p>
          <a:p>
            <a:r>
              <a:rPr lang="en-US" dirty="0" smtClean="0"/>
              <a:t>Rafael J</a:t>
            </a:r>
          </a:p>
          <a:p>
            <a:r>
              <a:rPr lang="en-US" dirty="0" smtClean="0"/>
              <a:t>Savannah M</a:t>
            </a:r>
            <a:endParaRPr lang="en-US" dirty="0"/>
          </a:p>
          <a:p>
            <a:endParaRPr lang="en-US" dirty="0" smtClean="0"/>
          </a:p>
          <a:p>
            <a:r>
              <a:rPr lang="en-US" dirty="0" smtClean="0"/>
              <a:t>Total = 23 / 31</a:t>
            </a:r>
            <a:endParaRPr lang="en-US" dirty="0"/>
          </a:p>
        </p:txBody>
      </p:sp>
    </p:spTree>
    <p:extLst>
      <p:ext uri="{BB962C8B-B14F-4D97-AF65-F5344CB8AC3E}">
        <p14:creationId xmlns:p14="http://schemas.microsoft.com/office/powerpoint/2010/main" val="3469546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9227</TotalTime>
  <Words>1407</Words>
  <Application>Microsoft Office PowerPoint</Application>
  <PresentationFormat>On-screen Show (4:3)</PresentationFormat>
  <Paragraphs>308</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14_TP030004031</vt:lpstr>
      <vt:lpstr>Default Design</vt:lpstr>
      <vt:lpstr>Friday March 6, 2015 Mr. Goblirsch – American Government</vt:lpstr>
      <vt:lpstr>Friday March 6, 2015 Mr. Goblirsch – American Government</vt:lpstr>
      <vt:lpstr>Friday March 6, 2015 Mr. Goblirsch – American Government</vt:lpstr>
      <vt:lpstr>Friday March 6, 2015 Mr. Goblirsch – American Government</vt:lpstr>
      <vt:lpstr>Powers of Congress</vt:lpstr>
      <vt:lpstr>Powers of Congress</vt:lpstr>
      <vt:lpstr>Section Leader  Bonus Pay Summary</vt:lpstr>
      <vt:lpstr>PowerPoint Presentation</vt:lpstr>
      <vt:lpstr>LIST OF INDIVIDUALS WHO HAVE PAID FOR THE FINAL</vt:lpstr>
      <vt:lpstr>LIST OF INDIVIDUALS WHO HAVE PAID FOR THE FINAL</vt:lpstr>
      <vt:lpstr>BALLOT</vt:lpstr>
      <vt:lpstr>PRIMARY BALLOT</vt:lpstr>
      <vt:lpstr>BALLOT</vt:lpstr>
      <vt:lpstr>PRIMARY BALLOT</vt:lpstr>
      <vt:lpstr>BALLOT</vt:lpstr>
      <vt:lpstr>PRIMARY BALLOT</vt:lpstr>
      <vt:lpstr>BALLOT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230</cp:revision>
  <cp:lastPrinted>2015-03-06T19:49:25Z</cp:lastPrinted>
  <dcterms:created xsi:type="dcterms:W3CDTF">2013-08-14T05:03:00Z</dcterms:created>
  <dcterms:modified xsi:type="dcterms:W3CDTF">2015-03-06T20:04:30Z</dcterms:modified>
</cp:coreProperties>
</file>