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4000" r:id="rId2"/>
    <p:sldMasterId id="2147484016" r:id="rId3"/>
    <p:sldMasterId id="2147484032" r:id="rId4"/>
  </p:sldMasterIdLst>
  <p:notesMasterIdLst>
    <p:notesMasterId r:id="rId18"/>
  </p:notesMasterIdLst>
  <p:handoutMasterIdLst>
    <p:handoutMasterId r:id="rId19"/>
  </p:handoutMasterIdLst>
  <p:sldIdLst>
    <p:sldId id="275" r:id="rId5"/>
    <p:sldId id="298" r:id="rId6"/>
    <p:sldId id="299" r:id="rId7"/>
    <p:sldId id="308" r:id="rId8"/>
    <p:sldId id="304" r:id="rId9"/>
    <p:sldId id="307" r:id="rId10"/>
    <p:sldId id="300" r:id="rId11"/>
    <p:sldId id="301" r:id="rId12"/>
    <p:sldId id="302" r:id="rId13"/>
    <p:sldId id="303" r:id="rId14"/>
    <p:sldId id="297" r:id="rId15"/>
    <p:sldId id="294" r:id="rId16"/>
    <p:sldId id="29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5E2544-74F7-46A9-B47A-937F46AED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73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22B0BB-92CA-4398-A896-2FAB157F1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9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82220E-4E16-4D19-916C-841E189B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3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DE05323-AC6A-44D6-AD06-6205872E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1BD749-6567-4B0E-8483-4EADD215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3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F02FF5-3951-4DF3-B8F7-71FEFD53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1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A87387-02F1-4079-ACFE-82A31516D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2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F42DC4-87A3-485D-93DE-2BD3760D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8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45CECF-4C40-4BDF-9D6D-C298A673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3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F3D591-9C94-43AC-B597-26E933A9D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9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DB2E41-AC5F-417B-B32C-80BA6E07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13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987B91-C79E-4A38-AE6A-1465A4DFA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0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75B40F-A1E4-4586-AA09-67B4F274A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70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B0D0BC-BA9D-4F27-AC76-724F02C2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2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EB502B-FDDC-4557-B011-3EAB1D18F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0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3C3B85-8B78-4CB0-8D65-03EC2C2F7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8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26EC60-59FB-477B-A453-8A628303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935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0BD14A-3915-417A-BF29-BB6E83B95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9F040C-5AA6-4F91-9968-6868C137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7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26B379-7DEF-4237-BF57-1001A34BB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1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8A8632-41CD-41A1-A461-1DCE3B8E2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67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AD875B-3EB2-4722-AA0C-489E40596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59B62F-BBC8-4E34-B92F-97ECDB6E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65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08BB33-4135-4CC7-B821-49887CCC6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87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1F86EF-00C2-4E67-A095-DFF523500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73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CA8613-6B67-43C6-ACB9-8DA16D741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804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856D86-8908-4D4E-B83E-31F923B40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54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15B8A9-4DC1-450A-A654-5A21C1DA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C08EEC-C0BC-4BB6-905A-2C3E1EF8D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4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A9FFFA-D4EA-4598-8A3F-101E46D9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18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216AD-56F3-4E88-B845-5E1A75578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147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A23F-E161-49C5-BE66-89F5DD98C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634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43C0-752A-4520-86D4-D281A3A4E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8141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1FDD2-68A2-4300-9794-0BDAE7C3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2732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23F5-BCA8-4E0E-968A-8741BF0CA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3715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94ACA-5B26-482B-8D25-49068C81F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1935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4AB1-358E-461B-8084-AC34CEBB9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7150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7E34-F185-4669-8D2A-749196824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63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3DD04-BE7F-495A-BA63-FD95251C3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41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930B4-3B30-4B7A-B06B-9BF7FDBB4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1239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C21DB-008C-44CB-8428-067087EAE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1744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A9CF-1837-4E95-9C92-A9A55911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559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A341-3122-40AA-92EA-9A5AD05EF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3207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817A-F10B-4B90-8A46-D2FDCF095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2617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7394-CF64-432F-9758-99A6B1CC1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5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F04B91-48D5-4505-A869-F27A6A9FD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88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0F9CE7-E257-4F61-B133-B465F0C17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77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41C935-4B15-44BE-91A1-B941DAAAE41E}" type="slidenum">
              <a:rPr lang="en-US" altLang="en-US">
                <a:latin typeface="Arial" charset="0"/>
              </a:rPr>
              <a:pPr>
                <a:defRPr/>
              </a:pPr>
              <a:t>‹#›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042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goblirsch@ceresusd.net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March </a:t>
            </a:r>
            <a:r>
              <a:rPr lang="en-US" altLang="en-US" b="1" dirty="0">
                <a:solidFill>
                  <a:srgbClr val="FF0000"/>
                </a:solidFill>
              </a:rPr>
              <a:t>9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Identify the enumerated constitutional powers of Congress, and the non-legislative &amp; denied powers of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 </a:t>
            </a:r>
            <a:r>
              <a:rPr lang="en-US" sz="3000" dirty="0" smtClean="0">
                <a:solidFill>
                  <a:srgbClr val="FF0000"/>
                </a:solidFill>
              </a:rPr>
              <a:t>3</a:t>
            </a:r>
            <a:r>
              <a:rPr lang="en-US" sz="3000" baseline="30000" dirty="0" smtClean="0">
                <a:solidFill>
                  <a:srgbClr val="FF0000"/>
                </a:solidFill>
              </a:rPr>
              <a:t>rd</a:t>
            </a:r>
            <a:r>
              <a:rPr lang="en-US" sz="3000" dirty="0" smtClean="0">
                <a:solidFill>
                  <a:srgbClr val="FF0000"/>
                </a:solidFill>
              </a:rPr>
              <a:t> &amp; 4</a:t>
            </a:r>
            <a:r>
              <a:rPr lang="en-US" sz="3000" baseline="30000" dirty="0" smtClean="0">
                <a:solidFill>
                  <a:srgbClr val="FF0000"/>
                </a:solidFill>
              </a:rPr>
              <a:t>th</a:t>
            </a:r>
            <a:r>
              <a:rPr lang="en-US" sz="3000" dirty="0" smtClean="0">
                <a:solidFill>
                  <a:srgbClr val="FF0000"/>
                </a:solidFill>
              </a:rPr>
              <a:t> Periods </a:t>
            </a:r>
            <a:r>
              <a:rPr lang="en-US" sz="3000" b="1" u="sng" dirty="0" smtClean="0">
                <a:solidFill>
                  <a:srgbClr val="FF0000"/>
                </a:solidFill>
              </a:rPr>
              <a:t>ONLY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Congressional Powers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CHART: Powers of Congress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READING: </a:t>
            </a:r>
            <a:r>
              <a:rPr lang="en-US" sz="2800" dirty="0" smtClean="0">
                <a:solidFill>
                  <a:prstClr val="black"/>
                </a:solidFill>
              </a:rPr>
              <a:t>Limits on the Taxing Power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EXIT TICKET: Taxing </a:t>
            </a:r>
            <a:r>
              <a:rPr lang="en-US" sz="2800" dirty="0" smtClean="0">
                <a:solidFill>
                  <a:prstClr val="black"/>
                </a:solidFill>
              </a:rPr>
              <a:t>Power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***Presidential Inauguration Speeches FRIDAY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Congressional Powers Vocab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below using the glossary of your textbook.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Direct tax			3.   Deficit financing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Indirect tax			4.   Bankruptcy</a:t>
            </a: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General Election 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(R) Representative 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(D) Representative Padilla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_____   </a:t>
            </a:r>
            <a:r>
              <a:rPr lang="en-US" sz="4400" dirty="0" smtClean="0">
                <a:solidFill>
                  <a:prstClr val="black"/>
                </a:solidFill>
              </a:rPr>
              <a:t>(I) </a:t>
            </a:r>
            <a:r>
              <a:rPr lang="en-US" sz="4400" dirty="0">
                <a:solidFill>
                  <a:prstClr val="black"/>
                </a:solidFill>
              </a:rPr>
              <a:t>Representative </a:t>
            </a:r>
            <a:r>
              <a:rPr lang="en-US" sz="4400" dirty="0" smtClean="0">
                <a:solidFill>
                  <a:prstClr val="black"/>
                </a:solidFill>
              </a:rPr>
              <a:t>________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4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PRESIDENTS ACTIVITY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DIRECTIONS:  Use P. 754 – 755 to complete 			the Presidents chart.</a:t>
            </a: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For the Political Party characteristic use the President’s # &amp; 1</a:t>
            </a:r>
            <a:r>
              <a:rPr lang="en-US" altLang="en-US" sz="2800" baseline="30000" dirty="0" smtClean="0">
                <a:latin typeface="Arial Black" pitchFamily="34" charset="0"/>
              </a:rPr>
              <a:t>st</a:t>
            </a:r>
            <a:r>
              <a:rPr lang="en-US" altLang="en-US" sz="2800" dirty="0" smtClean="0">
                <a:latin typeface="Arial Black" pitchFamily="34" charset="0"/>
              </a:rPr>
              <a:t> initial and Full last name.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For the # of terms and Age characteristics use the President’s # &amp; initials only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***SEE EXAMPLES ON NEXT SLIDE***</a:t>
            </a:r>
            <a:endParaRPr lang="en-US" altLang="en-US" sz="2800" dirty="0">
              <a:latin typeface="Arial Black" pitchFamily="34" charset="0"/>
            </a:endParaRPr>
          </a:p>
          <a:p>
            <a:pPr marL="514350" indent="-514350" eaLnBrk="1" hangingPunct="1">
              <a:buFontTx/>
              <a:buAutoNum type="arabicPeriod" startAt="44"/>
            </a:pPr>
            <a:endParaRPr lang="en-US" altLang="en-US" sz="2800" dirty="0" smtClean="0">
              <a:latin typeface="Arial Black" pitchFamily="34" charset="0"/>
            </a:endParaRPr>
          </a:p>
          <a:p>
            <a:pPr marL="514350" indent="-514350" eaLnBrk="1" hangingPunct="1">
              <a:buFontTx/>
              <a:buAutoNum type="arabicPeriod" startAt="44"/>
            </a:pPr>
            <a:r>
              <a:rPr lang="en-US" altLang="en-US" sz="2800" dirty="0" smtClean="0">
                <a:latin typeface="Arial Black" pitchFamily="34" charset="0"/>
              </a:rPr>
              <a:t> Barack Obama – born 1961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Arial Black" pitchFamily="34" charset="0"/>
              </a:rPr>
              <a:t>	took Office 2009 – Democrat</a:t>
            </a:r>
          </a:p>
        </p:txBody>
      </p:sp>
    </p:spTree>
    <p:extLst>
      <p:ext uri="{BB962C8B-B14F-4D97-AF65-F5344CB8AC3E}">
        <p14:creationId xmlns:p14="http://schemas.microsoft.com/office/powerpoint/2010/main" val="18864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92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PRESIDENTS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9144000" cy="4678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Political Party </a:t>
            </a:r>
            <a:r>
              <a:rPr lang="en-US" altLang="en-US" sz="1800" dirty="0" smtClean="0">
                <a:latin typeface="Arial Black" pitchFamily="34" charset="0"/>
              </a:rPr>
              <a:t>***Use # &amp; 1</a:t>
            </a:r>
            <a:r>
              <a:rPr lang="en-US" altLang="en-US" sz="1800" baseline="30000" dirty="0" smtClean="0">
                <a:latin typeface="Arial Black" pitchFamily="34" charset="0"/>
              </a:rPr>
              <a:t>st</a:t>
            </a:r>
            <a:r>
              <a:rPr lang="en-US" altLang="en-US" sz="1800" dirty="0" smtClean="0">
                <a:latin typeface="Arial Black" pitchFamily="34" charset="0"/>
              </a:rPr>
              <a:t> initial &amp; FULL last name***</a:t>
            </a: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Number of Terms Served </a:t>
            </a:r>
            <a:r>
              <a:rPr lang="en-US" altLang="en-US" sz="1800" dirty="0" smtClean="0">
                <a:latin typeface="Arial Black" pitchFamily="34" charset="0"/>
              </a:rPr>
              <a:t>***Use # &amp; initials***</a:t>
            </a: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dirty="0" smtClean="0">
                <a:latin typeface="Arial Black" pitchFamily="34" charset="0"/>
              </a:rPr>
              <a:t>AGE  ***Use # &amp; initials***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5611695"/>
              </p:ext>
            </p:extLst>
          </p:nvPr>
        </p:nvGraphicFramePr>
        <p:xfrm>
          <a:off x="0" y="1600200"/>
          <a:ext cx="9144000" cy="1676400"/>
        </p:xfrm>
        <a:graphic>
          <a:graphicData uri="http://schemas.openxmlformats.org/drawingml/2006/table">
            <a:tbl>
              <a:tblPr/>
              <a:tblGrid>
                <a:gridCol w="1371600"/>
                <a:gridCol w="1676400"/>
                <a:gridCol w="990600"/>
                <a:gridCol w="2438400"/>
                <a:gridCol w="26670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-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B.Obama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19163246"/>
              </p:ext>
            </p:extLst>
          </p:nvPr>
        </p:nvGraphicFramePr>
        <p:xfrm>
          <a:off x="0" y="3657600"/>
          <a:ext cx="9144000" cy="1676400"/>
        </p:xfrm>
        <a:graphic>
          <a:graphicData uri="http://schemas.openxmlformats.org/drawingml/2006/table">
            <a:tbl>
              <a:tblPr/>
              <a:tblGrid>
                <a:gridCol w="914400"/>
                <a:gridCol w="3657600"/>
                <a:gridCol w="3429000"/>
                <a:gridCol w="11430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 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 (8 years)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9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DIRECTIONS:  </a:t>
            </a:r>
            <a:r>
              <a:rPr lang="en-US" dirty="0" smtClean="0"/>
              <a:t>List each President under the correct column for each of the 3 characteristics.</a:t>
            </a:r>
          </a:p>
          <a:p>
            <a:r>
              <a:rPr lang="en-US" b="1" dirty="0"/>
              <a:t>	</a:t>
            </a:r>
            <a:r>
              <a:rPr lang="en-US" b="1" dirty="0" smtClean="0"/>
              <a:t>        </a:t>
            </a:r>
            <a:r>
              <a:rPr lang="en-US" dirty="0" smtClean="0"/>
              <a:t>Complete the examples as shown.</a:t>
            </a:r>
            <a:endParaRPr lang="en-US" dirty="0"/>
          </a:p>
        </p:txBody>
      </p:sp>
      <p:graphicFrame>
        <p:nvGraphicFramePr>
          <p:cNvPr id="8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33601"/>
              </p:ext>
            </p:extLst>
          </p:nvPr>
        </p:nvGraphicFramePr>
        <p:xfrm>
          <a:off x="0" y="5638799"/>
          <a:ext cx="9144000" cy="118700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187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 B.O.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7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7938"/>
            <a:ext cx="8229600" cy="449262"/>
          </a:xfrm>
        </p:spPr>
        <p:txBody>
          <a:bodyPr/>
          <a:lstStyle/>
          <a:p>
            <a:pPr eaLnBrk="1" hangingPunct="1"/>
            <a:r>
              <a:rPr lang="en-US" altLang="en-US" sz="2000" b="1" u="sng" dirty="0" smtClean="0"/>
              <a:t>KNOW YOUR PRESIDENTS ACTIVITY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534400" cy="594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Political Party</a:t>
            </a: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4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Number of Terms Served</a:t>
            </a: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5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Age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64238375"/>
              </p:ext>
            </p:extLst>
          </p:nvPr>
        </p:nvGraphicFramePr>
        <p:xfrm>
          <a:off x="0" y="685800"/>
          <a:ext cx="9144000" cy="2057400"/>
        </p:xfrm>
        <a:graphic>
          <a:graphicData uri="http://schemas.openxmlformats.org/drawingml/2006/table">
            <a:tbl>
              <a:tblPr/>
              <a:tblGrid>
                <a:gridCol w="914400"/>
                <a:gridCol w="1143000"/>
                <a:gridCol w="990600"/>
                <a:gridCol w="2819400"/>
                <a:gridCol w="32766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–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 Obama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49760671"/>
              </p:ext>
            </p:extLst>
          </p:nvPr>
        </p:nvGraphicFramePr>
        <p:xfrm>
          <a:off x="0" y="3048000"/>
          <a:ext cx="9144000" cy="1676400"/>
        </p:xfrm>
        <a:graphic>
          <a:graphicData uri="http://schemas.openxmlformats.org/drawingml/2006/table">
            <a:tbl>
              <a:tblPr/>
              <a:tblGrid>
                <a:gridCol w="1371600"/>
                <a:gridCol w="3505200"/>
                <a:gridCol w="3581400"/>
                <a:gridCol w="6858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 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 (more than 4 years)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009991"/>
              </p:ext>
            </p:extLst>
          </p:nvPr>
        </p:nvGraphicFramePr>
        <p:xfrm>
          <a:off x="0" y="5029200"/>
          <a:ext cx="9144000" cy="1828800"/>
        </p:xfrm>
        <a:graphic>
          <a:graphicData uri="http://schemas.openxmlformats.org/drawingml/2006/table">
            <a:tbl>
              <a:tblPr/>
              <a:tblGrid>
                <a:gridCol w="2438400"/>
                <a:gridCol w="3733800"/>
                <a:gridCol w="29718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 B.O.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0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of Congress</a:t>
            </a:r>
          </a:p>
        </p:txBody>
      </p:sp>
      <p:graphicFrame>
        <p:nvGraphicFramePr>
          <p:cNvPr id="93202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196766"/>
              </p:ext>
            </p:extLst>
          </p:nvPr>
        </p:nvGraphicFramePr>
        <p:xfrm>
          <a:off x="0" y="1110673"/>
          <a:ext cx="9144000" cy="5715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85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War Powers: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Economic Powers: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Other: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Impeachment Process: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See (1) Art I Sec 2 Clause 5 &amp; (2) Art I Sec 3 Clause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533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DIRECTIONS: Read Article I Section 8 – The Enumerated Powers of Congress. (P. 763)</a:t>
            </a:r>
          </a:p>
          <a:p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      List each power under the category that you feel it fits best under.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Powers of Congress</a:t>
            </a:r>
          </a:p>
        </p:txBody>
      </p:sp>
      <p:graphicFrame>
        <p:nvGraphicFramePr>
          <p:cNvPr id="97317" name="Group 37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9483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0907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 Powers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declare War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raise and fund an army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raise a navy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 military law/code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call the militia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control militia/national guard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Anything else “Necessary and Proper”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Economic Powers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make and collect taxes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borrow money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Interstate &amp; foreign commerce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</a:rPr>
                        <a:t>Bankruptcy laws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Coin money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Punish counterfeiters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Punish piracy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Anything else “Necessary and Proper”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Naturalization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 office and Post Roads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Patents and Copyrights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 federal court 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Create and run capital 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Anything else “Necessary and Proper”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Impeachment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House can bring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impeachment charges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Senate conducts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impeachment trial and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convicts with a 2/3 vote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2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0" y="1600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Using the following starter, write a ½ page exit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ticket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on the topic below: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congressional power to tax and spend 	is very important because _________.  	Explain.</a:t>
            </a: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EXIT TICKET: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Taxing Power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43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March </a:t>
            </a:r>
            <a:r>
              <a:rPr lang="en-US" altLang="en-US" b="1" dirty="0">
                <a:solidFill>
                  <a:srgbClr val="FF0000"/>
                </a:solidFill>
              </a:rPr>
              <a:t>9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Analyze presidential candidates and participate in a mock presidential election.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 </a:t>
            </a:r>
            <a:r>
              <a:rPr lang="en-US" sz="3000" dirty="0" smtClean="0">
                <a:solidFill>
                  <a:srgbClr val="FF0000"/>
                </a:solidFill>
              </a:rPr>
              <a:t>5</a:t>
            </a:r>
            <a:r>
              <a:rPr lang="en-US" sz="3000" baseline="30000" dirty="0" smtClean="0">
                <a:solidFill>
                  <a:srgbClr val="FF0000"/>
                </a:solidFill>
              </a:rPr>
              <a:t>th</a:t>
            </a:r>
            <a:r>
              <a:rPr lang="en-US" sz="3000" dirty="0" smtClean="0">
                <a:solidFill>
                  <a:srgbClr val="FF0000"/>
                </a:solidFill>
              </a:rPr>
              <a:t> &amp; 6</a:t>
            </a:r>
            <a:r>
              <a:rPr lang="en-US" sz="3000" baseline="30000" dirty="0" smtClean="0">
                <a:solidFill>
                  <a:srgbClr val="FF0000"/>
                </a:solidFill>
              </a:rPr>
              <a:t>th</a:t>
            </a:r>
            <a:r>
              <a:rPr lang="en-US" sz="3000" dirty="0" smtClean="0">
                <a:solidFill>
                  <a:srgbClr val="FF0000"/>
                </a:solidFill>
              </a:rPr>
              <a:t> Periods </a:t>
            </a:r>
            <a:r>
              <a:rPr lang="en-US" sz="3000" b="1" u="sng" dirty="0" smtClean="0">
                <a:solidFill>
                  <a:srgbClr val="FF0000"/>
                </a:solidFill>
              </a:rPr>
              <a:t>ONLY</a:t>
            </a:r>
            <a:endParaRPr lang="en-US" sz="3000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Congressional Powers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Presidential Speeches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Presidential Primary Vote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General Election Vote TOMORROW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TASK: Know Your Presidents </a:t>
            </a:r>
            <a:r>
              <a:rPr lang="en-US" sz="2800" dirty="0" smtClean="0">
                <a:solidFill>
                  <a:prstClr val="black"/>
                </a:solidFill>
              </a:rPr>
              <a:t>Worksheet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b="1" dirty="0">
                <a:solidFill>
                  <a:prstClr val="black"/>
                </a:solidFill>
              </a:rPr>
              <a:t>***Presidential Inauguration Speeches </a:t>
            </a:r>
            <a:r>
              <a:rPr lang="en-US" sz="2800" b="1" dirty="0" smtClean="0">
                <a:solidFill>
                  <a:prstClr val="black"/>
                </a:solidFill>
              </a:rPr>
              <a:t>FRIDAY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Congressional Powers Vocab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below using the glossary of your textbook.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Direct tax			3.   Deficit financing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Indirect tax			4.   Bankruptcy</a:t>
            </a:r>
          </a:p>
        </p:txBody>
      </p:sp>
    </p:spTree>
    <p:extLst>
      <p:ext uri="{BB962C8B-B14F-4D97-AF65-F5344CB8AC3E}">
        <p14:creationId xmlns:p14="http://schemas.microsoft.com/office/powerpoint/2010/main" val="24861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PRESIDENTIAL 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SPEECHES &amp; VOTE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SPEECH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Presidential candidate, campaign managers, &amp; tech manager come to podium</a:t>
            </a:r>
          </a:p>
          <a:p>
            <a:pPr marL="514350" indent="-514350">
              <a:buFont typeface="+mj-lt"/>
              <a:buAutoNum type="arabicParenR"/>
            </a:pPr>
            <a:endParaRPr lang="en-US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Tech manager films speech.  Email to </a:t>
            </a:r>
            <a:r>
              <a:rPr lang="en-US" dirty="0" smtClean="0">
                <a:hlinkClick r:id="rId2"/>
              </a:rPr>
              <a:t>cgoblirsch@ceresusd.net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Campaign Manager #1 will introduce the Presidential candidate using the profile</a:t>
            </a:r>
          </a:p>
          <a:p>
            <a:pPr marL="514350" indent="-514350">
              <a:buFont typeface="+mj-lt"/>
              <a:buAutoNum type="arabicParenR"/>
            </a:pPr>
            <a:endParaRPr lang="en-US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Campaign Manager #2 will stand behind the Presidential candidate displaying campaign posters/materials</a:t>
            </a:r>
          </a:p>
          <a:p>
            <a:pPr marL="514350" indent="-514350">
              <a:buFont typeface="+mj-lt"/>
              <a:buAutoNum type="arabicParenR"/>
            </a:pPr>
            <a:endParaRPr lang="en-US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Presidential candidate will deliver their speech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PRIMARY VOTE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Open Primary – Vote for one candidate from each political party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votes will be tallied.  The top vote getting candidate from each political party will win that parties nomination.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b="1" i="1" dirty="0" smtClean="0"/>
              <a:t>GENERAL </a:t>
            </a:r>
            <a:r>
              <a:rPr lang="en-US" b="1" i="1" dirty="0" smtClean="0"/>
              <a:t>ELECTION - </a:t>
            </a:r>
            <a:r>
              <a:rPr lang="en-US" sz="2300" b="1" i="1" dirty="0" smtClean="0"/>
              <a:t>TOMORROW</a:t>
            </a:r>
            <a:endParaRPr lang="en-US" sz="2300" b="1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teacher will announce the candidate representing each party, then the Presidential candidates will announce their Vice-Presidential “ticket” mate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Students will vote in the general election for 1 presidential candidate ONLY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Election results will be </a:t>
            </a:r>
            <a:r>
              <a:rPr lang="en-US" dirty="0" smtClean="0"/>
              <a:t>determined</a:t>
            </a:r>
            <a:r>
              <a:rPr lang="en-US" dirty="0" smtClean="0"/>
              <a:t> </a:t>
            </a:r>
            <a:r>
              <a:rPr lang="en-US" dirty="0" smtClean="0"/>
              <a:t>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743527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PRIMARY 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(R) Representative Mendoza</a:t>
            </a:r>
          </a:p>
          <a:p>
            <a:pPr mar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_____   (R) Representative </a:t>
            </a:r>
            <a:r>
              <a:rPr lang="en-US" sz="4400" dirty="0" smtClean="0">
                <a:solidFill>
                  <a:prstClr val="black"/>
                </a:solidFill>
              </a:rPr>
              <a:t>Rodriguez</a:t>
            </a:r>
            <a:endParaRPr lang="en-US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400" dirty="0" smtClean="0"/>
              <a:t>_____   (D) Senator </a:t>
            </a:r>
            <a:r>
              <a:rPr lang="en-US" sz="4400" dirty="0" err="1" smtClean="0"/>
              <a:t>Blandino</a:t>
            </a:r>
            <a:endParaRPr lang="en-US" sz="4400" dirty="0" smtClean="0"/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 smtClean="0">
                <a:solidFill>
                  <a:prstClr val="black"/>
                </a:solidFill>
              </a:rPr>
              <a:t>_____   (I) Representative </a:t>
            </a:r>
            <a:r>
              <a:rPr lang="en-US" sz="4400" dirty="0" err="1" smtClean="0">
                <a:solidFill>
                  <a:prstClr val="black"/>
                </a:solidFill>
              </a:rPr>
              <a:t>Zurita</a:t>
            </a:r>
            <a:endParaRPr lang="en-US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4876800"/>
            <a:ext cx="83058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437" y="5943600"/>
            <a:ext cx="83058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36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General Election 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(R) Representative 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(D) Senator </a:t>
            </a:r>
            <a:r>
              <a:rPr lang="en-US" sz="4400" dirty="0" err="1" smtClean="0"/>
              <a:t>Blandino</a:t>
            </a:r>
            <a:endParaRPr lang="en-US" sz="4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(I) Representative </a:t>
            </a:r>
            <a:r>
              <a:rPr lang="en-US" sz="4400" dirty="0" err="1" smtClean="0"/>
              <a:t>Zurita</a:t>
            </a:r>
            <a:endParaRPr lang="en-US" sz="4400" dirty="0" smtClean="0"/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7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743527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PRIMARY 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(R) Representative Williams, Jeff</a:t>
            </a:r>
          </a:p>
          <a:p>
            <a:pPr mar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_____   (R) Representative </a:t>
            </a:r>
            <a:r>
              <a:rPr lang="en-US" sz="4400" dirty="0" smtClean="0">
                <a:solidFill>
                  <a:prstClr val="black"/>
                </a:solidFill>
              </a:rPr>
              <a:t>Ramirez, Efren</a:t>
            </a:r>
            <a:endParaRPr lang="en-US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400" dirty="0" smtClean="0"/>
              <a:t>_____   (D) Representative </a:t>
            </a:r>
            <a:r>
              <a:rPr lang="en-US" sz="4400" dirty="0" smtClean="0"/>
              <a:t>Padilla, Julio</a:t>
            </a:r>
            <a:endParaRPr lang="en-US" sz="4400" dirty="0" smtClean="0"/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 smtClean="0">
                <a:solidFill>
                  <a:prstClr val="black"/>
                </a:solidFill>
              </a:rPr>
              <a:t>_____   (I) Representative </a:t>
            </a:r>
            <a:r>
              <a:rPr lang="en-US" sz="4400" dirty="0" err="1" smtClean="0">
                <a:solidFill>
                  <a:prstClr val="black"/>
                </a:solidFill>
              </a:rPr>
              <a:t>Palafox</a:t>
            </a:r>
            <a:r>
              <a:rPr lang="en-US" sz="4400" dirty="0" smtClean="0">
                <a:solidFill>
                  <a:prstClr val="black"/>
                </a:solidFill>
              </a:rPr>
              <a:t>, Mario</a:t>
            </a:r>
            <a:endParaRPr lang="en-US" sz="4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_____   (I) Representative </a:t>
            </a:r>
            <a:r>
              <a:rPr lang="en-US" sz="4400" dirty="0" smtClean="0">
                <a:solidFill>
                  <a:prstClr val="black"/>
                </a:solidFill>
              </a:rPr>
              <a:t>Ruiz</a:t>
            </a:r>
            <a:endParaRPr lang="en-US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4267200"/>
            <a:ext cx="83058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1169" y="5105400"/>
            <a:ext cx="83058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31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</TotalTime>
  <Words>795</Words>
  <Application>Microsoft Office PowerPoint</Application>
  <PresentationFormat>On-screen Show (4:3)</PresentationFormat>
  <Paragraphs>224</Paragraphs>
  <Slides>13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14_TP030004031</vt:lpstr>
      <vt:lpstr>Default Design</vt:lpstr>
      <vt:lpstr>1_Default Design</vt:lpstr>
      <vt:lpstr>2_Default Design</vt:lpstr>
      <vt:lpstr>Monday March 9, 2015 Mr. Goblirsch – American Government</vt:lpstr>
      <vt:lpstr>Powers of Congress</vt:lpstr>
      <vt:lpstr>Powers of Congress</vt:lpstr>
      <vt:lpstr>EXIT TICKET: Taxing Power</vt:lpstr>
      <vt:lpstr>Monday March 9, 2015 Mr. Goblirsch – American Government</vt:lpstr>
      <vt:lpstr>PRESIDENTIAL  SPEECHES &amp; VOTE</vt:lpstr>
      <vt:lpstr>5th PRIMARY BALLOT</vt:lpstr>
      <vt:lpstr>5th General Election BALLOT</vt:lpstr>
      <vt:lpstr>6th PRIMARY BALLOT</vt:lpstr>
      <vt:lpstr>6th General Election BALLOT</vt:lpstr>
      <vt:lpstr>KNOW YOUR PRESIDENTS ACTIVITY</vt:lpstr>
      <vt:lpstr>KNOW YOUR PRESIDENTS</vt:lpstr>
      <vt:lpstr>KNOW YOUR PRESIDENTS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130</cp:revision>
  <cp:lastPrinted>2015-03-09T14:39:19Z</cp:lastPrinted>
  <dcterms:created xsi:type="dcterms:W3CDTF">2013-08-14T05:03:00Z</dcterms:created>
  <dcterms:modified xsi:type="dcterms:W3CDTF">2015-03-09T18:52:46Z</dcterms:modified>
</cp:coreProperties>
</file>