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handoutMasterIdLst>
    <p:handoutMasterId r:id="rId45"/>
  </p:handoutMasterIdLst>
  <p:sldIdLst>
    <p:sldId id="293" r:id="rId6"/>
    <p:sldId id="294" r:id="rId7"/>
    <p:sldId id="286" r:id="rId8"/>
    <p:sldId id="287" r:id="rId9"/>
    <p:sldId id="290" r:id="rId10"/>
    <p:sldId id="292" r:id="rId11"/>
    <p:sldId id="296" r:id="rId12"/>
    <p:sldId id="262" r:id="rId13"/>
    <p:sldId id="274" r:id="rId14"/>
    <p:sldId id="284" r:id="rId15"/>
    <p:sldId id="280" r:id="rId16"/>
    <p:sldId id="271" r:id="rId17"/>
    <p:sldId id="270" r:id="rId18"/>
    <p:sldId id="275" r:id="rId19"/>
    <p:sldId id="266" r:id="rId20"/>
    <p:sldId id="283" r:id="rId21"/>
    <p:sldId id="278" r:id="rId22"/>
    <p:sldId id="276" r:id="rId23"/>
    <p:sldId id="256" r:id="rId24"/>
    <p:sldId id="267" r:id="rId25"/>
    <p:sldId id="265" r:id="rId26"/>
    <p:sldId id="285" r:id="rId27"/>
    <p:sldId id="257" r:id="rId28"/>
    <p:sldId id="258" r:id="rId29"/>
    <p:sldId id="268" r:id="rId30"/>
    <p:sldId id="261" r:id="rId31"/>
    <p:sldId id="272" r:id="rId32"/>
    <p:sldId id="259" r:id="rId33"/>
    <p:sldId id="263" r:id="rId34"/>
    <p:sldId id="279" r:id="rId35"/>
    <p:sldId id="281" r:id="rId36"/>
    <p:sldId id="277" r:id="rId37"/>
    <p:sldId id="260" r:id="rId38"/>
    <p:sldId id="273" r:id="rId39"/>
    <p:sldId id="282" r:id="rId40"/>
    <p:sldId id="269" r:id="rId41"/>
    <p:sldId id="264" r:id="rId42"/>
    <p:sldId id="295" r:id="rId43"/>
    <p:sldId id="297"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3723FF9-AFD2-4D09-B916-79B6F94F51AD}" type="datetimeFigureOut">
              <a:rPr lang="en-US" altLang="en-US"/>
              <a:pPr/>
              <a:t>8/14/2015</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D6B25D6-1DE9-44BB-A4F5-1A804FF38795}" type="slidenum">
              <a:rPr lang="en-US" altLang="en-US"/>
              <a:pPr/>
              <a:t>‹#›</a:t>
            </a:fld>
            <a:endParaRPr lang="en-US" altLang="en-US"/>
          </a:p>
        </p:txBody>
      </p:sp>
    </p:spTree>
    <p:extLst>
      <p:ext uri="{BB962C8B-B14F-4D97-AF65-F5344CB8AC3E}">
        <p14:creationId xmlns:p14="http://schemas.microsoft.com/office/powerpoint/2010/main" val="405140692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89E1D258-147B-44E6-8C70-32F29A01E933}" type="datetimeFigureOut">
              <a:rPr lang="en-US" altLang="en-US"/>
              <a:pPr/>
              <a:t>8/14/2015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56359EF-BF78-43B2-973D-88ECDB02C8CB}" type="slidenum">
              <a:rPr lang="en-US" altLang="en-US"/>
              <a:pPr/>
              <a:t>‹#›</a:t>
            </a:fld>
            <a:endParaRPr lang="en-US" altLang="en-US"/>
          </a:p>
        </p:txBody>
      </p:sp>
    </p:spTree>
    <p:extLst>
      <p:ext uri="{BB962C8B-B14F-4D97-AF65-F5344CB8AC3E}">
        <p14:creationId xmlns:p14="http://schemas.microsoft.com/office/powerpoint/2010/main" val="1301262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F4AD15C-750A-4143-91EC-A824743AEE83}" type="datetimeFigureOut">
              <a:rPr lang="en-US" altLang="en-US"/>
              <a:pPr/>
              <a:t>8/14/2015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1815192-EB7D-4A25-B6EE-9A796FCFF14F}" type="slidenum">
              <a:rPr lang="en-US" altLang="en-US"/>
              <a:pPr/>
              <a:t>‹#›</a:t>
            </a:fld>
            <a:endParaRPr lang="en-US" altLang="en-US"/>
          </a:p>
        </p:txBody>
      </p:sp>
    </p:spTree>
    <p:extLst>
      <p:ext uri="{BB962C8B-B14F-4D97-AF65-F5344CB8AC3E}">
        <p14:creationId xmlns:p14="http://schemas.microsoft.com/office/powerpoint/2010/main" val="3131343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EFE65D5-7140-43EB-8911-F6D72D4D3E27}" type="datetimeFigureOut">
              <a:rPr lang="en-US" altLang="en-US"/>
              <a:pPr/>
              <a:t>8/14/2015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D5618BF-B2F3-4771-9A7C-F58173B6DD21}" type="slidenum">
              <a:rPr lang="en-US" altLang="en-US"/>
              <a:pPr/>
              <a:t>‹#›</a:t>
            </a:fld>
            <a:endParaRPr lang="en-US" altLang="en-US"/>
          </a:p>
        </p:txBody>
      </p:sp>
    </p:spTree>
    <p:extLst>
      <p:ext uri="{BB962C8B-B14F-4D97-AF65-F5344CB8AC3E}">
        <p14:creationId xmlns:p14="http://schemas.microsoft.com/office/powerpoint/2010/main" val="1790585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732D64-5BEB-4B55-871F-62CB746973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7933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BD2E69-AAE9-459F-A905-EA40CE79F3B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2750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624582-9FE6-45A3-BB79-A6E0305B76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7759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1CFA6B7-FCB4-4799-88F6-CCCFED5873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357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1D5100D-ACCB-4B07-8866-7B12BF8FA2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680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24F54C4-2A88-4201-8A00-962E8CD40E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18433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D52A2FA-FCBE-45CB-8196-BE8F4D4400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91705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C6A2B4-D841-43A3-9BCF-FCD4709CD2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20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53D78C2-7CB8-4911-8932-EA15E1DE9BBA}" type="datetimeFigureOut">
              <a:rPr lang="en-US" altLang="en-US"/>
              <a:pPr/>
              <a:t>8/14/2015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AA82DEE-7DA6-499B-BB7E-D160FD9564C7}" type="slidenum">
              <a:rPr lang="en-US" altLang="en-US"/>
              <a:pPr/>
              <a:t>‹#›</a:t>
            </a:fld>
            <a:endParaRPr lang="en-US" altLang="en-US"/>
          </a:p>
        </p:txBody>
      </p:sp>
    </p:spTree>
    <p:extLst>
      <p:ext uri="{BB962C8B-B14F-4D97-AF65-F5344CB8AC3E}">
        <p14:creationId xmlns:p14="http://schemas.microsoft.com/office/powerpoint/2010/main" val="22506227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354E62E-3EE7-4A18-BDD9-F7685728B3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84352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11840C-63C5-4960-8316-E8951376D0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7189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6EF46B-4D30-4BA6-B321-B7C65DE4E22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01817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4334E23A-3BDF-479E-847C-B1AB201B500D}" type="datetimeFigureOut">
              <a:rPr lang="en-US"/>
              <a:pPr>
                <a:defRPr/>
              </a:pPr>
              <a:t>8/14/2015</a:t>
            </a:fld>
            <a:endParaRPr lang="en-US"/>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FB78D603-9AF7-4A8B-9287-05DD3A168D76}" type="slidenum">
              <a:rPr lang="en-US"/>
              <a:pPr>
                <a:defRPr/>
              </a:pPr>
              <a:t>‹#›</a:t>
            </a:fld>
            <a:endParaRPr lang="en-US"/>
          </a:p>
        </p:txBody>
      </p:sp>
    </p:spTree>
    <p:extLst>
      <p:ext uri="{BB962C8B-B14F-4D97-AF65-F5344CB8AC3E}">
        <p14:creationId xmlns:p14="http://schemas.microsoft.com/office/powerpoint/2010/main" val="41095949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85743970-EB6C-4FF2-BE3D-13E3CA6BA4B7}" type="datetimeFigureOut">
              <a:rPr lang="en-US"/>
              <a:pPr>
                <a:defRPr/>
              </a:pPr>
              <a:t>8/14/2015</a:t>
            </a:fld>
            <a:endParaRPr lang="en-US"/>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55C91E8A-90B5-4AEA-B894-2AE7A9A1409F}" type="slidenum">
              <a:rPr lang="en-US"/>
              <a:pPr>
                <a:defRPr/>
              </a:pPr>
              <a:t>‹#›</a:t>
            </a:fld>
            <a:endParaRPr lang="en-US"/>
          </a:p>
        </p:txBody>
      </p:sp>
    </p:spTree>
    <p:extLst>
      <p:ext uri="{BB962C8B-B14F-4D97-AF65-F5344CB8AC3E}">
        <p14:creationId xmlns:p14="http://schemas.microsoft.com/office/powerpoint/2010/main" val="17405262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DDDC2FD4-0B8A-4B4F-8208-9AA83C812604}" type="datetimeFigureOut">
              <a:rPr lang="en-US"/>
              <a:pPr>
                <a:defRPr/>
              </a:pPr>
              <a:t>8/14/2015</a:t>
            </a:fld>
            <a:endParaRPr lang="en-US"/>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F729D4DE-40BC-444A-B418-6DAC85F23EAE}" type="slidenum">
              <a:rPr lang="en-US"/>
              <a:pPr>
                <a:defRPr/>
              </a:pPr>
              <a:t>‹#›</a:t>
            </a:fld>
            <a:endParaRPr lang="en-US"/>
          </a:p>
        </p:txBody>
      </p:sp>
    </p:spTree>
    <p:extLst>
      <p:ext uri="{BB962C8B-B14F-4D97-AF65-F5344CB8AC3E}">
        <p14:creationId xmlns:p14="http://schemas.microsoft.com/office/powerpoint/2010/main" val="4790174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9A61FC1A-FE8E-4CD2-A327-976C0BC2C465}" type="datetimeFigureOut">
              <a:rPr lang="en-US"/>
              <a:pPr>
                <a:defRPr/>
              </a:pPr>
              <a:t>8/14/2015</a:t>
            </a:fld>
            <a:endParaRPr lang="en-US"/>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8C4528EF-8F74-4A86-96E1-40EF1178EE55}" type="slidenum">
              <a:rPr lang="en-US"/>
              <a:pPr>
                <a:defRPr/>
              </a:pPr>
              <a:t>‹#›</a:t>
            </a:fld>
            <a:endParaRPr lang="en-US"/>
          </a:p>
        </p:txBody>
      </p:sp>
    </p:spTree>
    <p:extLst>
      <p:ext uri="{BB962C8B-B14F-4D97-AF65-F5344CB8AC3E}">
        <p14:creationId xmlns:p14="http://schemas.microsoft.com/office/powerpoint/2010/main" val="41180609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AC34C3A3-BB5A-4E59-9302-585998514784}" type="datetimeFigureOut">
              <a:rPr lang="en-US"/>
              <a:pPr>
                <a:defRPr/>
              </a:pPr>
              <a:t>8/14/2015</a:t>
            </a:fld>
            <a:endParaRPr lang="en-US"/>
          </a:p>
        </p:txBody>
      </p:sp>
      <p:sp>
        <p:nvSpPr>
          <p:cNvPr id="8"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9"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69DBFA96-8CCF-48DD-99A5-77D98BCD306A}" type="slidenum">
              <a:rPr lang="en-US"/>
              <a:pPr>
                <a:defRPr/>
              </a:pPr>
              <a:t>‹#›</a:t>
            </a:fld>
            <a:endParaRPr lang="en-US"/>
          </a:p>
        </p:txBody>
      </p:sp>
    </p:spTree>
    <p:extLst>
      <p:ext uri="{BB962C8B-B14F-4D97-AF65-F5344CB8AC3E}">
        <p14:creationId xmlns:p14="http://schemas.microsoft.com/office/powerpoint/2010/main" val="26257960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A9A579FE-9098-441A-BB62-50961085B598}" type="datetimeFigureOut">
              <a:rPr lang="en-US"/>
              <a:pPr>
                <a:defRPr/>
              </a:pPr>
              <a:t>8/14/2015</a:t>
            </a:fld>
            <a:endParaRPr lang="en-US"/>
          </a:p>
        </p:txBody>
      </p:sp>
      <p:sp>
        <p:nvSpPr>
          <p:cNvPr id="4"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5"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1B58FF76-7538-4FE9-B430-BFB182ECE14C}" type="slidenum">
              <a:rPr lang="en-US"/>
              <a:pPr>
                <a:defRPr/>
              </a:pPr>
              <a:t>‹#›</a:t>
            </a:fld>
            <a:endParaRPr lang="en-US"/>
          </a:p>
        </p:txBody>
      </p:sp>
    </p:spTree>
    <p:extLst>
      <p:ext uri="{BB962C8B-B14F-4D97-AF65-F5344CB8AC3E}">
        <p14:creationId xmlns:p14="http://schemas.microsoft.com/office/powerpoint/2010/main" val="35467818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4707767C-155E-4560-9970-14125E40AB7C}" type="datetimeFigureOut">
              <a:rPr lang="en-US"/>
              <a:pPr>
                <a:defRPr/>
              </a:pPr>
              <a:t>8/14/2015</a:t>
            </a:fld>
            <a:endParaRPr lang="en-US"/>
          </a:p>
        </p:txBody>
      </p:sp>
      <p:sp>
        <p:nvSpPr>
          <p:cNvPr id="3"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4"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7E159642-69CE-44AA-8B4E-D136203AD20A}" type="slidenum">
              <a:rPr lang="en-US"/>
              <a:pPr>
                <a:defRPr/>
              </a:pPr>
              <a:t>‹#›</a:t>
            </a:fld>
            <a:endParaRPr lang="en-US"/>
          </a:p>
        </p:txBody>
      </p:sp>
    </p:spTree>
    <p:extLst>
      <p:ext uri="{BB962C8B-B14F-4D97-AF65-F5344CB8AC3E}">
        <p14:creationId xmlns:p14="http://schemas.microsoft.com/office/powerpoint/2010/main" val="49165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BC4775A-5B3A-49CC-9ACA-65DEE540A8D5}" type="datetimeFigureOut">
              <a:rPr lang="en-US" altLang="en-US"/>
              <a:pPr/>
              <a:t>8/14/2015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00AAECD-04C2-4242-A15E-BE9655B91A72}" type="slidenum">
              <a:rPr lang="en-US" altLang="en-US"/>
              <a:pPr/>
              <a:t>‹#›</a:t>
            </a:fld>
            <a:endParaRPr lang="en-US" altLang="en-US"/>
          </a:p>
        </p:txBody>
      </p:sp>
    </p:spTree>
    <p:extLst>
      <p:ext uri="{BB962C8B-B14F-4D97-AF65-F5344CB8AC3E}">
        <p14:creationId xmlns:p14="http://schemas.microsoft.com/office/powerpoint/2010/main" val="13385065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AF89034E-EBB9-40DD-BA48-31EFAF81FEAC}" type="datetimeFigureOut">
              <a:rPr lang="en-US"/>
              <a:pPr>
                <a:defRPr/>
              </a:pPr>
              <a:t>8/14/2015</a:t>
            </a:fld>
            <a:endParaRPr lang="en-US"/>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5C102C37-F13E-42F2-BA39-8183927741D3}" type="slidenum">
              <a:rPr lang="en-US"/>
              <a:pPr>
                <a:defRPr/>
              </a:pPr>
              <a:t>‹#›</a:t>
            </a:fld>
            <a:endParaRPr lang="en-US"/>
          </a:p>
        </p:txBody>
      </p:sp>
    </p:spTree>
    <p:extLst>
      <p:ext uri="{BB962C8B-B14F-4D97-AF65-F5344CB8AC3E}">
        <p14:creationId xmlns:p14="http://schemas.microsoft.com/office/powerpoint/2010/main" val="1688123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29CE7C50-2A3C-4D3C-808A-88DACBC34BFC}" type="datetimeFigureOut">
              <a:rPr lang="en-US"/>
              <a:pPr>
                <a:defRPr/>
              </a:pPr>
              <a:t>8/14/2015</a:t>
            </a:fld>
            <a:endParaRPr lang="en-US"/>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4CB6B1C6-F464-4CB4-B8DB-DA5F9744EE56}" type="slidenum">
              <a:rPr lang="en-US"/>
              <a:pPr>
                <a:defRPr/>
              </a:pPr>
              <a:t>‹#›</a:t>
            </a:fld>
            <a:endParaRPr lang="en-US"/>
          </a:p>
        </p:txBody>
      </p:sp>
    </p:spTree>
    <p:extLst>
      <p:ext uri="{BB962C8B-B14F-4D97-AF65-F5344CB8AC3E}">
        <p14:creationId xmlns:p14="http://schemas.microsoft.com/office/powerpoint/2010/main" val="5743024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A33FB273-C1F4-41CA-B423-75DE9FF798EE}" type="datetimeFigureOut">
              <a:rPr lang="en-US"/>
              <a:pPr>
                <a:defRPr/>
              </a:pPr>
              <a:t>8/14/2015</a:t>
            </a:fld>
            <a:endParaRPr lang="en-US"/>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2DC4069A-CCB5-4AE8-A1B0-A18329E1CED5}" type="slidenum">
              <a:rPr lang="en-US"/>
              <a:pPr>
                <a:defRPr/>
              </a:pPr>
              <a:t>‹#›</a:t>
            </a:fld>
            <a:endParaRPr lang="en-US"/>
          </a:p>
        </p:txBody>
      </p:sp>
    </p:spTree>
    <p:extLst>
      <p:ext uri="{BB962C8B-B14F-4D97-AF65-F5344CB8AC3E}">
        <p14:creationId xmlns:p14="http://schemas.microsoft.com/office/powerpoint/2010/main" val="34168866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6E90CEA8-4A3A-4F30-8597-D40F12A16B46}" type="datetimeFigureOut">
              <a:rPr lang="en-US"/>
              <a:pPr>
                <a:defRPr/>
              </a:pPr>
              <a:t>8/14/2015</a:t>
            </a:fld>
            <a:endParaRPr lang="en-US"/>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9F0FA2BC-DCDC-476F-B952-FBAD10BBA71C}" type="slidenum">
              <a:rPr lang="en-US"/>
              <a:pPr>
                <a:defRPr/>
              </a:pPr>
              <a:t>‹#›</a:t>
            </a:fld>
            <a:endParaRPr lang="en-US"/>
          </a:p>
        </p:txBody>
      </p:sp>
    </p:spTree>
    <p:extLst>
      <p:ext uri="{BB962C8B-B14F-4D97-AF65-F5344CB8AC3E}">
        <p14:creationId xmlns:p14="http://schemas.microsoft.com/office/powerpoint/2010/main" val="8108524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732D64-5BEB-4B55-871F-62CB746973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39857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BD2E69-AAE9-459F-A905-EA40CE79F3B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65941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624582-9FE6-45A3-BB79-A6E0305B76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891557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1CFA6B7-FCB4-4799-88F6-CCCFED5873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9996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1D5100D-ACCB-4B07-8866-7B12BF8FA2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013582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24F54C4-2A88-4201-8A00-962E8CD40E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3915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A826C615-E705-4340-9A5C-487D16A588E8}" type="datetimeFigureOut">
              <a:rPr lang="en-US" altLang="en-US"/>
              <a:pPr/>
              <a:t>8/14/2015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3CC75B8-AE42-43FB-B63A-0E62FDC9798D}" type="slidenum">
              <a:rPr lang="en-US" altLang="en-US"/>
              <a:pPr/>
              <a:t>‹#›</a:t>
            </a:fld>
            <a:endParaRPr lang="en-US" altLang="en-US"/>
          </a:p>
        </p:txBody>
      </p:sp>
    </p:spTree>
    <p:extLst>
      <p:ext uri="{BB962C8B-B14F-4D97-AF65-F5344CB8AC3E}">
        <p14:creationId xmlns:p14="http://schemas.microsoft.com/office/powerpoint/2010/main" val="40644629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D52A2FA-FCBE-45CB-8196-BE8F4D4400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56827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C6A2B4-D841-43A3-9BCF-FCD4709CD2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929739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354E62E-3EE7-4A18-BDD9-F7685728B3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27553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11840C-63C5-4960-8316-E8951376D0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65565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6EF46B-4D30-4BA6-B321-B7C65DE4E22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37186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4334E23A-3BDF-479E-847C-B1AB201B500D}" type="datetimeFigureOut">
              <a:rPr lang="en-US"/>
              <a:pPr>
                <a:defRPr/>
              </a:pPr>
              <a:t>8/14/2015</a:t>
            </a:fld>
            <a:endParaRPr lang="en-US"/>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FB78D603-9AF7-4A8B-9287-05DD3A168D76}" type="slidenum">
              <a:rPr lang="en-US"/>
              <a:pPr>
                <a:defRPr/>
              </a:pPr>
              <a:t>‹#›</a:t>
            </a:fld>
            <a:endParaRPr lang="en-US"/>
          </a:p>
        </p:txBody>
      </p:sp>
    </p:spTree>
    <p:extLst>
      <p:ext uri="{BB962C8B-B14F-4D97-AF65-F5344CB8AC3E}">
        <p14:creationId xmlns:p14="http://schemas.microsoft.com/office/powerpoint/2010/main" val="34645841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85743970-EB6C-4FF2-BE3D-13E3CA6BA4B7}" type="datetimeFigureOut">
              <a:rPr lang="en-US"/>
              <a:pPr>
                <a:defRPr/>
              </a:pPr>
              <a:t>8/14/2015</a:t>
            </a:fld>
            <a:endParaRPr lang="en-US"/>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55C91E8A-90B5-4AEA-B894-2AE7A9A1409F}" type="slidenum">
              <a:rPr lang="en-US"/>
              <a:pPr>
                <a:defRPr/>
              </a:pPr>
              <a:t>‹#›</a:t>
            </a:fld>
            <a:endParaRPr lang="en-US"/>
          </a:p>
        </p:txBody>
      </p:sp>
    </p:spTree>
    <p:extLst>
      <p:ext uri="{BB962C8B-B14F-4D97-AF65-F5344CB8AC3E}">
        <p14:creationId xmlns:p14="http://schemas.microsoft.com/office/powerpoint/2010/main" val="29034128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DDDC2FD4-0B8A-4B4F-8208-9AA83C812604}" type="datetimeFigureOut">
              <a:rPr lang="en-US"/>
              <a:pPr>
                <a:defRPr/>
              </a:pPr>
              <a:t>8/14/2015</a:t>
            </a:fld>
            <a:endParaRPr lang="en-US"/>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F729D4DE-40BC-444A-B418-6DAC85F23EAE}" type="slidenum">
              <a:rPr lang="en-US"/>
              <a:pPr>
                <a:defRPr/>
              </a:pPr>
              <a:t>‹#›</a:t>
            </a:fld>
            <a:endParaRPr lang="en-US"/>
          </a:p>
        </p:txBody>
      </p:sp>
    </p:spTree>
    <p:extLst>
      <p:ext uri="{BB962C8B-B14F-4D97-AF65-F5344CB8AC3E}">
        <p14:creationId xmlns:p14="http://schemas.microsoft.com/office/powerpoint/2010/main" val="15697268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9A61FC1A-FE8E-4CD2-A327-976C0BC2C465}" type="datetimeFigureOut">
              <a:rPr lang="en-US"/>
              <a:pPr>
                <a:defRPr/>
              </a:pPr>
              <a:t>8/14/2015</a:t>
            </a:fld>
            <a:endParaRPr lang="en-US"/>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8C4528EF-8F74-4A86-96E1-40EF1178EE55}" type="slidenum">
              <a:rPr lang="en-US"/>
              <a:pPr>
                <a:defRPr/>
              </a:pPr>
              <a:t>‹#›</a:t>
            </a:fld>
            <a:endParaRPr lang="en-US"/>
          </a:p>
        </p:txBody>
      </p:sp>
    </p:spTree>
    <p:extLst>
      <p:ext uri="{BB962C8B-B14F-4D97-AF65-F5344CB8AC3E}">
        <p14:creationId xmlns:p14="http://schemas.microsoft.com/office/powerpoint/2010/main" val="9213252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AC34C3A3-BB5A-4E59-9302-585998514784}" type="datetimeFigureOut">
              <a:rPr lang="en-US"/>
              <a:pPr>
                <a:defRPr/>
              </a:pPr>
              <a:t>8/14/2015</a:t>
            </a:fld>
            <a:endParaRPr lang="en-US"/>
          </a:p>
        </p:txBody>
      </p:sp>
      <p:sp>
        <p:nvSpPr>
          <p:cNvPr id="8"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9"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69DBFA96-8CCF-48DD-99A5-77D98BCD306A}" type="slidenum">
              <a:rPr lang="en-US"/>
              <a:pPr>
                <a:defRPr/>
              </a:pPr>
              <a:t>‹#›</a:t>
            </a:fld>
            <a:endParaRPr lang="en-US"/>
          </a:p>
        </p:txBody>
      </p:sp>
    </p:spTree>
    <p:extLst>
      <p:ext uri="{BB962C8B-B14F-4D97-AF65-F5344CB8AC3E}">
        <p14:creationId xmlns:p14="http://schemas.microsoft.com/office/powerpoint/2010/main" val="464757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9942D27A-5570-4A3C-9193-58B0EE258A69}" type="datetimeFigureOut">
              <a:rPr lang="en-US" altLang="en-US"/>
              <a:pPr/>
              <a:t>8/14/2015</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1A58B5C2-4BF4-4A57-8DC9-51089CA5D9BA}" type="slidenum">
              <a:rPr lang="en-US" altLang="en-US"/>
              <a:pPr/>
              <a:t>‹#›</a:t>
            </a:fld>
            <a:endParaRPr lang="en-US" altLang="en-US"/>
          </a:p>
        </p:txBody>
      </p:sp>
    </p:spTree>
    <p:extLst>
      <p:ext uri="{BB962C8B-B14F-4D97-AF65-F5344CB8AC3E}">
        <p14:creationId xmlns:p14="http://schemas.microsoft.com/office/powerpoint/2010/main" val="24827317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A9A579FE-9098-441A-BB62-50961085B598}" type="datetimeFigureOut">
              <a:rPr lang="en-US"/>
              <a:pPr>
                <a:defRPr/>
              </a:pPr>
              <a:t>8/14/2015</a:t>
            </a:fld>
            <a:endParaRPr lang="en-US"/>
          </a:p>
        </p:txBody>
      </p:sp>
      <p:sp>
        <p:nvSpPr>
          <p:cNvPr id="4"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5"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1B58FF76-7538-4FE9-B430-BFB182ECE14C}" type="slidenum">
              <a:rPr lang="en-US"/>
              <a:pPr>
                <a:defRPr/>
              </a:pPr>
              <a:t>‹#›</a:t>
            </a:fld>
            <a:endParaRPr lang="en-US"/>
          </a:p>
        </p:txBody>
      </p:sp>
    </p:spTree>
    <p:extLst>
      <p:ext uri="{BB962C8B-B14F-4D97-AF65-F5344CB8AC3E}">
        <p14:creationId xmlns:p14="http://schemas.microsoft.com/office/powerpoint/2010/main" val="15518818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4707767C-155E-4560-9970-14125E40AB7C}" type="datetimeFigureOut">
              <a:rPr lang="en-US"/>
              <a:pPr>
                <a:defRPr/>
              </a:pPr>
              <a:t>8/14/2015</a:t>
            </a:fld>
            <a:endParaRPr lang="en-US"/>
          </a:p>
        </p:txBody>
      </p:sp>
      <p:sp>
        <p:nvSpPr>
          <p:cNvPr id="3"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4"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7E159642-69CE-44AA-8B4E-D136203AD20A}" type="slidenum">
              <a:rPr lang="en-US"/>
              <a:pPr>
                <a:defRPr/>
              </a:pPr>
              <a:t>‹#›</a:t>
            </a:fld>
            <a:endParaRPr lang="en-US"/>
          </a:p>
        </p:txBody>
      </p:sp>
    </p:spTree>
    <p:extLst>
      <p:ext uri="{BB962C8B-B14F-4D97-AF65-F5344CB8AC3E}">
        <p14:creationId xmlns:p14="http://schemas.microsoft.com/office/powerpoint/2010/main" val="37594582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AF89034E-EBB9-40DD-BA48-31EFAF81FEAC}" type="datetimeFigureOut">
              <a:rPr lang="en-US"/>
              <a:pPr>
                <a:defRPr/>
              </a:pPr>
              <a:t>8/14/2015</a:t>
            </a:fld>
            <a:endParaRPr lang="en-US"/>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5C102C37-F13E-42F2-BA39-8183927741D3}" type="slidenum">
              <a:rPr lang="en-US"/>
              <a:pPr>
                <a:defRPr/>
              </a:pPr>
              <a:t>‹#›</a:t>
            </a:fld>
            <a:endParaRPr lang="en-US"/>
          </a:p>
        </p:txBody>
      </p:sp>
    </p:spTree>
    <p:extLst>
      <p:ext uri="{BB962C8B-B14F-4D97-AF65-F5344CB8AC3E}">
        <p14:creationId xmlns:p14="http://schemas.microsoft.com/office/powerpoint/2010/main" val="30897819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29CE7C50-2A3C-4D3C-808A-88DACBC34BFC}" type="datetimeFigureOut">
              <a:rPr lang="en-US"/>
              <a:pPr>
                <a:defRPr/>
              </a:pPr>
              <a:t>8/14/2015</a:t>
            </a:fld>
            <a:endParaRPr lang="en-US"/>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4CB6B1C6-F464-4CB4-B8DB-DA5F9744EE56}" type="slidenum">
              <a:rPr lang="en-US"/>
              <a:pPr>
                <a:defRPr/>
              </a:pPr>
              <a:t>‹#›</a:t>
            </a:fld>
            <a:endParaRPr lang="en-US"/>
          </a:p>
        </p:txBody>
      </p:sp>
    </p:spTree>
    <p:extLst>
      <p:ext uri="{BB962C8B-B14F-4D97-AF65-F5344CB8AC3E}">
        <p14:creationId xmlns:p14="http://schemas.microsoft.com/office/powerpoint/2010/main" val="21268770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A33FB273-C1F4-41CA-B423-75DE9FF798EE}" type="datetimeFigureOut">
              <a:rPr lang="en-US"/>
              <a:pPr>
                <a:defRPr/>
              </a:pPr>
              <a:t>8/14/2015</a:t>
            </a:fld>
            <a:endParaRPr lang="en-US"/>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2DC4069A-CCB5-4AE8-A1B0-A18329E1CED5}" type="slidenum">
              <a:rPr lang="en-US"/>
              <a:pPr>
                <a:defRPr/>
              </a:pPr>
              <a:t>‹#›</a:t>
            </a:fld>
            <a:endParaRPr lang="en-US"/>
          </a:p>
        </p:txBody>
      </p:sp>
    </p:spTree>
    <p:extLst>
      <p:ext uri="{BB962C8B-B14F-4D97-AF65-F5344CB8AC3E}">
        <p14:creationId xmlns:p14="http://schemas.microsoft.com/office/powerpoint/2010/main" val="33142197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6E90CEA8-4A3A-4F30-8597-D40F12A16B46}" type="datetimeFigureOut">
              <a:rPr lang="en-US"/>
              <a:pPr>
                <a:defRPr/>
              </a:pPr>
              <a:t>8/14/2015</a:t>
            </a:fld>
            <a:endParaRPr lang="en-US"/>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9F0FA2BC-DCDC-476F-B952-FBAD10BBA71C}" type="slidenum">
              <a:rPr lang="en-US"/>
              <a:pPr>
                <a:defRPr/>
              </a:pPr>
              <a:t>‹#›</a:t>
            </a:fld>
            <a:endParaRPr lang="en-US"/>
          </a:p>
        </p:txBody>
      </p:sp>
    </p:spTree>
    <p:extLst>
      <p:ext uri="{BB962C8B-B14F-4D97-AF65-F5344CB8AC3E}">
        <p14:creationId xmlns:p14="http://schemas.microsoft.com/office/powerpoint/2010/main" val="2282365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A0DAC3FC-A19B-4543-B897-B322A157C1FF}" type="datetimeFigureOut">
              <a:rPr lang="en-US" altLang="en-US"/>
              <a:pPr/>
              <a:t>8/14/2015</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3069E228-CD6E-49B2-86E9-F43AD1227C2A}" type="slidenum">
              <a:rPr lang="en-US" altLang="en-US"/>
              <a:pPr/>
              <a:t>‹#›</a:t>
            </a:fld>
            <a:endParaRPr lang="en-US" altLang="en-US"/>
          </a:p>
        </p:txBody>
      </p:sp>
    </p:spTree>
    <p:extLst>
      <p:ext uri="{BB962C8B-B14F-4D97-AF65-F5344CB8AC3E}">
        <p14:creationId xmlns:p14="http://schemas.microsoft.com/office/powerpoint/2010/main" val="3523360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5E028BB-DC29-42BC-BDF8-6D9D98326FC4}" type="datetimeFigureOut">
              <a:rPr lang="en-US" altLang="en-US"/>
              <a:pPr/>
              <a:t>8/14/2015</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FAA02AC-F34A-4AD6-B2C2-618D4CB6BA90}" type="slidenum">
              <a:rPr lang="en-US" altLang="en-US"/>
              <a:pPr/>
              <a:t>‹#›</a:t>
            </a:fld>
            <a:endParaRPr lang="en-US" altLang="en-US"/>
          </a:p>
        </p:txBody>
      </p:sp>
    </p:spTree>
    <p:extLst>
      <p:ext uri="{BB962C8B-B14F-4D97-AF65-F5344CB8AC3E}">
        <p14:creationId xmlns:p14="http://schemas.microsoft.com/office/powerpoint/2010/main" val="1128672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913ED35-DDCB-4D10-93FB-F720B9A822C4}" type="datetimeFigureOut">
              <a:rPr lang="en-US" altLang="en-US"/>
              <a:pPr/>
              <a:t>8/14/2015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A7CB37B-25A4-4BC1-BD1D-2BACA0EDE951}" type="slidenum">
              <a:rPr lang="en-US" altLang="en-US"/>
              <a:pPr/>
              <a:t>‹#›</a:t>
            </a:fld>
            <a:endParaRPr lang="en-US" altLang="en-US"/>
          </a:p>
        </p:txBody>
      </p:sp>
    </p:spTree>
    <p:extLst>
      <p:ext uri="{BB962C8B-B14F-4D97-AF65-F5344CB8AC3E}">
        <p14:creationId xmlns:p14="http://schemas.microsoft.com/office/powerpoint/2010/main" val="3909308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D9F5FF0-AD14-4156-9B7A-F520D2A2187A}" type="datetimeFigureOut">
              <a:rPr lang="en-US" altLang="en-US"/>
              <a:pPr/>
              <a:t>8/14/2015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27B2889-815B-4DFF-804E-EA09D96C009B}" type="slidenum">
              <a:rPr lang="en-US" altLang="en-US"/>
              <a:pPr/>
              <a:t>‹#›</a:t>
            </a:fld>
            <a:endParaRPr lang="en-US" altLang="en-US"/>
          </a:p>
        </p:txBody>
      </p:sp>
    </p:spTree>
    <p:extLst>
      <p:ext uri="{BB962C8B-B14F-4D97-AF65-F5344CB8AC3E}">
        <p14:creationId xmlns:p14="http://schemas.microsoft.com/office/powerpoint/2010/main" val="363930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6CC1BAAC-7267-421E-BA15-9785D5DF4BEF}" type="datetimeFigureOut">
              <a:rPr lang="en-US" altLang="en-US"/>
              <a:pPr/>
              <a:t>8/14/2015</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721D4AB6-AB3B-4B4B-8E21-E9343CA8443F}"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S PGothic" pitchFamily="34" charset="-128"/>
          <a:cs typeface="+mj-cs"/>
        </a:defRPr>
      </a:lvl1pPr>
      <a:lvl2pPr algn="ctr" rtl="0" fontAlgn="base">
        <a:spcBef>
          <a:spcPct val="0"/>
        </a:spcBef>
        <a:spcAft>
          <a:spcPct val="0"/>
        </a:spcAft>
        <a:defRPr sz="4400">
          <a:solidFill>
            <a:schemeClr val="tx1"/>
          </a:solidFill>
          <a:latin typeface="Calibri" pitchFamily="34" charset="0"/>
          <a:ea typeface="MS PGothic" pitchFamily="34" charset="-128"/>
        </a:defRPr>
      </a:lvl2pPr>
      <a:lvl3pPr algn="ctr" rtl="0" fontAlgn="base">
        <a:spcBef>
          <a:spcPct val="0"/>
        </a:spcBef>
        <a:spcAft>
          <a:spcPct val="0"/>
        </a:spcAft>
        <a:defRPr sz="4400">
          <a:solidFill>
            <a:schemeClr val="tx1"/>
          </a:solidFill>
          <a:latin typeface="Calibri" pitchFamily="34" charset="0"/>
          <a:ea typeface="MS PGothic" pitchFamily="34" charset="-128"/>
        </a:defRPr>
      </a:lvl3pPr>
      <a:lvl4pPr algn="ctr" rtl="0" fontAlgn="base">
        <a:spcBef>
          <a:spcPct val="0"/>
        </a:spcBef>
        <a:spcAft>
          <a:spcPct val="0"/>
        </a:spcAft>
        <a:defRPr sz="4400">
          <a:solidFill>
            <a:schemeClr val="tx1"/>
          </a:solidFill>
          <a:latin typeface="Calibri" pitchFamily="34" charset="0"/>
          <a:ea typeface="MS PGothic" pitchFamily="34" charset="-128"/>
        </a:defRPr>
      </a:lvl4pPr>
      <a:lvl5pPr algn="ctr" rtl="0" fontAlgn="base">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ea typeface="MS PGothic" pitchFamily="34" charset="-128"/>
        </a:defRPr>
      </a:lvl6pPr>
      <a:lvl7pPr marL="914400" algn="ctr" rtl="0" fontAlgn="base">
        <a:spcBef>
          <a:spcPct val="0"/>
        </a:spcBef>
        <a:spcAft>
          <a:spcPct val="0"/>
        </a:spcAft>
        <a:defRPr sz="4400">
          <a:solidFill>
            <a:schemeClr val="tx1"/>
          </a:solidFill>
          <a:latin typeface="Calibri" pitchFamily="34" charset="0"/>
          <a:ea typeface="MS PGothic" pitchFamily="34" charset="-128"/>
        </a:defRPr>
      </a:lvl7pPr>
      <a:lvl8pPr marL="1371600" algn="ctr" rtl="0" fontAlgn="base">
        <a:spcBef>
          <a:spcPct val="0"/>
        </a:spcBef>
        <a:spcAft>
          <a:spcPct val="0"/>
        </a:spcAft>
        <a:defRPr sz="4400">
          <a:solidFill>
            <a:schemeClr val="tx1"/>
          </a:solidFill>
          <a:latin typeface="Calibri" pitchFamily="34" charset="0"/>
          <a:ea typeface="MS PGothic" pitchFamily="34" charset="-128"/>
        </a:defRPr>
      </a:lvl8pPr>
      <a:lvl9pPr marL="1828800" algn="ctr"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solidFill>
                <a:srgbClr val="000000"/>
              </a:solidFill>
              <a:latin typeface="Arial" charset="0"/>
              <a:ea typeface="+mn-ea"/>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solidFill>
                <a:srgbClr val="000000"/>
              </a:solidFill>
              <a:latin typeface="Arial" charset="0"/>
              <a:ea typeface="+mn-ea"/>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1A50F4D6-3CF5-4A40-A011-A0657E2BD2B7}" type="slidenum">
              <a:rPr lang="en-US">
                <a:solidFill>
                  <a:srgbClr val="000000"/>
                </a:solidFill>
                <a:latin typeface="Arial" charset="0"/>
                <a:ea typeface="+mn-ea"/>
              </a:rPr>
              <a:pPr>
                <a:defRPr/>
              </a:pPr>
              <a:t>‹#›</a:t>
            </a:fld>
            <a:endParaRPr lang="en-US">
              <a:solidFill>
                <a:srgbClr val="000000"/>
              </a:solidFill>
              <a:latin typeface="Arial" charset="0"/>
              <a:ea typeface="+mn-ea"/>
            </a:endParaRPr>
          </a:p>
        </p:txBody>
      </p:sp>
    </p:spTree>
    <p:extLst>
      <p:ext uri="{BB962C8B-B14F-4D97-AF65-F5344CB8AC3E}">
        <p14:creationId xmlns:p14="http://schemas.microsoft.com/office/powerpoint/2010/main" val="35169774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fld id="{9AB81C17-337F-4E10-AB08-129457F3C484}" type="datetimeFigureOut">
              <a:rPr lang="en-US">
                <a:ea typeface="+mn-ea"/>
              </a:rPr>
              <a:pPr>
                <a:defRPr/>
              </a:pPr>
              <a:t>8/14/2015</a:t>
            </a:fld>
            <a:endParaRPr lang="en-US">
              <a:ea typeface="+mn-ea"/>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endParaRPr lang="en-US">
              <a:ea typeface="+mn-ea"/>
            </a:endParaRP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fld id="{940231D5-5E41-4DF7-930C-D6699A4616CC}" type="slidenum">
              <a:rPr lang="en-US">
                <a:ea typeface="+mn-ea"/>
              </a:rPr>
              <a:pPr>
                <a:defRPr/>
              </a:pPr>
              <a:t>‹#›</a:t>
            </a:fld>
            <a:endParaRPr lang="en-US">
              <a:ea typeface="+mn-ea"/>
            </a:endParaRPr>
          </a:p>
        </p:txBody>
      </p:sp>
    </p:spTree>
    <p:extLst>
      <p:ext uri="{BB962C8B-B14F-4D97-AF65-F5344CB8AC3E}">
        <p14:creationId xmlns:p14="http://schemas.microsoft.com/office/powerpoint/2010/main" val="9789945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Arial"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1A50F4D6-3CF5-4A40-A011-A0657E2BD2B7}" type="slidenum">
              <a:rPr lang="en-US">
                <a:solidFill>
                  <a:srgbClr val="000000"/>
                </a:solidFill>
                <a:latin typeface="Arial" charset="0"/>
              </a:rPr>
              <a:pPr>
                <a:defRPr/>
              </a:pPr>
              <a:t>‹#›</a:t>
            </a:fld>
            <a:endParaRPr lang="en-US">
              <a:solidFill>
                <a:srgbClr val="000000"/>
              </a:solidFill>
              <a:latin typeface="Arial" charset="0"/>
            </a:endParaRPr>
          </a:p>
        </p:txBody>
      </p:sp>
    </p:spTree>
    <p:extLst>
      <p:ext uri="{BB962C8B-B14F-4D97-AF65-F5344CB8AC3E}">
        <p14:creationId xmlns:p14="http://schemas.microsoft.com/office/powerpoint/2010/main" val="241193885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fld id="{9AB81C17-337F-4E10-AB08-129457F3C484}" type="datetimeFigureOut">
              <a:rPr lang="en-US">
                <a:ea typeface="+mn-ea"/>
              </a:rPr>
              <a:pPr>
                <a:defRPr/>
              </a:pPr>
              <a:t>8/14/2015</a:t>
            </a:fld>
            <a:endParaRPr lang="en-US">
              <a:ea typeface="+mn-ea"/>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endParaRPr lang="en-US">
              <a:ea typeface="+mn-ea"/>
            </a:endParaRP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fld id="{940231D5-5E41-4DF7-930C-D6699A4616CC}" type="slidenum">
              <a:rPr lang="en-US">
                <a:ea typeface="+mn-ea"/>
              </a:rPr>
              <a:pPr>
                <a:defRPr/>
              </a:pPr>
              <a:t>‹#›</a:t>
            </a:fld>
            <a:endParaRPr lang="en-US">
              <a:ea typeface="+mn-ea"/>
            </a:endParaRPr>
          </a:p>
        </p:txBody>
      </p:sp>
    </p:spTree>
    <p:extLst>
      <p:ext uri="{BB962C8B-B14F-4D97-AF65-F5344CB8AC3E}">
        <p14:creationId xmlns:p14="http://schemas.microsoft.com/office/powerpoint/2010/main" val="133888237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Arial"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www.howthemarketworks.com/" TargetMode="External"/><Relationship Id="rId2" Type="http://schemas.openxmlformats.org/officeDocument/2006/relationships/image" Target="../media/image3.jp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idx="4294967295"/>
          </p:nvPr>
        </p:nvSpPr>
        <p:spPr>
          <a:xfrm>
            <a:off x="0" y="0"/>
            <a:ext cx="9144000" cy="838200"/>
          </a:xfrm>
        </p:spPr>
        <p:txBody>
          <a:bodyPr/>
          <a:lstStyle/>
          <a:p>
            <a:r>
              <a:rPr lang="en-US" altLang="en-US" b="1" dirty="0" smtClean="0">
                <a:solidFill>
                  <a:srgbClr val="FF0000"/>
                </a:solidFill>
              </a:rPr>
              <a:t>Friday August 14, 2015</a:t>
            </a:r>
            <a:r>
              <a:rPr lang="en-US" altLang="en-US" b="1" dirty="0" smtClean="0">
                <a:solidFill>
                  <a:schemeClr val="bg1">
                    <a:lumMod val="50000"/>
                  </a:schemeClr>
                </a:solidFill>
              </a:rPr>
              <a:t/>
            </a:r>
            <a:br>
              <a:rPr lang="en-US" altLang="en-US" b="1" dirty="0" smtClean="0">
                <a:solidFill>
                  <a:schemeClr val="bg1">
                    <a:lumMod val="50000"/>
                  </a:schemeClr>
                </a:solidFill>
              </a:rPr>
            </a:br>
            <a:r>
              <a:rPr lang="en-US" altLang="en-US" sz="2000" b="1" dirty="0" smtClean="0">
                <a:solidFill>
                  <a:schemeClr val="bg1">
                    <a:lumMod val="50000"/>
                  </a:schemeClr>
                </a:solidFill>
              </a:rPr>
              <a:t>Mr. Goblirsch – Economics</a:t>
            </a:r>
          </a:p>
        </p:txBody>
      </p:sp>
      <p:sp>
        <p:nvSpPr>
          <p:cNvPr id="20483" name="Content Placeholder 6"/>
          <p:cNvSpPr>
            <a:spLocks noGrp="1"/>
          </p:cNvSpPr>
          <p:nvPr>
            <p:ph idx="4294967295"/>
          </p:nvPr>
        </p:nvSpPr>
        <p:spPr>
          <a:xfrm>
            <a:off x="0" y="838200"/>
            <a:ext cx="9144000" cy="6019800"/>
          </a:xfrm>
        </p:spPr>
        <p:txBody>
          <a:bodyPr>
            <a:normAutofit lnSpcReduction="10000"/>
          </a:bodyPr>
          <a:lstStyle/>
          <a:p>
            <a:pPr marL="609600" indent="-609600">
              <a:spcBef>
                <a:spcPct val="0"/>
              </a:spcBef>
              <a:buFontTx/>
              <a:buNone/>
              <a:defRPr/>
            </a:pPr>
            <a:r>
              <a:rPr lang="en-US" sz="2400" b="1" dirty="0" smtClean="0">
                <a:solidFill>
                  <a:schemeClr val="tx2"/>
                </a:solidFill>
              </a:rPr>
              <a:t>OBJECTIVE – </a:t>
            </a:r>
            <a:r>
              <a:rPr lang="en-US" sz="2400" b="1" u="sng" dirty="0" smtClean="0">
                <a:solidFill>
                  <a:schemeClr val="tx2"/>
                </a:solidFill>
              </a:rPr>
              <a:t>S</a:t>
            </a:r>
            <a:r>
              <a:rPr lang="en-US" sz="2400" b="1" dirty="0" smtClean="0">
                <a:solidFill>
                  <a:schemeClr val="tx2"/>
                </a:solidFill>
              </a:rPr>
              <a:t>tudents </a:t>
            </a:r>
            <a:r>
              <a:rPr lang="en-US" sz="2400" b="1" u="sng" dirty="0" smtClean="0">
                <a:solidFill>
                  <a:schemeClr val="tx2"/>
                </a:solidFill>
              </a:rPr>
              <a:t>W</a:t>
            </a:r>
            <a:r>
              <a:rPr lang="en-US" sz="2400" b="1" dirty="0" smtClean="0">
                <a:solidFill>
                  <a:schemeClr val="tx2"/>
                </a:solidFill>
              </a:rPr>
              <a:t>ill </a:t>
            </a:r>
            <a:r>
              <a:rPr lang="en-US" sz="2400" b="1" u="sng" dirty="0" smtClean="0">
                <a:solidFill>
                  <a:schemeClr val="tx2"/>
                </a:solidFill>
              </a:rPr>
              <a:t>B</a:t>
            </a:r>
            <a:r>
              <a:rPr lang="en-US" sz="2400" b="1" dirty="0" smtClean="0">
                <a:solidFill>
                  <a:schemeClr val="tx2"/>
                </a:solidFill>
              </a:rPr>
              <a:t>e </a:t>
            </a:r>
            <a:r>
              <a:rPr lang="en-US" sz="2400" b="1" u="sng" dirty="0" smtClean="0">
                <a:solidFill>
                  <a:schemeClr val="tx2"/>
                </a:solidFill>
              </a:rPr>
              <a:t>A</a:t>
            </a:r>
            <a:r>
              <a:rPr lang="en-US" sz="2400" b="1" dirty="0" smtClean="0">
                <a:solidFill>
                  <a:schemeClr val="tx2"/>
                </a:solidFill>
              </a:rPr>
              <a:t>ble </a:t>
            </a:r>
            <a:r>
              <a:rPr lang="en-US" sz="2400" b="1" u="sng" dirty="0" smtClean="0">
                <a:solidFill>
                  <a:schemeClr val="tx2"/>
                </a:solidFill>
              </a:rPr>
              <a:t>T</a:t>
            </a:r>
            <a:r>
              <a:rPr lang="en-US" sz="2400" b="1" dirty="0" smtClean="0">
                <a:solidFill>
                  <a:schemeClr val="tx2"/>
                </a:solidFill>
              </a:rPr>
              <a:t>o – SWBAT:</a:t>
            </a:r>
            <a:endParaRPr lang="en-US" sz="2400" dirty="0"/>
          </a:p>
          <a:p>
            <a:pPr marL="609600" indent="-609600">
              <a:spcBef>
                <a:spcPct val="0"/>
              </a:spcBef>
              <a:buFontTx/>
              <a:buNone/>
              <a:defRPr/>
            </a:pPr>
            <a:r>
              <a:rPr lang="en-US" sz="2000" dirty="0" smtClean="0"/>
              <a:t> - Identify fundamental concepts of the </a:t>
            </a:r>
            <a:r>
              <a:rPr lang="en-US" sz="2000" smtClean="0"/>
              <a:t>stock market </a:t>
            </a:r>
            <a:r>
              <a:rPr lang="en-US" sz="2000" dirty="0" smtClean="0"/>
              <a:t>and select stocks to follow during our class stock market simulation.</a:t>
            </a:r>
            <a:endParaRPr lang="en-US" sz="1000" b="1" dirty="0" smtClean="0">
              <a:solidFill>
                <a:srgbClr val="FF0000"/>
              </a:solidFill>
            </a:endParaRPr>
          </a:p>
          <a:p>
            <a:pPr marL="609600" indent="-609600">
              <a:spcBef>
                <a:spcPct val="0"/>
              </a:spcBef>
              <a:defRPr/>
            </a:pPr>
            <a:endParaRPr lang="en-US" sz="1000" b="1" dirty="0" smtClean="0">
              <a:solidFill>
                <a:srgbClr val="FF0000"/>
              </a:solidFill>
            </a:endParaRPr>
          </a:p>
          <a:p>
            <a:pPr marL="609600" indent="-609600">
              <a:spcBef>
                <a:spcPct val="0"/>
              </a:spcBef>
              <a:buFontTx/>
              <a:buNone/>
              <a:defRPr/>
            </a:pPr>
            <a:r>
              <a:rPr lang="en-US" sz="2400" b="1" dirty="0" smtClean="0">
                <a:solidFill>
                  <a:srgbClr val="FF0000"/>
                </a:solidFill>
              </a:rPr>
              <a:t>AGENDA:</a:t>
            </a:r>
            <a:endParaRPr lang="en-US" sz="2000" dirty="0" smtClean="0"/>
          </a:p>
          <a:p>
            <a:pPr marL="609600" indent="-609600">
              <a:spcBef>
                <a:spcPct val="0"/>
              </a:spcBef>
              <a:buFontTx/>
              <a:buAutoNum type="arabicParenR"/>
              <a:defRPr/>
            </a:pPr>
            <a:r>
              <a:rPr lang="en-US" sz="2000" dirty="0" smtClean="0"/>
              <a:t>WARM-UP: Econ Quick Think</a:t>
            </a:r>
          </a:p>
          <a:p>
            <a:pPr marL="609600" indent="-609600">
              <a:spcBef>
                <a:spcPct val="0"/>
              </a:spcBef>
              <a:buFontTx/>
              <a:buAutoNum type="arabicParenR"/>
              <a:defRPr/>
            </a:pPr>
            <a:r>
              <a:rPr lang="en-US" sz="2000" dirty="0" smtClean="0"/>
              <a:t>CONCEPT: The Stock Market</a:t>
            </a:r>
          </a:p>
          <a:p>
            <a:pPr marL="609600" indent="-609600">
              <a:spcBef>
                <a:spcPct val="0"/>
              </a:spcBef>
              <a:buFontTx/>
              <a:buAutoNum type="arabicParenR"/>
              <a:defRPr/>
            </a:pPr>
            <a:r>
              <a:rPr lang="en-US" sz="2000" dirty="0" smtClean="0"/>
              <a:t>PARTNERS: Stock Worksheet</a:t>
            </a:r>
          </a:p>
          <a:p>
            <a:pPr marL="609600" indent="-609600">
              <a:spcBef>
                <a:spcPct val="0"/>
              </a:spcBef>
              <a:buFontTx/>
              <a:buAutoNum type="arabicParenR"/>
              <a:defRPr/>
            </a:pPr>
            <a:r>
              <a:rPr lang="en-US" sz="2000" dirty="0" smtClean="0"/>
              <a:t>ACTIVITY: Begin Selecting Stocks</a:t>
            </a:r>
          </a:p>
          <a:p>
            <a:pPr marL="609600" indent="-609600">
              <a:spcBef>
                <a:spcPct val="0"/>
              </a:spcBef>
              <a:buFontTx/>
              <a:buAutoNum type="arabicParenR"/>
              <a:defRPr/>
            </a:pPr>
            <a:r>
              <a:rPr lang="en-US" sz="2000" dirty="0" smtClean="0">
                <a:solidFill>
                  <a:srgbClr val="000000"/>
                </a:solidFill>
              </a:rPr>
              <a:t>INTRODUCE: Job Application Process</a:t>
            </a:r>
            <a:endParaRPr lang="en-US" sz="1000" dirty="0" smtClean="0">
              <a:solidFill>
                <a:srgbClr val="000000"/>
              </a:solidFill>
            </a:endParaRPr>
          </a:p>
          <a:p>
            <a:pPr marL="609600" indent="-609600">
              <a:spcBef>
                <a:spcPct val="0"/>
              </a:spcBef>
              <a:buFontTx/>
              <a:buAutoNum type="arabicParenR"/>
              <a:defRPr/>
            </a:pPr>
            <a:endParaRPr lang="en-US" sz="1000" dirty="0" smtClean="0">
              <a:solidFill>
                <a:srgbClr val="000000"/>
              </a:solidFill>
            </a:endParaRPr>
          </a:p>
          <a:p>
            <a:pPr marL="0" lvl="0" indent="0">
              <a:spcBef>
                <a:spcPct val="0"/>
              </a:spcBef>
              <a:buNone/>
              <a:defRPr/>
            </a:pPr>
            <a:r>
              <a:rPr lang="en-US" sz="1900" dirty="0" smtClean="0">
                <a:solidFill>
                  <a:prstClr val="white">
                    <a:lumMod val="50000"/>
                  </a:prstClr>
                </a:solidFill>
              </a:rPr>
              <a:t>***</a:t>
            </a:r>
            <a:r>
              <a:rPr lang="en-US" sz="1900" b="1" dirty="0">
                <a:solidFill>
                  <a:prstClr val="white">
                    <a:lumMod val="50000"/>
                  </a:prstClr>
                </a:solidFill>
              </a:rPr>
              <a:t>HW: 	Spiral Notebook DUE </a:t>
            </a:r>
            <a:r>
              <a:rPr lang="en-US" sz="1900" b="1" dirty="0" smtClean="0">
                <a:solidFill>
                  <a:prstClr val="white">
                    <a:lumMod val="50000"/>
                  </a:prstClr>
                </a:solidFill>
              </a:rPr>
              <a:t>TODAY </a:t>
            </a:r>
            <a:r>
              <a:rPr lang="en-US" sz="1900" b="1" dirty="0">
                <a:solidFill>
                  <a:prstClr val="white">
                    <a:lumMod val="50000"/>
                  </a:prstClr>
                </a:solidFill>
              </a:rPr>
              <a:t>8/14</a:t>
            </a:r>
          </a:p>
          <a:p>
            <a:pPr marL="0" lvl="0" indent="0">
              <a:spcBef>
                <a:spcPct val="0"/>
              </a:spcBef>
              <a:buNone/>
              <a:defRPr/>
            </a:pPr>
            <a:r>
              <a:rPr lang="en-US" sz="1900" b="1" dirty="0">
                <a:solidFill>
                  <a:prstClr val="white">
                    <a:lumMod val="50000"/>
                  </a:prstClr>
                </a:solidFill>
              </a:rPr>
              <a:t>	Syllabus Signature DUE </a:t>
            </a:r>
            <a:r>
              <a:rPr lang="en-US" sz="1900" b="1" dirty="0" smtClean="0">
                <a:solidFill>
                  <a:prstClr val="white">
                    <a:lumMod val="50000"/>
                  </a:prstClr>
                </a:solidFill>
              </a:rPr>
              <a:t>TODAY 8/14</a:t>
            </a:r>
            <a:endParaRPr lang="en-US" sz="2000" dirty="0" smtClean="0">
              <a:solidFill>
                <a:schemeClr val="bg1">
                  <a:lumMod val="50000"/>
                </a:schemeClr>
              </a:solidFill>
            </a:endParaRPr>
          </a:p>
          <a:p>
            <a:pPr marL="0" indent="0">
              <a:spcBef>
                <a:spcPct val="0"/>
              </a:spcBef>
              <a:buFont typeface="Arial" charset="0"/>
              <a:buNone/>
              <a:defRPr/>
            </a:pPr>
            <a:endParaRPr lang="en-US" sz="1000" b="1" dirty="0" smtClean="0"/>
          </a:p>
          <a:p>
            <a:pPr marL="609600" indent="-609600">
              <a:spcBef>
                <a:spcPct val="0"/>
              </a:spcBef>
              <a:buFontTx/>
              <a:buNone/>
              <a:defRPr/>
            </a:pPr>
            <a:r>
              <a:rPr lang="en-US" sz="2400" b="1" dirty="0" smtClean="0">
                <a:solidFill>
                  <a:schemeClr val="tx2"/>
                </a:solidFill>
              </a:rPr>
              <a:t>Econ Quick Think WARM-UP</a:t>
            </a:r>
            <a:r>
              <a:rPr lang="en-US" sz="2400" dirty="0" smtClean="0">
                <a:solidFill>
                  <a:schemeClr val="tx2"/>
                </a:solidFill>
              </a:rPr>
              <a:t>: </a:t>
            </a:r>
            <a:r>
              <a:rPr lang="en-US" sz="1050" dirty="0" smtClean="0">
                <a:solidFill>
                  <a:srgbClr val="000000"/>
                </a:solidFill>
              </a:rPr>
              <a:t>(Follow the directions below)</a:t>
            </a:r>
            <a:endParaRPr lang="en-US" sz="2400" dirty="0">
              <a:solidFill>
                <a:prstClr val="black"/>
              </a:solidFill>
            </a:endParaRPr>
          </a:p>
          <a:p>
            <a:pPr marL="0" indent="0" algn="ctr">
              <a:spcBef>
                <a:spcPct val="0"/>
              </a:spcBef>
              <a:buNone/>
              <a:defRPr/>
            </a:pPr>
            <a:r>
              <a:rPr lang="en-US" sz="2400" dirty="0" smtClean="0"/>
              <a:t>***5 minutes***</a:t>
            </a:r>
          </a:p>
          <a:p>
            <a:pPr marL="0" lvl="0" indent="0">
              <a:spcBef>
                <a:spcPct val="0"/>
              </a:spcBef>
              <a:buNone/>
              <a:defRPr/>
            </a:pPr>
            <a:r>
              <a:rPr lang="en-US" sz="2400" dirty="0">
                <a:solidFill>
                  <a:prstClr val="black"/>
                </a:solidFill>
              </a:rPr>
              <a:t>When you hear the word </a:t>
            </a:r>
            <a:r>
              <a:rPr lang="en-US" sz="2400" i="1" dirty="0">
                <a:solidFill>
                  <a:prstClr val="black"/>
                </a:solidFill>
              </a:rPr>
              <a:t>economics</a:t>
            </a:r>
            <a:r>
              <a:rPr lang="en-US" sz="2400" dirty="0">
                <a:solidFill>
                  <a:prstClr val="black"/>
                </a:solidFill>
              </a:rPr>
              <a:t>, what are the first words that you think of?</a:t>
            </a:r>
          </a:p>
          <a:p>
            <a:pPr marL="457200" lvl="0" indent="-457200">
              <a:spcBef>
                <a:spcPct val="0"/>
              </a:spcBef>
              <a:buFont typeface="Arial" charset="0"/>
              <a:buAutoNum type="arabicParenR"/>
              <a:defRPr/>
            </a:pPr>
            <a:r>
              <a:rPr lang="en-US" sz="2400" dirty="0">
                <a:solidFill>
                  <a:prstClr val="black"/>
                </a:solidFill>
              </a:rPr>
              <a:t>Create a list of </a:t>
            </a:r>
            <a:r>
              <a:rPr lang="en-US" sz="2400" dirty="0" smtClean="0">
                <a:solidFill>
                  <a:prstClr val="black"/>
                </a:solidFill>
              </a:rPr>
              <a:t>10 </a:t>
            </a:r>
            <a:r>
              <a:rPr lang="en-US" sz="2400" dirty="0">
                <a:solidFill>
                  <a:prstClr val="black"/>
                </a:solidFill>
              </a:rPr>
              <a:t>words that come to your mind.</a:t>
            </a:r>
          </a:p>
          <a:p>
            <a:pPr marL="457200" lvl="0" indent="-457200">
              <a:spcBef>
                <a:spcPct val="0"/>
              </a:spcBef>
              <a:buFont typeface="Arial" charset="0"/>
              <a:buAutoNum type="arabicParenR"/>
              <a:defRPr/>
            </a:pPr>
            <a:r>
              <a:rPr lang="en-US" sz="2400" dirty="0">
                <a:solidFill>
                  <a:prstClr val="black"/>
                </a:solidFill>
              </a:rPr>
              <a:t>Compare your list with your partner</a:t>
            </a:r>
            <a:r>
              <a:rPr lang="en-US" sz="2400" dirty="0" smtClean="0">
                <a:solidFill>
                  <a:prstClr val="black"/>
                </a:solidFill>
              </a:rPr>
              <a:t>.</a:t>
            </a:r>
            <a:endParaRPr lang="en-US" sz="2400" dirty="0">
              <a:solidFill>
                <a:prstClr val="black"/>
              </a:solidFill>
            </a:endParaRPr>
          </a:p>
          <a:p>
            <a:pPr marL="457200" lvl="0" indent="-457200">
              <a:spcBef>
                <a:spcPct val="0"/>
              </a:spcBef>
              <a:buFont typeface="Arial" charset="0"/>
              <a:buAutoNum type="arabicParenR"/>
              <a:defRPr/>
            </a:pPr>
            <a:r>
              <a:rPr lang="en-US" sz="2400" dirty="0">
                <a:solidFill>
                  <a:prstClr val="black"/>
                </a:solidFill>
              </a:rPr>
              <a:t>Compare your lists with your pod</a:t>
            </a:r>
            <a:r>
              <a:rPr lang="en-US" sz="2400" dirty="0" smtClean="0">
                <a:solidFill>
                  <a:prstClr val="black"/>
                </a:solidFill>
              </a:rPr>
              <a:t>.</a:t>
            </a:r>
            <a:endParaRPr lang="en-US" sz="2400" dirty="0">
              <a:solidFill>
                <a:prstClr val="black"/>
              </a:solidFill>
            </a:endParaRPr>
          </a:p>
        </p:txBody>
      </p:sp>
    </p:spTree>
    <p:extLst>
      <p:ext uri="{BB962C8B-B14F-4D97-AF65-F5344CB8AC3E}">
        <p14:creationId xmlns:p14="http://schemas.microsoft.com/office/powerpoint/2010/main" val="14244977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336" y="5477558"/>
            <a:ext cx="7772400" cy="1362075"/>
          </a:xfrm>
        </p:spPr>
        <p:txBody>
          <a:bodyPr rtlCol="0">
            <a:normAutofit/>
          </a:bodyPr>
          <a:lstStyle/>
          <a:p>
            <a:pPr fontAlgn="auto">
              <a:spcAft>
                <a:spcPts val="0"/>
              </a:spcAft>
              <a:defRPr/>
            </a:pPr>
            <a:r>
              <a:rPr lang="en-US" dirty="0" smtClean="0">
                <a:ea typeface="+mj-ea"/>
              </a:rPr>
              <a:t>Proctor and Gamble</a:t>
            </a:r>
            <a:br>
              <a:rPr lang="en-US" dirty="0" smtClean="0">
                <a:ea typeface="+mj-ea"/>
              </a:rPr>
            </a:br>
            <a:r>
              <a:rPr lang="en-US" dirty="0" smtClean="0">
                <a:ea typeface="+mj-ea"/>
              </a:rPr>
              <a:t>1932 – Consumer goods</a:t>
            </a:r>
            <a:endParaRPr lang="en-US" dirty="0">
              <a:ea typeface="+mj-ea"/>
            </a:endParaRPr>
          </a:p>
        </p:txBody>
      </p:sp>
      <p:sp>
        <p:nvSpPr>
          <p:cNvPr id="3" name="Text Placeholder 2"/>
          <p:cNvSpPr>
            <a:spLocks noGrp="1"/>
          </p:cNvSpPr>
          <p:nvPr>
            <p:ph type="body" idx="1"/>
          </p:nvPr>
        </p:nvSpPr>
        <p:spPr/>
        <p:txBody>
          <a:bodyPr rtlCol="0">
            <a:normAutofit/>
          </a:bodyPr>
          <a:lstStyle/>
          <a:p>
            <a:pPr fontAlgn="auto">
              <a:spcAft>
                <a:spcPts val="0"/>
              </a:spcAft>
              <a:defRPr/>
            </a:pPr>
            <a:endParaRPr lang="en-US">
              <a:ea typeface="+mn-ea"/>
            </a:endParaRPr>
          </a:p>
        </p:txBody>
      </p:sp>
      <p:pic>
        <p:nvPicPr>
          <p:cNvPr id="6148" name="Picture 4" descr="procter&amp;gam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5674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ea typeface="+mj-ea"/>
              </a:rPr>
              <a:t>DuPont</a:t>
            </a:r>
            <a:br>
              <a:rPr lang="en-US" dirty="0" smtClean="0">
                <a:ea typeface="+mj-ea"/>
              </a:rPr>
            </a:br>
            <a:r>
              <a:rPr lang="en-US" dirty="0" smtClean="0">
                <a:ea typeface="+mj-ea"/>
              </a:rPr>
              <a:t>1935 – Chemical industry</a:t>
            </a:r>
            <a:endParaRPr lang="en-US" dirty="0">
              <a:ea typeface="+mj-ea"/>
            </a:endParaRPr>
          </a:p>
        </p:txBody>
      </p:sp>
      <p:sp>
        <p:nvSpPr>
          <p:cNvPr id="3" name="Text Placeholder 2"/>
          <p:cNvSpPr>
            <a:spLocks noGrp="1"/>
          </p:cNvSpPr>
          <p:nvPr>
            <p:ph type="body" idx="1"/>
          </p:nvPr>
        </p:nvSpPr>
        <p:spPr/>
        <p:txBody>
          <a:bodyPr rtlCol="0">
            <a:normAutofit/>
          </a:bodyPr>
          <a:lstStyle/>
          <a:p>
            <a:pPr fontAlgn="auto">
              <a:spcAft>
                <a:spcPts val="0"/>
              </a:spcAft>
              <a:defRPr/>
            </a:pPr>
            <a:endParaRPr lang="en-US">
              <a:ea typeface="+mn-ea"/>
            </a:endParaRPr>
          </a:p>
        </p:txBody>
      </p:sp>
      <p:pic>
        <p:nvPicPr>
          <p:cNvPr id="13316" name="Picture 4" descr="https://sp2.yimg.com/ib/th?id=HN.608024918190786474&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313" y="237604"/>
            <a:ext cx="7772400" cy="41692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ea typeface="+mj-ea"/>
              </a:rPr>
              <a:t>United Technologies Corp</a:t>
            </a:r>
            <a:br>
              <a:rPr lang="en-US" dirty="0" smtClean="0">
                <a:ea typeface="+mj-ea"/>
              </a:rPr>
            </a:br>
            <a:r>
              <a:rPr lang="en-US" dirty="0" smtClean="0">
                <a:ea typeface="+mj-ea"/>
              </a:rPr>
              <a:t>1939 - </a:t>
            </a:r>
            <a:r>
              <a:rPr lang="en-US" dirty="0" err="1" smtClean="0">
                <a:ea typeface="+mj-ea"/>
              </a:rPr>
              <a:t>Conglomorate</a:t>
            </a:r>
            <a:endParaRPr lang="en-US" dirty="0">
              <a:ea typeface="+mj-ea"/>
            </a:endParaRPr>
          </a:p>
        </p:txBody>
      </p:sp>
      <p:sp>
        <p:nvSpPr>
          <p:cNvPr id="3" name="Text Placeholder 2"/>
          <p:cNvSpPr>
            <a:spLocks noGrp="1"/>
          </p:cNvSpPr>
          <p:nvPr>
            <p:ph type="body" idx="1"/>
          </p:nvPr>
        </p:nvSpPr>
        <p:spPr/>
        <p:txBody>
          <a:bodyPr rtlCol="0">
            <a:normAutofit/>
          </a:bodyPr>
          <a:lstStyle/>
          <a:p>
            <a:pPr fontAlgn="auto">
              <a:spcAft>
                <a:spcPts val="0"/>
              </a:spcAft>
              <a:defRPr/>
            </a:pPr>
            <a:endParaRPr lang="en-US">
              <a:ea typeface="+mn-ea"/>
            </a:endParaRPr>
          </a:p>
        </p:txBody>
      </p:sp>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313" y="251806"/>
            <a:ext cx="7772400" cy="4155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ea typeface="+mj-ea"/>
              </a:rPr>
              <a:t>3M Company</a:t>
            </a:r>
            <a:br>
              <a:rPr lang="en-US" dirty="0" smtClean="0">
                <a:ea typeface="+mj-ea"/>
              </a:rPr>
            </a:br>
            <a:r>
              <a:rPr lang="en-US" dirty="0" smtClean="0">
                <a:ea typeface="+mj-ea"/>
              </a:rPr>
              <a:t>1976 - </a:t>
            </a:r>
            <a:r>
              <a:rPr lang="en-US" dirty="0" err="1" smtClean="0">
                <a:ea typeface="+mj-ea"/>
              </a:rPr>
              <a:t>Conglomorate</a:t>
            </a:r>
            <a:endParaRPr lang="en-US" dirty="0">
              <a:ea typeface="+mj-ea"/>
            </a:endParaRPr>
          </a:p>
        </p:txBody>
      </p:sp>
      <p:sp>
        <p:nvSpPr>
          <p:cNvPr id="3" name="Text Placeholder 2"/>
          <p:cNvSpPr>
            <a:spLocks noGrp="1"/>
          </p:cNvSpPr>
          <p:nvPr>
            <p:ph type="body" idx="1"/>
          </p:nvPr>
        </p:nvSpPr>
        <p:spPr/>
        <p:txBody>
          <a:bodyPr rtlCol="0">
            <a:normAutofit/>
          </a:bodyPr>
          <a:lstStyle/>
          <a:p>
            <a:pPr fontAlgn="auto">
              <a:spcAft>
                <a:spcPts val="0"/>
              </a:spcAft>
              <a:defRPr/>
            </a:pPr>
            <a:endParaRPr lang="en-US">
              <a:ea typeface="+mn-ea"/>
            </a:endParaRPr>
          </a:p>
        </p:txBody>
      </p:sp>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313" y="176644"/>
            <a:ext cx="7772400" cy="4230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262" y="4406900"/>
            <a:ext cx="8425988" cy="2451100"/>
          </a:xfrm>
        </p:spPr>
        <p:txBody>
          <a:bodyPr rtlCol="0">
            <a:normAutofit/>
          </a:bodyPr>
          <a:lstStyle/>
          <a:p>
            <a:pPr fontAlgn="auto">
              <a:spcAft>
                <a:spcPts val="0"/>
              </a:spcAft>
              <a:defRPr/>
            </a:pPr>
            <a:r>
              <a:rPr lang="en-US" dirty="0" smtClean="0">
                <a:ea typeface="+mj-ea"/>
              </a:rPr>
              <a:t>International Business Machines (IBM) </a:t>
            </a:r>
            <a:br>
              <a:rPr lang="en-US" dirty="0" smtClean="0">
                <a:ea typeface="+mj-ea"/>
              </a:rPr>
            </a:br>
            <a:r>
              <a:rPr lang="en-US" dirty="0" smtClean="0">
                <a:ea typeface="+mj-ea"/>
              </a:rPr>
              <a:t>1979 – Computers &amp; Technology</a:t>
            </a:r>
            <a:endParaRPr lang="en-US" dirty="0">
              <a:ea typeface="+mj-ea"/>
            </a:endParaRPr>
          </a:p>
        </p:txBody>
      </p:sp>
      <p:sp>
        <p:nvSpPr>
          <p:cNvPr id="3" name="Text Placeholder 2"/>
          <p:cNvSpPr>
            <a:spLocks noGrp="1"/>
          </p:cNvSpPr>
          <p:nvPr>
            <p:ph type="body" idx="1"/>
          </p:nvPr>
        </p:nvSpPr>
        <p:spPr/>
        <p:txBody>
          <a:bodyPr rtlCol="0">
            <a:normAutofit/>
          </a:bodyPr>
          <a:lstStyle/>
          <a:p>
            <a:pPr fontAlgn="auto">
              <a:spcAft>
                <a:spcPts val="0"/>
              </a:spcAft>
              <a:defRPr/>
            </a:pPr>
            <a:endParaRPr lang="en-US">
              <a:ea typeface="+mn-ea"/>
            </a:endParaRPr>
          </a:p>
        </p:txBody>
      </p:sp>
      <p:pic>
        <p:nvPicPr>
          <p:cNvPr id="266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274" y="173701"/>
            <a:ext cx="4543857" cy="4233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131" y="173702"/>
            <a:ext cx="4070119" cy="4233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ea typeface="+mj-ea"/>
              </a:rPr>
              <a:t>Merck and Co. Inc. </a:t>
            </a:r>
            <a:br>
              <a:rPr lang="en-US" dirty="0" smtClean="0">
                <a:ea typeface="+mj-ea"/>
              </a:rPr>
            </a:br>
            <a:r>
              <a:rPr lang="en-US" dirty="0" smtClean="0">
                <a:ea typeface="+mj-ea"/>
              </a:rPr>
              <a:t>1979 - Pharmaceuticals</a:t>
            </a:r>
            <a:endParaRPr lang="en-US" dirty="0">
              <a:ea typeface="+mj-ea"/>
            </a:endParaRPr>
          </a:p>
        </p:txBody>
      </p:sp>
      <p:sp>
        <p:nvSpPr>
          <p:cNvPr id="3" name="Text Placeholder 2"/>
          <p:cNvSpPr>
            <a:spLocks noGrp="1"/>
          </p:cNvSpPr>
          <p:nvPr>
            <p:ph type="body" idx="1"/>
          </p:nvPr>
        </p:nvSpPr>
        <p:spPr/>
        <p:txBody>
          <a:bodyPr rtlCol="0">
            <a:normAutofit/>
          </a:bodyPr>
          <a:lstStyle/>
          <a:p>
            <a:pPr fontAlgn="auto">
              <a:spcAft>
                <a:spcPts val="0"/>
              </a:spcAft>
              <a:defRPr/>
            </a:pPr>
            <a:endParaRPr lang="en-US">
              <a:ea typeface="+mn-ea"/>
            </a:endParaRPr>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9541" y="498764"/>
            <a:ext cx="6051665" cy="3908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877522"/>
          </a:xfrm>
        </p:spPr>
        <p:txBody>
          <a:bodyPr rtlCol="0">
            <a:normAutofit/>
          </a:bodyPr>
          <a:lstStyle/>
          <a:p>
            <a:pPr fontAlgn="auto">
              <a:spcAft>
                <a:spcPts val="0"/>
              </a:spcAft>
              <a:defRPr/>
            </a:pPr>
            <a:r>
              <a:rPr lang="en-US" dirty="0" smtClean="0">
                <a:ea typeface="+mj-ea"/>
              </a:rPr>
              <a:t>American Express Co.</a:t>
            </a:r>
            <a:br>
              <a:rPr lang="en-US" dirty="0" smtClean="0">
                <a:ea typeface="+mj-ea"/>
              </a:rPr>
            </a:br>
            <a:r>
              <a:rPr lang="en-US" dirty="0" smtClean="0">
                <a:ea typeface="+mj-ea"/>
              </a:rPr>
              <a:t>1982 – Consumer Finance</a:t>
            </a:r>
            <a:endParaRPr lang="en-US" dirty="0">
              <a:ea typeface="+mj-ea"/>
            </a:endParaRPr>
          </a:p>
        </p:txBody>
      </p:sp>
      <p:sp>
        <p:nvSpPr>
          <p:cNvPr id="3" name="Text Placeholder 2"/>
          <p:cNvSpPr>
            <a:spLocks noGrp="1"/>
          </p:cNvSpPr>
          <p:nvPr>
            <p:ph type="body" idx="1"/>
          </p:nvPr>
        </p:nvSpPr>
        <p:spPr/>
        <p:txBody>
          <a:bodyPr rtlCol="0">
            <a:normAutofit/>
          </a:bodyPr>
          <a:lstStyle/>
          <a:p>
            <a:pPr fontAlgn="auto">
              <a:spcAft>
                <a:spcPts val="0"/>
              </a:spcAft>
              <a:defRPr/>
            </a:pPr>
            <a:endParaRPr lang="en-US">
              <a:ea typeface="+mn-ea"/>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527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ea typeface="+mj-ea"/>
              </a:rPr>
              <a:t>McDonalds Corp</a:t>
            </a:r>
            <a:br>
              <a:rPr lang="en-US" dirty="0" smtClean="0">
                <a:ea typeface="+mj-ea"/>
              </a:rPr>
            </a:br>
            <a:r>
              <a:rPr lang="en-US" dirty="0" smtClean="0">
                <a:ea typeface="+mj-ea"/>
              </a:rPr>
              <a:t>1985 – Fast food</a:t>
            </a:r>
            <a:endParaRPr lang="en-US" dirty="0">
              <a:ea typeface="+mj-ea"/>
            </a:endParaRPr>
          </a:p>
        </p:txBody>
      </p:sp>
      <p:sp>
        <p:nvSpPr>
          <p:cNvPr id="3" name="Text Placeholder 2"/>
          <p:cNvSpPr>
            <a:spLocks noGrp="1"/>
          </p:cNvSpPr>
          <p:nvPr>
            <p:ph type="body" idx="1"/>
          </p:nvPr>
        </p:nvSpPr>
        <p:spPr/>
        <p:txBody>
          <a:bodyPr rtlCol="0">
            <a:normAutofit/>
          </a:bodyPr>
          <a:lstStyle/>
          <a:p>
            <a:pPr fontAlgn="auto">
              <a:spcAft>
                <a:spcPts val="0"/>
              </a:spcAft>
              <a:defRPr/>
            </a:pPr>
            <a:endParaRPr lang="en-US">
              <a:ea typeface="+mn-ea"/>
            </a:endParaRPr>
          </a:p>
        </p:txBody>
      </p:sp>
      <p:pic>
        <p:nvPicPr>
          <p:cNvPr id="296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045" y="204095"/>
            <a:ext cx="5003223" cy="4053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7636" y="4257271"/>
            <a:ext cx="4156364" cy="2600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ea typeface="+mj-ea"/>
              </a:rPr>
              <a:t>Boeing Co.</a:t>
            </a:r>
            <a:br>
              <a:rPr lang="en-US" dirty="0" smtClean="0">
                <a:ea typeface="+mj-ea"/>
              </a:rPr>
            </a:br>
            <a:r>
              <a:rPr lang="en-US" dirty="0" smtClean="0">
                <a:ea typeface="+mj-ea"/>
              </a:rPr>
              <a:t>1987 – Aerospace and defense</a:t>
            </a:r>
            <a:endParaRPr lang="en-US" dirty="0">
              <a:ea typeface="+mj-ea"/>
            </a:endParaRPr>
          </a:p>
        </p:txBody>
      </p:sp>
      <p:sp>
        <p:nvSpPr>
          <p:cNvPr id="3" name="Text Placeholder 2"/>
          <p:cNvSpPr>
            <a:spLocks noGrp="1"/>
          </p:cNvSpPr>
          <p:nvPr>
            <p:ph type="body" idx="1"/>
          </p:nvPr>
        </p:nvSpPr>
        <p:spPr/>
        <p:txBody>
          <a:bodyPr rtlCol="0">
            <a:normAutofit/>
          </a:bodyPr>
          <a:lstStyle/>
          <a:p>
            <a:pPr fontAlgn="auto">
              <a:spcAft>
                <a:spcPts val="0"/>
              </a:spcAft>
              <a:defRPr/>
            </a:pPr>
            <a:endParaRPr lang="en-US">
              <a:ea typeface="+mn-ea"/>
            </a:endParaRPr>
          </a:p>
        </p:txBody>
      </p:sp>
      <p:pic>
        <p:nvPicPr>
          <p:cNvPr id="276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7557" y="137536"/>
            <a:ext cx="4572000" cy="337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495" y="137536"/>
            <a:ext cx="4022062" cy="4269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406900"/>
            <a:ext cx="7772400" cy="2026545"/>
          </a:xfrm>
        </p:spPr>
        <p:txBody>
          <a:bodyPr rtlCol="0">
            <a:normAutofit/>
          </a:bodyPr>
          <a:lstStyle/>
          <a:p>
            <a:pPr fontAlgn="auto">
              <a:spcAft>
                <a:spcPts val="0"/>
              </a:spcAft>
              <a:defRPr/>
            </a:pPr>
            <a:r>
              <a:rPr lang="en-US" dirty="0" smtClean="0">
                <a:ea typeface="+mj-ea"/>
              </a:rPr>
              <a:t>Coca Cola</a:t>
            </a:r>
            <a:br>
              <a:rPr lang="en-US" dirty="0" smtClean="0">
                <a:ea typeface="+mj-ea"/>
              </a:rPr>
            </a:br>
            <a:r>
              <a:rPr lang="en-US" dirty="0" smtClean="0">
                <a:ea typeface="+mj-ea"/>
              </a:rPr>
              <a:t>1987 </a:t>
            </a:r>
            <a:br>
              <a:rPr lang="en-US" dirty="0" smtClean="0">
                <a:ea typeface="+mj-ea"/>
              </a:rPr>
            </a:br>
            <a:r>
              <a:rPr lang="en-US" dirty="0" smtClean="0">
                <a:ea typeface="+mj-ea"/>
              </a:rPr>
              <a:t>Beverages</a:t>
            </a:r>
            <a:endParaRPr lang="en-US" dirty="0">
              <a:ea typeface="+mj-ea"/>
            </a:endParaRPr>
          </a:p>
        </p:txBody>
      </p:sp>
      <p:sp>
        <p:nvSpPr>
          <p:cNvPr id="5" name="Text Placeholder 4"/>
          <p:cNvSpPr>
            <a:spLocks noGrp="1"/>
          </p:cNvSpPr>
          <p:nvPr>
            <p:ph type="body" idx="1"/>
          </p:nvPr>
        </p:nvSpPr>
        <p:spPr/>
        <p:txBody>
          <a:bodyPr rtlCol="0">
            <a:normAutofit/>
          </a:bodyPr>
          <a:lstStyle/>
          <a:p>
            <a:pPr fontAlgn="auto">
              <a:spcAft>
                <a:spcPts val="0"/>
              </a:spcAft>
              <a:defRPr/>
            </a:pPr>
            <a:endParaRPr lang="en-US" dirty="0">
              <a:ea typeface="+mn-ea"/>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453" y="0"/>
            <a:ext cx="6516547"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668" y="944489"/>
            <a:ext cx="8886422" cy="5913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2879" y="0"/>
            <a:ext cx="9156879" cy="1143000"/>
          </a:xfrm>
        </p:spPr>
        <p:txBody>
          <a:bodyPr/>
          <a:lstStyle/>
          <a:p>
            <a:r>
              <a:rPr lang="en-US" b="1" u="sng" dirty="0" smtClean="0">
                <a:effectLst>
                  <a:outerShdw blurRad="38100" dist="38100" dir="2700000" algn="tl">
                    <a:srgbClr val="000000">
                      <a:alpha val="43137"/>
                    </a:srgbClr>
                  </a:outerShdw>
                </a:effectLst>
              </a:rPr>
              <a:t>THE STOCK MARKET</a:t>
            </a:r>
            <a:endParaRPr lang="en-US" b="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380790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06900"/>
            <a:ext cx="9144000" cy="1362075"/>
          </a:xfrm>
        </p:spPr>
        <p:txBody>
          <a:bodyPr rtlCol="0">
            <a:normAutofit fontScale="90000"/>
          </a:bodyPr>
          <a:lstStyle/>
          <a:p>
            <a:pPr fontAlgn="auto">
              <a:spcAft>
                <a:spcPts val="0"/>
              </a:spcAft>
              <a:defRPr/>
            </a:pPr>
            <a:r>
              <a:rPr lang="en-US" dirty="0" smtClean="0">
                <a:ea typeface="+mj-ea"/>
              </a:rPr>
              <a:t>Caterpillar INC </a:t>
            </a:r>
            <a:br>
              <a:rPr lang="en-US" dirty="0" smtClean="0">
                <a:ea typeface="+mj-ea"/>
              </a:rPr>
            </a:br>
            <a:r>
              <a:rPr lang="en-US" dirty="0" smtClean="0">
                <a:ea typeface="+mj-ea"/>
              </a:rPr>
              <a:t>1991 – Construction &amp; Mining Equipment</a:t>
            </a:r>
            <a:endParaRPr lang="en-US" dirty="0">
              <a:ea typeface="+mj-ea"/>
            </a:endParaRPr>
          </a:p>
        </p:txBody>
      </p:sp>
      <p:sp>
        <p:nvSpPr>
          <p:cNvPr id="3" name="Text Placeholder 2"/>
          <p:cNvSpPr>
            <a:spLocks noGrp="1"/>
          </p:cNvSpPr>
          <p:nvPr>
            <p:ph type="body" idx="1"/>
          </p:nvPr>
        </p:nvSpPr>
        <p:spPr/>
        <p:txBody>
          <a:bodyPr rtlCol="0">
            <a:normAutofit/>
          </a:bodyPr>
          <a:lstStyle/>
          <a:p>
            <a:pPr fontAlgn="auto">
              <a:spcAft>
                <a:spcPts val="0"/>
              </a:spcAft>
              <a:defRPr/>
            </a:pPr>
            <a:endParaRPr lang="en-US">
              <a:ea typeface="+mn-ea"/>
            </a:endParaRPr>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313" y="182880"/>
            <a:ext cx="7772400" cy="4224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5495925"/>
            <a:ext cx="7772400" cy="1362075"/>
          </a:xfrm>
        </p:spPr>
        <p:txBody>
          <a:bodyPr rtlCol="0">
            <a:normAutofit/>
          </a:bodyPr>
          <a:lstStyle/>
          <a:p>
            <a:pPr fontAlgn="auto">
              <a:spcAft>
                <a:spcPts val="0"/>
              </a:spcAft>
              <a:defRPr/>
            </a:pPr>
            <a:r>
              <a:rPr lang="en-US" dirty="0" smtClean="0">
                <a:ea typeface="+mj-ea"/>
              </a:rPr>
              <a:t>JP Morgan and Chase</a:t>
            </a:r>
            <a:br>
              <a:rPr lang="en-US" dirty="0" smtClean="0">
                <a:ea typeface="+mj-ea"/>
              </a:rPr>
            </a:br>
            <a:r>
              <a:rPr lang="en-US" dirty="0" smtClean="0">
                <a:ea typeface="+mj-ea"/>
              </a:rPr>
              <a:t>1991 - Banking</a:t>
            </a:r>
            <a:endParaRPr lang="en-US" dirty="0">
              <a:ea typeface="+mj-ea"/>
            </a:endParaRPr>
          </a:p>
        </p:txBody>
      </p:sp>
      <p:sp>
        <p:nvSpPr>
          <p:cNvPr id="3" name="Text Placeholder 2"/>
          <p:cNvSpPr>
            <a:spLocks noGrp="1"/>
          </p:cNvSpPr>
          <p:nvPr>
            <p:ph type="body" idx="1"/>
          </p:nvPr>
        </p:nvSpPr>
        <p:spPr/>
        <p:txBody>
          <a:bodyPr rtlCol="0">
            <a:normAutofit/>
          </a:bodyPr>
          <a:lstStyle/>
          <a:p>
            <a:pPr fontAlgn="auto">
              <a:spcAft>
                <a:spcPts val="0"/>
              </a:spcAft>
              <a:defRPr/>
            </a:pPr>
            <a:endParaRPr lang="en-US">
              <a:ea typeface="+mn-ea"/>
            </a:endParaRPr>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313" y="-1"/>
            <a:ext cx="7772400" cy="5320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7128"/>
            <a:ext cx="8494713" cy="3040872"/>
          </a:xfrm>
        </p:spPr>
        <p:txBody>
          <a:bodyPr rtlCol="0">
            <a:normAutofit/>
          </a:bodyPr>
          <a:lstStyle/>
          <a:p>
            <a:pPr fontAlgn="auto">
              <a:spcAft>
                <a:spcPts val="0"/>
              </a:spcAft>
              <a:defRPr/>
            </a:pPr>
            <a:r>
              <a:rPr lang="en-US" dirty="0" smtClean="0">
                <a:ea typeface="+mj-ea"/>
              </a:rPr>
              <a:t>Walt Disney Co.</a:t>
            </a:r>
            <a:br>
              <a:rPr lang="en-US" dirty="0" smtClean="0">
                <a:ea typeface="+mj-ea"/>
              </a:rPr>
            </a:br>
            <a:r>
              <a:rPr lang="en-US" dirty="0" smtClean="0">
                <a:ea typeface="+mj-ea"/>
              </a:rPr>
              <a:t>1991 </a:t>
            </a:r>
            <a:br>
              <a:rPr lang="en-US" dirty="0" smtClean="0">
                <a:ea typeface="+mj-ea"/>
              </a:rPr>
            </a:br>
            <a:r>
              <a:rPr lang="en-US" dirty="0" smtClean="0">
                <a:ea typeface="+mj-ea"/>
              </a:rPr>
              <a:t>Broadcasting</a:t>
            </a:r>
            <a:br>
              <a:rPr lang="en-US" dirty="0" smtClean="0">
                <a:ea typeface="+mj-ea"/>
              </a:rPr>
            </a:br>
            <a:r>
              <a:rPr lang="en-US" dirty="0" smtClean="0">
                <a:ea typeface="+mj-ea"/>
              </a:rPr>
              <a:t>&amp; Entertainment</a:t>
            </a:r>
            <a:endParaRPr lang="en-US" dirty="0">
              <a:ea typeface="+mj-ea"/>
            </a:endParaRPr>
          </a:p>
        </p:txBody>
      </p:sp>
      <p:pic>
        <p:nvPicPr>
          <p:cNvPr id="317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817128"/>
            <a:ext cx="4572000" cy="3040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275" y="315884"/>
            <a:ext cx="6400801" cy="3501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ea typeface="+mj-ea"/>
              </a:rPr>
              <a:t>Johnson and Johnson</a:t>
            </a:r>
            <a:br>
              <a:rPr lang="en-US" dirty="0" smtClean="0">
                <a:ea typeface="+mj-ea"/>
              </a:rPr>
            </a:br>
            <a:r>
              <a:rPr lang="en-US" dirty="0" smtClean="0">
                <a:ea typeface="+mj-ea"/>
              </a:rPr>
              <a:t>1997 - </a:t>
            </a:r>
            <a:r>
              <a:rPr lang="en-US" dirty="0" err="1" smtClean="0">
                <a:ea typeface="+mj-ea"/>
              </a:rPr>
              <a:t>Pharmeceuticals</a:t>
            </a:r>
            <a:endParaRPr lang="en-US" dirty="0">
              <a:ea typeface="+mj-ea"/>
            </a:endParaRPr>
          </a:p>
        </p:txBody>
      </p:sp>
      <p:sp>
        <p:nvSpPr>
          <p:cNvPr id="3" name="Text Placeholder 2"/>
          <p:cNvSpPr>
            <a:spLocks noGrp="1"/>
          </p:cNvSpPr>
          <p:nvPr>
            <p:ph type="body" idx="1"/>
          </p:nvPr>
        </p:nvSpPr>
        <p:spPr/>
        <p:txBody>
          <a:bodyPr rtlCol="0">
            <a:normAutofit/>
          </a:bodyPr>
          <a:lstStyle/>
          <a:p>
            <a:pPr fontAlgn="auto">
              <a:spcAft>
                <a:spcPts val="0"/>
              </a:spcAft>
              <a:defRPr/>
            </a:pPr>
            <a:endParaRPr lang="en-US">
              <a:ea typeface="+mn-ea"/>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1884"/>
            <a:ext cx="4572000"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4597" y="925734"/>
            <a:ext cx="4479403"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ea typeface="+mj-ea"/>
              </a:rPr>
              <a:t>Wal-Mart</a:t>
            </a:r>
            <a:br>
              <a:rPr lang="en-US" dirty="0" smtClean="0">
                <a:ea typeface="+mj-ea"/>
              </a:rPr>
            </a:br>
            <a:r>
              <a:rPr lang="en-US" dirty="0" smtClean="0">
                <a:ea typeface="+mj-ea"/>
              </a:rPr>
              <a:t>1997 - Retail</a:t>
            </a:r>
            <a:endParaRPr lang="en-US" dirty="0">
              <a:ea typeface="+mj-ea"/>
            </a:endParaRPr>
          </a:p>
        </p:txBody>
      </p:sp>
      <p:sp>
        <p:nvSpPr>
          <p:cNvPr id="3" name="Text Placeholder 2"/>
          <p:cNvSpPr>
            <a:spLocks noGrp="1"/>
          </p:cNvSpPr>
          <p:nvPr>
            <p:ph type="body" idx="1"/>
          </p:nvPr>
        </p:nvSpPr>
        <p:spPr/>
        <p:txBody>
          <a:bodyPr rtlCol="0">
            <a:normAutofit/>
          </a:bodyPr>
          <a:lstStyle/>
          <a:p>
            <a:pPr fontAlgn="auto">
              <a:spcAft>
                <a:spcPts val="0"/>
              </a:spcAft>
              <a:defRPr/>
            </a:pPr>
            <a:endParaRPr lang="en-US">
              <a:ea typeface="+mn-ea"/>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525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06900"/>
            <a:ext cx="9144000" cy="1960649"/>
          </a:xfrm>
        </p:spPr>
        <p:txBody>
          <a:bodyPr rtlCol="0">
            <a:normAutofit/>
          </a:bodyPr>
          <a:lstStyle/>
          <a:p>
            <a:pPr fontAlgn="auto">
              <a:spcAft>
                <a:spcPts val="0"/>
              </a:spcAft>
              <a:defRPr/>
            </a:pPr>
            <a:r>
              <a:rPr lang="en-US" dirty="0" smtClean="0">
                <a:ea typeface="+mj-ea"/>
              </a:rPr>
              <a:t>Home Depot </a:t>
            </a:r>
            <a:r>
              <a:rPr lang="en-US" dirty="0" err="1" smtClean="0">
                <a:ea typeface="+mj-ea"/>
              </a:rPr>
              <a:t>Inc</a:t>
            </a:r>
            <a:r>
              <a:rPr lang="en-US" dirty="0" smtClean="0">
                <a:ea typeface="+mj-ea"/>
              </a:rPr>
              <a:t/>
            </a:r>
            <a:br>
              <a:rPr lang="en-US" dirty="0" smtClean="0">
                <a:ea typeface="+mj-ea"/>
              </a:rPr>
            </a:br>
            <a:r>
              <a:rPr lang="en-US" dirty="0" smtClean="0">
                <a:ea typeface="+mj-ea"/>
              </a:rPr>
              <a:t>1999 – Home Improvement retailer</a:t>
            </a:r>
            <a:endParaRPr lang="en-US" dirty="0">
              <a:ea typeface="+mj-ea"/>
            </a:endParaRPr>
          </a:p>
        </p:txBody>
      </p:sp>
      <p:sp>
        <p:nvSpPr>
          <p:cNvPr id="3" name="Text Placeholder 2"/>
          <p:cNvSpPr>
            <a:spLocks noGrp="1"/>
          </p:cNvSpPr>
          <p:nvPr>
            <p:ph type="body" idx="1"/>
          </p:nvPr>
        </p:nvSpPr>
        <p:spPr/>
        <p:txBody>
          <a:bodyPr rtlCol="0">
            <a:normAutofit/>
          </a:bodyPr>
          <a:lstStyle/>
          <a:p>
            <a:pPr fontAlgn="auto">
              <a:spcAft>
                <a:spcPts val="0"/>
              </a:spcAft>
              <a:defRPr/>
            </a:pPr>
            <a:endParaRPr lang="en-US">
              <a:ea typeface="+mn-ea"/>
            </a:endParaRPr>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313" y="199505"/>
            <a:ext cx="7772400" cy="4207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ea typeface="+mj-ea"/>
              </a:rPr>
              <a:t>Intel Corp.</a:t>
            </a:r>
            <a:br>
              <a:rPr lang="en-US" dirty="0" smtClean="0">
                <a:ea typeface="+mj-ea"/>
              </a:rPr>
            </a:br>
            <a:r>
              <a:rPr lang="en-US" dirty="0" smtClean="0">
                <a:ea typeface="+mj-ea"/>
              </a:rPr>
              <a:t>1999 - Semiconductors</a:t>
            </a:r>
            <a:endParaRPr lang="en-US" dirty="0">
              <a:ea typeface="+mj-ea"/>
            </a:endParaRPr>
          </a:p>
        </p:txBody>
      </p:sp>
      <p:sp>
        <p:nvSpPr>
          <p:cNvPr id="3" name="Text Placeholder 2"/>
          <p:cNvSpPr>
            <a:spLocks noGrp="1"/>
          </p:cNvSpPr>
          <p:nvPr>
            <p:ph type="body" idx="1"/>
          </p:nvPr>
        </p:nvSpPr>
        <p:spPr/>
        <p:txBody>
          <a:bodyPr rtlCol="0">
            <a:normAutofit/>
          </a:bodyPr>
          <a:lstStyle/>
          <a:p>
            <a:pPr fontAlgn="auto">
              <a:spcAft>
                <a:spcPts val="0"/>
              </a:spcAft>
              <a:defRPr/>
            </a:pPr>
            <a:endParaRPr lang="en-US">
              <a:ea typeface="+mn-ea"/>
            </a:endParaRP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313" y="857250"/>
            <a:ext cx="7772400" cy="354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5479242"/>
            <a:ext cx="7772400" cy="1362075"/>
          </a:xfrm>
        </p:spPr>
        <p:txBody>
          <a:bodyPr rtlCol="0">
            <a:normAutofit/>
          </a:bodyPr>
          <a:lstStyle/>
          <a:p>
            <a:pPr fontAlgn="auto">
              <a:spcAft>
                <a:spcPts val="0"/>
              </a:spcAft>
              <a:defRPr/>
            </a:pPr>
            <a:r>
              <a:rPr lang="en-US" dirty="0" smtClean="0">
                <a:ea typeface="+mj-ea"/>
              </a:rPr>
              <a:t>Microsoft Corp</a:t>
            </a:r>
            <a:br>
              <a:rPr lang="en-US" dirty="0" smtClean="0">
                <a:ea typeface="+mj-ea"/>
              </a:rPr>
            </a:br>
            <a:r>
              <a:rPr lang="en-US" dirty="0" smtClean="0">
                <a:ea typeface="+mj-ea"/>
              </a:rPr>
              <a:t>1999 - software</a:t>
            </a:r>
            <a:endParaRPr lang="en-US" dirty="0">
              <a:ea typeface="+mj-ea"/>
            </a:endParaRPr>
          </a:p>
        </p:txBody>
      </p:sp>
      <p:sp>
        <p:nvSpPr>
          <p:cNvPr id="3" name="Text Placeholder 2"/>
          <p:cNvSpPr>
            <a:spLocks noGrp="1"/>
          </p:cNvSpPr>
          <p:nvPr>
            <p:ph type="body" idx="1"/>
          </p:nvPr>
        </p:nvSpPr>
        <p:spPr/>
        <p:txBody>
          <a:bodyPr rtlCol="0">
            <a:normAutofit/>
          </a:bodyPr>
          <a:lstStyle/>
          <a:p>
            <a:pPr fontAlgn="auto">
              <a:spcAft>
                <a:spcPts val="0"/>
              </a:spcAft>
              <a:defRPr/>
            </a:pPr>
            <a:endParaRPr lang="en-US">
              <a:ea typeface="+mn-ea"/>
            </a:endParaRPr>
          </a:p>
        </p:txBody>
      </p:sp>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313" y="432262"/>
            <a:ext cx="7772400" cy="4855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ea typeface="+mj-ea"/>
              </a:rPr>
              <a:t>Pfizer Inc.</a:t>
            </a:r>
            <a:br>
              <a:rPr lang="en-US" dirty="0" smtClean="0">
                <a:ea typeface="+mj-ea"/>
              </a:rPr>
            </a:br>
            <a:r>
              <a:rPr lang="en-US" dirty="0" smtClean="0">
                <a:ea typeface="+mj-ea"/>
              </a:rPr>
              <a:t>2004 - Pharmaceuticals</a:t>
            </a:r>
            <a:endParaRPr lang="en-US" dirty="0">
              <a:ea typeface="+mj-ea"/>
            </a:endParaRPr>
          </a:p>
        </p:txBody>
      </p:sp>
      <p:sp>
        <p:nvSpPr>
          <p:cNvPr id="3" name="Text Placeholder 2"/>
          <p:cNvSpPr>
            <a:spLocks noGrp="1"/>
          </p:cNvSpPr>
          <p:nvPr>
            <p:ph type="body" idx="1"/>
          </p:nvPr>
        </p:nvSpPr>
        <p:spPr/>
        <p:txBody>
          <a:bodyPr rtlCol="0">
            <a:normAutofit/>
          </a:bodyPr>
          <a:lstStyle/>
          <a:p>
            <a:pPr fontAlgn="auto">
              <a:spcAft>
                <a:spcPts val="0"/>
              </a:spcAft>
              <a:defRPr/>
            </a:pPr>
            <a:endParaRPr lang="en-US">
              <a:ea typeface="+mn-ea"/>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260" y="92598"/>
            <a:ext cx="7535119" cy="440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5495867"/>
            <a:ext cx="7772400" cy="1362075"/>
          </a:xfrm>
        </p:spPr>
        <p:txBody>
          <a:bodyPr rtlCol="0">
            <a:normAutofit/>
          </a:bodyPr>
          <a:lstStyle/>
          <a:p>
            <a:pPr fontAlgn="auto">
              <a:spcAft>
                <a:spcPts val="0"/>
              </a:spcAft>
              <a:defRPr/>
            </a:pPr>
            <a:r>
              <a:rPr lang="en-US" dirty="0" smtClean="0">
                <a:ea typeface="+mj-ea"/>
              </a:rPr>
              <a:t>Verizon Communications </a:t>
            </a:r>
            <a:br>
              <a:rPr lang="en-US" dirty="0" smtClean="0">
                <a:ea typeface="+mj-ea"/>
              </a:rPr>
            </a:br>
            <a:r>
              <a:rPr lang="en-US" dirty="0" smtClean="0">
                <a:ea typeface="+mj-ea"/>
              </a:rPr>
              <a:t>2004 - Telecommunications</a:t>
            </a:r>
            <a:endParaRPr lang="en-US" dirty="0">
              <a:ea typeface="+mj-ea"/>
            </a:endParaRPr>
          </a:p>
        </p:txBody>
      </p:sp>
      <p:sp>
        <p:nvSpPr>
          <p:cNvPr id="3" name="Text Placeholder 2"/>
          <p:cNvSpPr>
            <a:spLocks noGrp="1"/>
          </p:cNvSpPr>
          <p:nvPr>
            <p:ph type="body" idx="1"/>
          </p:nvPr>
        </p:nvSpPr>
        <p:spPr/>
        <p:txBody>
          <a:bodyPr rtlCol="0">
            <a:normAutofit/>
          </a:bodyPr>
          <a:lstStyle/>
          <a:p>
            <a:pPr fontAlgn="auto">
              <a:spcAft>
                <a:spcPts val="0"/>
              </a:spcAft>
              <a:defRPr/>
            </a:pPr>
            <a:endParaRPr lang="en-US">
              <a:ea typeface="+mn-ea"/>
            </a:endParaRP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313" y="18287"/>
            <a:ext cx="7772400" cy="5477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792162"/>
          </a:xfrm>
        </p:spPr>
        <p:txBody>
          <a:bodyPr/>
          <a:lstStyle/>
          <a:p>
            <a:pPr eaLnBrk="1" hangingPunct="1"/>
            <a:r>
              <a:rPr lang="en-US" altLang="en-US" b="1" u="sng" dirty="0" smtClean="0">
                <a:effectLst>
                  <a:outerShdw blurRad="38100" dist="38100" dir="2700000" algn="tl">
                    <a:srgbClr val="000000">
                      <a:alpha val="43137"/>
                    </a:srgbClr>
                  </a:outerShdw>
                </a:effectLst>
              </a:rPr>
              <a:t>What is Stock?</a:t>
            </a:r>
          </a:p>
        </p:txBody>
      </p:sp>
      <p:sp>
        <p:nvSpPr>
          <p:cNvPr id="25603" name="Rectangle 3"/>
          <p:cNvSpPr>
            <a:spLocks noGrp="1" noChangeArrowheads="1"/>
          </p:cNvSpPr>
          <p:nvPr>
            <p:ph type="body" idx="1"/>
          </p:nvPr>
        </p:nvSpPr>
        <p:spPr>
          <a:xfrm>
            <a:off x="457200" y="1219200"/>
            <a:ext cx="8229600" cy="4906963"/>
          </a:xfrm>
        </p:spPr>
        <p:txBody>
          <a:bodyPr/>
          <a:lstStyle/>
          <a:p>
            <a:pPr eaLnBrk="1" hangingPunct="1"/>
            <a:r>
              <a:rPr lang="en-US" altLang="en-US" sz="3600" smtClean="0"/>
              <a:t>Stock represents partial ownership in the corporation.  </a:t>
            </a:r>
          </a:p>
          <a:p>
            <a:pPr lvl="1" eaLnBrk="1" hangingPunct="1"/>
            <a:r>
              <a:rPr lang="en-US" altLang="en-US" sz="3600" smtClean="0"/>
              <a:t>A piece of stock is called a share. </a:t>
            </a:r>
          </a:p>
          <a:p>
            <a:pPr eaLnBrk="1" hangingPunct="1"/>
            <a:r>
              <a:rPr lang="en-US" altLang="en-US" sz="3600" smtClean="0"/>
              <a:t>Stocks are also called equities.</a:t>
            </a:r>
          </a:p>
          <a:p>
            <a:pPr eaLnBrk="1" hangingPunct="1"/>
            <a:r>
              <a:rPr lang="en-US" altLang="en-US" sz="3600" smtClean="0"/>
              <a:t>Corporations can raise money by issuing/selling stock.</a:t>
            </a:r>
          </a:p>
        </p:txBody>
      </p:sp>
    </p:spTree>
    <p:extLst>
      <p:ext uri="{BB962C8B-B14F-4D97-AF65-F5344CB8AC3E}">
        <p14:creationId xmlns:p14="http://schemas.microsoft.com/office/powerpoint/2010/main" val="14068515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p:cTn id="7" dur="5000" fill="hold"/>
                                        <p:tgtEl>
                                          <p:spTgt spid="25603">
                                            <p:txEl>
                                              <p:pRg st="0" end="0"/>
                                            </p:txEl>
                                          </p:spTgt>
                                        </p:tgtEl>
                                        <p:attrNameLst>
                                          <p:attrName>ppt_w</p:attrName>
                                        </p:attrNameLst>
                                      </p:cBhvr>
                                      <p:tavLst>
                                        <p:tav tm="0">
                                          <p:val>
                                            <p:strVal val="#ppt_w*0.70"/>
                                          </p:val>
                                        </p:tav>
                                        <p:tav tm="100000">
                                          <p:val>
                                            <p:strVal val="#ppt_w"/>
                                          </p:val>
                                        </p:tav>
                                      </p:tavLst>
                                    </p:anim>
                                    <p:anim calcmode="lin" valueType="num">
                                      <p:cBhvr>
                                        <p:cTn id="8" dur="5000" fill="hold"/>
                                        <p:tgtEl>
                                          <p:spTgt spid="25603">
                                            <p:txEl>
                                              <p:pRg st="0" end="0"/>
                                            </p:txEl>
                                          </p:spTgt>
                                        </p:tgtEl>
                                        <p:attrNameLst>
                                          <p:attrName>ppt_h</p:attrName>
                                        </p:attrNameLst>
                                      </p:cBhvr>
                                      <p:tavLst>
                                        <p:tav tm="0">
                                          <p:val>
                                            <p:strVal val="#ppt_h"/>
                                          </p:val>
                                        </p:tav>
                                        <p:tav tm="100000">
                                          <p:val>
                                            <p:strVal val="#ppt_h"/>
                                          </p:val>
                                        </p:tav>
                                      </p:tavLst>
                                    </p:anim>
                                    <p:animEffect transition="in" filter="fade">
                                      <p:cBhvr>
                                        <p:cTn id="9" dur="5000"/>
                                        <p:tgtEl>
                                          <p:spTgt spid="25603">
                                            <p:txEl>
                                              <p:pRg st="0" end="0"/>
                                            </p:txEl>
                                          </p:spTgt>
                                        </p:tgtEl>
                                      </p:cBhvr>
                                    </p:animEffect>
                                  </p:childTnLst>
                                </p:cTn>
                              </p:par>
                            </p:childTnLst>
                          </p:cTn>
                        </p:par>
                        <p:par>
                          <p:cTn id="10" fill="hold" nodeType="afterGroup">
                            <p:stCondLst>
                              <p:cond delay="5000"/>
                            </p:stCondLst>
                            <p:childTnLst>
                              <p:par>
                                <p:cTn id="11" presetID="55" presetClass="entr" presetSubtype="0" fill="hold" nodeType="after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p:cTn id="13" dur="5000" fill="hold"/>
                                        <p:tgtEl>
                                          <p:spTgt spid="25603">
                                            <p:txEl>
                                              <p:pRg st="1" end="1"/>
                                            </p:txEl>
                                          </p:spTgt>
                                        </p:tgtEl>
                                        <p:attrNameLst>
                                          <p:attrName>ppt_w</p:attrName>
                                        </p:attrNameLst>
                                      </p:cBhvr>
                                      <p:tavLst>
                                        <p:tav tm="0">
                                          <p:val>
                                            <p:strVal val="#ppt_w*0.70"/>
                                          </p:val>
                                        </p:tav>
                                        <p:tav tm="100000">
                                          <p:val>
                                            <p:strVal val="#ppt_w"/>
                                          </p:val>
                                        </p:tav>
                                      </p:tavLst>
                                    </p:anim>
                                    <p:anim calcmode="lin" valueType="num">
                                      <p:cBhvr>
                                        <p:cTn id="14" dur="5000" fill="hold"/>
                                        <p:tgtEl>
                                          <p:spTgt spid="25603">
                                            <p:txEl>
                                              <p:pRg st="1" end="1"/>
                                            </p:txEl>
                                          </p:spTgt>
                                        </p:tgtEl>
                                        <p:attrNameLst>
                                          <p:attrName>ppt_h</p:attrName>
                                        </p:attrNameLst>
                                      </p:cBhvr>
                                      <p:tavLst>
                                        <p:tav tm="0">
                                          <p:val>
                                            <p:strVal val="#ppt_h"/>
                                          </p:val>
                                        </p:tav>
                                        <p:tav tm="100000">
                                          <p:val>
                                            <p:strVal val="#ppt_h"/>
                                          </p:val>
                                        </p:tav>
                                      </p:tavLst>
                                    </p:anim>
                                    <p:animEffect transition="in" filter="fade">
                                      <p:cBhvr>
                                        <p:cTn id="15" dur="5000"/>
                                        <p:tgtEl>
                                          <p:spTgt spid="25603">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5" presetClass="entr" presetSubtype="0" fill="hold" nodeType="clickEffect">
                                  <p:stCondLst>
                                    <p:cond delay="0"/>
                                  </p:stCondLst>
                                  <p:childTnLst>
                                    <p:set>
                                      <p:cBhvr>
                                        <p:cTn id="19" dur="1" fill="hold">
                                          <p:stCondLst>
                                            <p:cond delay="0"/>
                                          </p:stCondLst>
                                        </p:cTn>
                                        <p:tgtEl>
                                          <p:spTgt spid="25603">
                                            <p:txEl>
                                              <p:pRg st="2" end="2"/>
                                            </p:txEl>
                                          </p:spTgt>
                                        </p:tgtEl>
                                        <p:attrNameLst>
                                          <p:attrName>style.visibility</p:attrName>
                                        </p:attrNameLst>
                                      </p:cBhvr>
                                      <p:to>
                                        <p:strVal val="visible"/>
                                      </p:to>
                                    </p:set>
                                    <p:anim calcmode="lin" valueType="num">
                                      <p:cBhvr>
                                        <p:cTn id="20" dur="5000" fill="hold"/>
                                        <p:tgtEl>
                                          <p:spTgt spid="25603">
                                            <p:txEl>
                                              <p:pRg st="2" end="2"/>
                                            </p:txEl>
                                          </p:spTgt>
                                        </p:tgtEl>
                                        <p:attrNameLst>
                                          <p:attrName>ppt_w</p:attrName>
                                        </p:attrNameLst>
                                      </p:cBhvr>
                                      <p:tavLst>
                                        <p:tav tm="0">
                                          <p:val>
                                            <p:strVal val="#ppt_w*0.70"/>
                                          </p:val>
                                        </p:tav>
                                        <p:tav tm="100000">
                                          <p:val>
                                            <p:strVal val="#ppt_w"/>
                                          </p:val>
                                        </p:tav>
                                      </p:tavLst>
                                    </p:anim>
                                    <p:anim calcmode="lin" valueType="num">
                                      <p:cBhvr>
                                        <p:cTn id="21" dur="5000" fill="hold"/>
                                        <p:tgtEl>
                                          <p:spTgt spid="25603">
                                            <p:txEl>
                                              <p:pRg st="2" end="2"/>
                                            </p:txEl>
                                          </p:spTgt>
                                        </p:tgtEl>
                                        <p:attrNameLst>
                                          <p:attrName>ppt_h</p:attrName>
                                        </p:attrNameLst>
                                      </p:cBhvr>
                                      <p:tavLst>
                                        <p:tav tm="0">
                                          <p:val>
                                            <p:strVal val="#ppt_h"/>
                                          </p:val>
                                        </p:tav>
                                        <p:tav tm="100000">
                                          <p:val>
                                            <p:strVal val="#ppt_h"/>
                                          </p:val>
                                        </p:tav>
                                      </p:tavLst>
                                    </p:anim>
                                    <p:animEffect transition="in" filter="fade">
                                      <p:cBhvr>
                                        <p:cTn id="22" dur="5000"/>
                                        <p:tgtEl>
                                          <p:spTgt spid="2560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5" presetClass="entr" presetSubtype="0" fill="hold" nodeType="clickEffect">
                                  <p:stCondLst>
                                    <p:cond delay="0"/>
                                  </p:stCondLst>
                                  <p:childTnLst>
                                    <p:set>
                                      <p:cBhvr>
                                        <p:cTn id="26" dur="1" fill="hold">
                                          <p:stCondLst>
                                            <p:cond delay="0"/>
                                          </p:stCondLst>
                                        </p:cTn>
                                        <p:tgtEl>
                                          <p:spTgt spid="25603">
                                            <p:txEl>
                                              <p:pRg st="3" end="3"/>
                                            </p:txEl>
                                          </p:spTgt>
                                        </p:tgtEl>
                                        <p:attrNameLst>
                                          <p:attrName>style.visibility</p:attrName>
                                        </p:attrNameLst>
                                      </p:cBhvr>
                                      <p:to>
                                        <p:strVal val="visible"/>
                                      </p:to>
                                    </p:set>
                                    <p:anim calcmode="lin" valueType="num">
                                      <p:cBhvr>
                                        <p:cTn id="27" dur="5000" fill="hold"/>
                                        <p:tgtEl>
                                          <p:spTgt spid="25603">
                                            <p:txEl>
                                              <p:pRg st="3" end="3"/>
                                            </p:txEl>
                                          </p:spTgt>
                                        </p:tgtEl>
                                        <p:attrNameLst>
                                          <p:attrName>ppt_w</p:attrName>
                                        </p:attrNameLst>
                                      </p:cBhvr>
                                      <p:tavLst>
                                        <p:tav tm="0">
                                          <p:val>
                                            <p:strVal val="#ppt_w*0.70"/>
                                          </p:val>
                                        </p:tav>
                                        <p:tav tm="100000">
                                          <p:val>
                                            <p:strVal val="#ppt_w"/>
                                          </p:val>
                                        </p:tav>
                                      </p:tavLst>
                                    </p:anim>
                                    <p:anim calcmode="lin" valueType="num">
                                      <p:cBhvr>
                                        <p:cTn id="28" dur="5000" fill="hold"/>
                                        <p:tgtEl>
                                          <p:spTgt spid="25603">
                                            <p:txEl>
                                              <p:pRg st="3" end="3"/>
                                            </p:txEl>
                                          </p:spTgt>
                                        </p:tgtEl>
                                        <p:attrNameLst>
                                          <p:attrName>ppt_h</p:attrName>
                                        </p:attrNameLst>
                                      </p:cBhvr>
                                      <p:tavLst>
                                        <p:tav tm="0">
                                          <p:val>
                                            <p:strVal val="#ppt_h"/>
                                          </p:val>
                                        </p:tav>
                                        <p:tav tm="100000">
                                          <p:val>
                                            <p:strVal val="#ppt_h"/>
                                          </p:val>
                                        </p:tav>
                                      </p:tavLst>
                                    </p:anim>
                                    <p:animEffect transition="in" filter="fade">
                                      <p:cBhvr>
                                        <p:cTn id="29" dur="5000"/>
                                        <p:tgtEl>
                                          <p:spTgt spid="256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ea typeface="+mj-ea"/>
              </a:rPr>
              <a:t>Chevron Corp.</a:t>
            </a:r>
            <a:br>
              <a:rPr lang="en-US" dirty="0" smtClean="0">
                <a:ea typeface="+mj-ea"/>
              </a:rPr>
            </a:br>
            <a:r>
              <a:rPr lang="en-US" dirty="0" smtClean="0">
                <a:ea typeface="+mj-ea"/>
              </a:rPr>
              <a:t>2008 – Oil &amp; Gas</a:t>
            </a:r>
            <a:endParaRPr lang="en-US" dirty="0">
              <a:ea typeface="+mj-ea"/>
            </a:endParaRPr>
          </a:p>
        </p:txBody>
      </p:sp>
      <p:sp>
        <p:nvSpPr>
          <p:cNvPr id="3" name="Text Placeholder 2"/>
          <p:cNvSpPr>
            <a:spLocks noGrp="1"/>
          </p:cNvSpPr>
          <p:nvPr>
            <p:ph type="body" idx="1"/>
          </p:nvPr>
        </p:nvSpPr>
        <p:spPr/>
        <p:txBody>
          <a:bodyPr rtlCol="0">
            <a:normAutofit/>
          </a:bodyPr>
          <a:lstStyle/>
          <a:p>
            <a:pPr fontAlgn="auto">
              <a:spcAft>
                <a:spcPts val="0"/>
              </a:spcAft>
              <a:defRPr/>
            </a:pPr>
            <a:endParaRPr lang="en-US">
              <a:ea typeface="+mn-ea"/>
            </a:endParaRPr>
          </a:p>
        </p:txBody>
      </p:sp>
      <p:pic>
        <p:nvPicPr>
          <p:cNvPr id="307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8305" y="370262"/>
            <a:ext cx="4821382" cy="4036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6283" y="4406900"/>
            <a:ext cx="4770217" cy="2451100"/>
          </a:xfrm>
        </p:spPr>
        <p:txBody>
          <a:bodyPr rtlCol="0">
            <a:normAutofit fontScale="90000"/>
          </a:bodyPr>
          <a:lstStyle/>
          <a:p>
            <a:pPr fontAlgn="auto">
              <a:spcAft>
                <a:spcPts val="0"/>
              </a:spcAft>
              <a:defRPr/>
            </a:pPr>
            <a:r>
              <a:rPr lang="en-US" dirty="0" smtClean="0">
                <a:ea typeface="+mj-ea"/>
              </a:rPr>
              <a:t>Cisco Systems Inc.</a:t>
            </a:r>
            <a:br>
              <a:rPr lang="en-US" dirty="0" smtClean="0">
                <a:ea typeface="+mj-ea"/>
              </a:rPr>
            </a:br>
            <a:r>
              <a:rPr lang="en-US" dirty="0">
                <a:ea typeface="+mj-ea"/>
              </a:rPr>
              <a:t> </a:t>
            </a:r>
            <a:r>
              <a:rPr lang="en-US" dirty="0" smtClean="0">
                <a:ea typeface="+mj-ea"/>
              </a:rPr>
              <a:t>               2009 </a:t>
            </a:r>
            <a:br>
              <a:rPr lang="en-US" dirty="0" smtClean="0">
                <a:ea typeface="+mj-ea"/>
              </a:rPr>
            </a:br>
            <a:r>
              <a:rPr lang="en-US" dirty="0" smtClean="0">
                <a:ea typeface="+mj-ea"/>
              </a:rPr>
              <a:t>                Computer</a:t>
            </a:r>
            <a:br>
              <a:rPr lang="en-US" dirty="0" smtClean="0">
                <a:ea typeface="+mj-ea"/>
              </a:rPr>
            </a:br>
            <a:r>
              <a:rPr lang="en-US" dirty="0" smtClean="0">
                <a:ea typeface="+mj-ea"/>
              </a:rPr>
              <a:t>                Networking</a:t>
            </a:r>
            <a:endParaRPr lang="en-US" dirty="0">
              <a:ea typeface="+mj-ea"/>
            </a:endParaRPr>
          </a:p>
        </p:txBody>
      </p:sp>
      <p:sp>
        <p:nvSpPr>
          <p:cNvPr id="3" name="Text Placeholder 2"/>
          <p:cNvSpPr>
            <a:spLocks noGrp="1"/>
          </p:cNvSpPr>
          <p:nvPr>
            <p:ph type="body" idx="1"/>
          </p:nvPr>
        </p:nvSpPr>
        <p:spPr/>
        <p:txBody>
          <a:bodyPr rtlCol="0">
            <a:normAutofit/>
          </a:bodyPr>
          <a:lstStyle/>
          <a:p>
            <a:pPr fontAlgn="auto">
              <a:spcAft>
                <a:spcPts val="0"/>
              </a:spcAft>
              <a:defRPr/>
            </a:pPr>
            <a:endParaRPr lang="en-US">
              <a:ea typeface="+mn-ea"/>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490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4772025"/>
            <a:ext cx="2857500"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108957"/>
            <a:ext cx="3032567" cy="1765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cap="none" dirty="0" smtClean="0"/>
              <a:t>Traveler’s Co. </a:t>
            </a:r>
            <a:r>
              <a:rPr lang="en-US" altLang="en-US" cap="none" dirty="0" err="1" smtClean="0"/>
              <a:t>Inc</a:t>
            </a:r>
            <a:r>
              <a:rPr lang="en-US" altLang="en-US" cap="none" dirty="0" smtClean="0"/>
              <a:t/>
            </a:r>
            <a:br>
              <a:rPr lang="en-US" altLang="en-US" cap="none" dirty="0" smtClean="0"/>
            </a:br>
            <a:r>
              <a:rPr lang="en-US" altLang="en-US" cap="none" dirty="0" smtClean="0"/>
              <a:t>2009 - INSURANCE</a:t>
            </a:r>
          </a:p>
        </p:txBody>
      </p:sp>
      <p:sp>
        <p:nvSpPr>
          <p:cNvPr id="3" name="Text Placeholder 2"/>
          <p:cNvSpPr>
            <a:spLocks noGrp="1"/>
          </p:cNvSpPr>
          <p:nvPr>
            <p:ph type="body" idx="1"/>
          </p:nvPr>
        </p:nvSpPr>
        <p:spPr/>
        <p:txBody>
          <a:bodyPr rtlCol="0">
            <a:normAutofit/>
          </a:bodyPr>
          <a:lstStyle/>
          <a:p>
            <a:pPr fontAlgn="auto">
              <a:spcAft>
                <a:spcPts val="0"/>
              </a:spcAft>
              <a:defRPr/>
            </a:pPr>
            <a:endParaRPr lang="en-US">
              <a:ea typeface="+mn-ea"/>
            </a:endParaRPr>
          </a:p>
        </p:txBody>
      </p:sp>
      <p:pic>
        <p:nvPicPr>
          <p:cNvPr id="286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313" y="310370"/>
            <a:ext cx="7772400" cy="4096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ea typeface="+mj-ea"/>
              </a:rPr>
              <a:t>United Health group</a:t>
            </a:r>
            <a:br>
              <a:rPr lang="en-US" dirty="0" smtClean="0">
                <a:ea typeface="+mj-ea"/>
              </a:rPr>
            </a:br>
            <a:r>
              <a:rPr lang="en-US" dirty="0" smtClean="0">
                <a:ea typeface="+mj-ea"/>
              </a:rPr>
              <a:t>2012 – Managed Health care</a:t>
            </a:r>
            <a:endParaRPr lang="en-US" dirty="0">
              <a:ea typeface="+mj-ea"/>
            </a:endParaRPr>
          </a:p>
        </p:txBody>
      </p:sp>
      <p:sp>
        <p:nvSpPr>
          <p:cNvPr id="3" name="Text Placeholder 2"/>
          <p:cNvSpPr>
            <a:spLocks noGrp="1"/>
          </p:cNvSpPr>
          <p:nvPr>
            <p:ph type="body" idx="1"/>
          </p:nvPr>
        </p:nvSpPr>
        <p:spPr/>
        <p:txBody>
          <a:bodyPr rtlCol="0">
            <a:normAutofit/>
          </a:bodyPr>
          <a:lstStyle/>
          <a:p>
            <a:pPr fontAlgn="auto">
              <a:spcAft>
                <a:spcPts val="0"/>
              </a:spcAft>
              <a:defRPr/>
            </a:pPr>
            <a:endParaRPr lang="en-US">
              <a:ea typeface="+mn-ea"/>
            </a:endParaRP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313" y="382385"/>
            <a:ext cx="7772400" cy="4024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69" y="4462462"/>
            <a:ext cx="7772400" cy="2187720"/>
          </a:xfrm>
        </p:spPr>
        <p:txBody>
          <a:bodyPr rtlCol="0">
            <a:normAutofit/>
          </a:bodyPr>
          <a:lstStyle/>
          <a:p>
            <a:pPr fontAlgn="auto">
              <a:spcAft>
                <a:spcPts val="0"/>
              </a:spcAft>
              <a:defRPr/>
            </a:pPr>
            <a:r>
              <a:rPr lang="en-US" dirty="0" smtClean="0">
                <a:ea typeface="+mj-ea"/>
              </a:rPr>
              <a:t>Goldman </a:t>
            </a:r>
            <a:r>
              <a:rPr lang="en-US" dirty="0" err="1" smtClean="0">
                <a:ea typeface="+mj-ea"/>
              </a:rPr>
              <a:t>sachs</a:t>
            </a:r>
            <a:r>
              <a:rPr lang="en-US" dirty="0" smtClean="0">
                <a:ea typeface="+mj-ea"/>
              </a:rPr>
              <a:t/>
            </a:r>
            <a:br>
              <a:rPr lang="en-US" dirty="0" smtClean="0">
                <a:ea typeface="+mj-ea"/>
              </a:rPr>
            </a:br>
            <a:r>
              <a:rPr lang="en-US" dirty="0" smtClean="0">
                <a:ea typeface="+mj-ea"/>
              </a:rPr>
              <a:t> 2013 – Banking,</a:t>
            </a:r>
            <a:br>
              <a:rPr lang="en-US" dirty="0" smtClean="0">
                <a:ea typeface="+mj-ea"/>
              </a:rPr>
            </a:br>
            <a:r>
              <a:rPr lang="en-US" dirty="0" smtClean="0">
                <a:ea typeface="+mj-ea"/>
              </a:rPr>
              <a:t>Financial services</a:t>
            </a:r>
            <a:endParaRPr lang="en-US" dirty="0">
              <a:ea typeface="+mj-ea"/>
            </a:endParaRPr>
          </a:p>
        </p:txBody>
      </p:sp>
      <p:sp>
        <p:nvSpPr>
          <p:cNvPr id="3" name="Text Placeholder 2"/>
          <p:cNvSpPr>
            <a:spLocks noGrp="1"/>
          </p:cNvSpPr>
          <p:nvPr>
            <p:ph type="body" idx="1"/>
          </p:nvPr>
        </p:nvSpPr>
        <p:spPr/>
        <p:txBody>
          <a:bodyPr rtlCol="0">
            <a:normAutofit/>
          </a:bodyPr>
          <a:lstStyle/>
          <a:p>
            <a:pPr fontAlgn="auto">
              <a:spcAft>
                <a:spcPts val="0"/>
              </a:spcAft>
              <a:defRPr/>
            </a:pPr>
            <a:endParaRPr lang="en-US">
              <a:ea typeface="+mn-ea"/>
            </a:endParaRPr>
          </a:p>
        </p:txBody>
      </p:sp>
      <p:pic>
        <p:nvPicPr>
          <p:cNvPr id="245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429000"/>
            <a:ext cx="45720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49" y="290397"/>
            <a:ext cx="5167399" cy="4172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ea typeface="+mj-ea"/>
              </a:rPr>
              <a:t>NIKE</a:t>
            </a:r>
            <a:br>
              <a:rPr lang="en-US" dirty="0" smtClean="0">
                <a:ea typeface="+mj-ea"/>
              </a:rPr>
            </a:br>
            <a:r>
              <a:rPr lang="en-US" dirty="0" smtClean="0">
                <a:ea typeface="+mj-ea"/>
              </a:rPr>
              <a:t>2013 - Apparel</a:t>
            </a:r>
            <a:endParaRPr lang="en-US" dirty="0">
              <a:ea typeface="+mj-ea"/>
            </a:endParaRPr>
          </a:p>
        </p:txBody>
      </p:sp>
      <p:sp>
        <p:nvSpPr>
          <p:cNvPr id="3" name="Text Placeholder 2"/>
          <p:cNvSpPr>
            <a:spLocks noGrp="1"/>
          </p:cNvSpPr>
          <p:nvPr>
            <p:ph type="body" idx="1"/>
          </p:nvPr>
        </p:nvSpPr>
        <p:spPr/>
        <p:txBody>
          <a:bodyPr rtlCol="0">
            <a:normAutofit/>
          </a:bodyPr>
          <a:lstStyle/>
          <a:p>
            <a:pPr fontAlgn="auto">
              <a:spcAft>
                <a:spcPts val="0"/>
              </a:spcAft>
              <a:defRPr/>
            </a:pPr>
            <a:endParaRPr lang="en-US">
              <a:ea typeface="+mn-ea"/>
            </a:endParaRP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313" y="415636"/>
            <a:ext cx="7721485" cy="4084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ea typeface="+mj-ea"/>
              </a:rPr>
              <a:t>Visa</a:t>
            </a:r>
            <a:br>
              <a:rPr lang="en-US" dirty="0" smtClean="0">
                <a:ea typeface="+mj-ea"/>
              </a:rPr>
            </a:br>
            <a:r>
              <a:rPr lang="en-US" dirty="0" smtClean="0">
                <a:ea typeface="+mj-ea"/>
              </a:rPr>
              <a:t>2013 – Consumer banking </a:t>
            </a:r>
            <a:endParaRPr lang="en-US" dirty="0">
              <a:ea typeface="+mj-ea"/>
            </a:endParaRPr>
          </a:p>
        </p:txBody>
      </p:sp>
      <p:sp>
        <p:nvSpPr>
          <p:cNvPr id="3" name="Text Placeholder 2"/>
          <p:cNvSpPr>
            <a:spLocks noGrp="1"/>
          </p:cNvSpPr>
          <p:nvPr>
            <p:ph type="body" idx="1"/>
          </p:nvPr>
        </p:nvSpPr>
        <p:spPr/>
        <p:txBody>
          <a:bodyPr rtlCol="0">
            <a:normAutofit/>
          </a:bodyPr>
          <a:lstStyle/>
          <a:p>
            <a:pPr fontAlgn="auto">
              <a:spcAft>
                <a:spcPts val="0"/>
              </a:spcAft>
              <a:defRPr/>
            </a:pPr>
            <a:endParaRPr lang="en-US" dirty="0">
              <a:ea typeface="+mn-ea"/>
            </a:endParaRPr>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313" y="249382"/>
            <a:ext cx="7772400" cy="4157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ea typeface="+mj-ea"/>
              </a:rPr>
              <a:t>APPLE</a:t>
            </a:r>
            <a:br>
              <a:rPr lang="en-US" dirty="0" smtClean="0">
                <a:ea typeface="+mj-ea"/>
              </a:rPr>
            </a:br>
            <a:r>
              <a:rPr lang="en-US" dirty="0" smtClean="0">
                <a:ea typeface="+mj-ea"/>
              </a:rPr>
              <a:t>2015 – CONSUMER ELECTRONICS</a:t>
            </a:r>
            <a:endParaRPr lang="en-US" dirty="0">
              <a:ea typeface="+mj-ea"/>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3150861" cy="393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0953" y="0"/>
            <a:ext cx="3583048" cy="393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7778" y="3264437"/>
            <a:ext cx="2543175"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6020"/>
            <a:ext cx="9144000" cy="1143000"/>
          </a:xfrm>
        </p:spPr>
        <p:txBody>
          <a:bodyPr/>
          <a:lstStyle/>
          <a:p>
            <a:r>
              <a:rPr lang="en-US" b="1" u="sng" dirty="0" smtClean="0">
                <a:effectLst>
                  <a:outerShdw blurRad="38100" dist="38100" dir="2700000" algn="tl">
                    <a:srgbClr val="000000">
                      <a:alpha val="43137"/>
                    </a:srgbClr>
                  </a:outerShdw>
                </a:effectLst>
              </a:rPr>
              <a:t>DOW STOCK SIMULATION</a:t>
            </a:r>
            <a:endParaRPr lang="en-US" b="1" u="sng"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p:txBody>
          <a:bodyPr/>
          <a:lstStyle/>
          <a:p>
            <a:r>
              <a:rPr lang="en-US" dirty="0" smtClean="0"/>
              <a:t>You will have </a:t>
            </a:r>
            <a:r>
              <a:rPr lang="en-US" b="1" u="sng" dirty="0" smtClean="0">
                <a:effectLst>
                  <a:outerShdw blurRad="38100" dist="38100" dir="2700000" algn="tl">
                    <a:srgbClr val="000000">
                      <a:alpha val="43137"/>
                    </a:srgbClr>
                  </a:outerShdw>
                </a:effectLst>
              </a:rPr>
              <a:t>$10,000 </a:t>
            </a:r>
            <a:r>
              <a:rPr lang="en-US" dirty="0" smtClean="0"/>
              <a:t>to spend on buying </a:t>
            </a:r>
            <a:r>
              <a:rPr lang="en-US" b="1" u="sng" dirty="0" smtClean="0">
                <a:effectLst>
                  <a:outerShdw blurRad="38100" dist="38100" dir="2700000" algn="tl">
                    <a:srgbClr val="000000">
                      <a:alpha val="43137"/>
                    </a:srgbClr>
                  </a:outerShdw>
                </a:effectLst>
              </a:rPr>
              <a:t>5 </a:t>
            </a:r>
            <a:r>
              <a:rPr lang="en-US" dirty="0" smtClean="0"/>
              <a:t>stocks from the </a:t>
            </a:r>
            <a:r>
              <a:rPr lang="en-US" b="1" u="sng" dirty="0" smtClean="0">
                <a:effectLst>
                  <a:outerShdw blurRad="38100" dist="38100" dir="2700000" algn="tl">
                    <a:srgbClr val="000000">
                      <a:alpha val="43137"/>
                    </a:srgbClr>
                  </a:outerShdw>
                </a:effectLst>
              </a:rPr>
              <a:t>DOW</a:t>
            </a:r>
            <a:r>
              <a:rPr lang="en-US" dirty="0" smtClean="0"/>
              <a:t>.  Choose your stocks wisely because you will not be able to change your stocks for </a:t>
            </a:r>
            <a:r>
              <a:rPr lang="en-US" b="1" u="sng" dirty="0" smtClean="0">
                <a:effectLst>
                  <a:outerShdw blurRad="38100" dist="38100" dir="2700000" algn="tl">
                    <a:srgbClr val="000000">
                      <a:alpha val="43137"/>
                    </a:srgbClr>
                  </a:outerShdw>
                </a:effectLst>
              </a:rPr>
              <a:t>4 weeks</a:t>
            </a:r>
            <a:r>
              <a:rPr lang="en-US" dirty="0" smtClean="0"/>
              <a:t>.  You will have until NEXT FRIDAY 8/21 to research and decide which stocks you want to start with.  This is a competition.  There will be weekly winners, and an overall winner at the end of the semester.</a:t>
            </a:r>
            <a:endParaRPr lang="en-US" b="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81630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b="1" u="sng" dirty="0" smtClean="0"/>
              <a:t>Econ Class Jobs</a:t>
            </a:r>
            <a:endParaRPr lang="en-US" b="1" u="sng" dirty="0"/>
          </a:p>
        </p:txBody>
      </p:sp>
      <p:sp>
        <p:nvSpPr>
          <p:cNvPr id="3" name="Content Placeholder 2"/>
          <p:cNvSpPr>
            <a:spLocks noGrp="1"/>
          </p:cNvSpPr>
          <p:nvPr>
            <p:ph idx="1"/>
          </p:nvPr>
        </p:nvSpPr>
        <p:spPr>
          <a:xfrm>
            <a:off x="0" y="990600"/>
            <a:ext cx="9144000" cy="5867400"/>
          </a:xfrm>
        </p:spPr>
        <p:txBody>
          <a:bodyPr>
            <a:normAutofit fontScale="55000" lnSpcReduction="20000"/>
          </a:bodyPr>
          <a:lstStyle/>
          <a:p>
            <a:pPr marL="0" indent="0">
              <a:buNone/>
            </a:pPr>
            <a:r>
              <a:rPr lang="en-US" dirty="0" smtClean="0">
                <a:solidFill>
                  <a:srgbClr val="FF0000"/>
                </a:solidFill>
              </a:rPr>
              <a:t>There are a couple of jobs in this class that are available.  Students who have an assigned job will be responsible for carrying out their duty, and in return will they will receive a higher pay.  The jobs are as follows:</a:t>
            </a:r>
          </a:p>
          <a:p>
            <a:pPr>
              <a:buFontTx/>
              <a:buChar char="-"/>
            </a:pPr>
            <a:endParaRPr lang="en-US" dirty="0" smtClean="0">
              <a:solidFill>
                <a:schemeClr val="tx2"/>
              </a:solidFill>
            </a:endParaRPr>
          </a:p>
          <a:p>
            <a:pPr>
              <a:buFontTx/>
              <a:buChar char="-"/>
            </a:pPr>
            <a:r>
              <a:rPr lang="en-US" dirty="0" smtClean="0">
                <a:solidFill>
                  <a:schemeClr val="bg1"/>
                </a:solidFill>
              </a:rPr>
              <a:t>Electrician – turning on and off the lights as needed during the class period</a:t>
            </a:r>
          </a:p>
          <a:p>
            <a:pPr>
              <a:buFontTx/>
              <a:buChar char="-"/>
            </a:pPr>
            <a:endParaRPr lang="en-US" dirty="0" smtClean="0">
              <a:solidFill>
                <a:schemeClr val="bg1"/>
              </a:solidFill>
            </a:endParaRPr>
          </a:p>
          <a:p>
            <a:pPr>
              <a:buFontTx/>
              <a:buChar char="-"/>
            </a:pPr>
            <a:r>
              <a:rPr lang="en-US" dirty="0" smtClean="0">
                <a:solidFill>
                  <a:schemeClr val="bg1"/>
                </a:solidFill>
              </a:rPr>
              <a:t>Runner – passing out/collecting papers as needed during the class period</a:t>
            </a:r>
          </a:p>
          <a:p>
            <a:pPr>
              <a:buFontTx/>
              <a:buChar char="-"/>
            </a:pPr>
            <a:endParaRPr lang="en-US" dirty="0" smtClean="0">
              <a:solidFill>
                <a:schemeClr val="bg1"/>
              </a:solidFill>
            </a:endParaRPr>
          </a:p>
          <a:p>
            <a:pPr>
              <a:buFontTx/>
              <a:buChar char="-"/>
            </a:pPr>
            <a:r>
              <a:rPr lang="en-US" dirty="0" smtClean="0">
                <a:solidFill>
                  <a:schemeClr val="bg1"/>
                </a:solidFill>
              </a:rPr>
              <a:t>Timer – responsible for notifying the class of “half-time” and the “two-minute warning”</a:t>
            </a:r>
          </a:p>
          <a:p>
            <a:pPr>
              <a:buFontTx/>
              <a:buChar char="-"/>
            </a:pPr>
            <a:endParaRPr lang="en-US" dirty="0" smtClean="0">
              <a:solidFill>
                <a:schemeClr val="bg1"/>
              </a:solidFill>
            </a:endParaRPr>
          </a:p>
          <a:p>
            <a:pPr>
              <a:buFontTx/>
              <a:buChar char="-"/>
            </a:pPr>
            <a:r>
              <a:rPr lang="en-US" dirty="0" smtClean="0">
                <a:solidFill>
                  <a:schemeClr val="bg1"/>
                </a:solidFill>
              </a:rPr>
              <a:t>Section Leader &amp; Alternate – responsible for their section.  This includes: monitoring attendance, restroom use, and participation. (Per Section)</a:t>
            </a:r>
          </a:p>
          <a:p>
            <a:pPr>
              <a:buFontTx/>
              <a:buChar char="-"/>
            </a:pPr>
            <a:endParaRPr lang="en-US" dirty="0" smtClean="0">
              <a:solidFill>
                <a:schemeClr val="bg1"/>
              </a:solidFill>
            </a:endParaRPr>
          </a:p>
          <a:p>
            <a:pPr>
              <a:buFontTx/>
              <a:buChar char="-"/>
            </a:pPr>
            <a:r>
              <a:rPr lang="en-US" dirty="0" smtClean="0">
                <a:solidFill>
                  <a:schemeClr val="bg1"/>
                </a:solidFill>
              </a:rPr>
              <a:t>Clerk &amp; Secretary – keeps track of all info for their class period, including: keeping all records of daily lessons, class infractions, group rankings, student salaries, etc.</a:t>
            </a:r>
          </a:p>
          <a:p>
            <a:pPr>
              <a:buFontTx/>
              <a:buChar char="-"/>
            </a:pPr>
            <a:endParaRPr lang="en-US" dirty="0" smtClean="0">
              <a:solidFill>
                <a:schemeClr val="bg1"/>
              </a:solidFill>
            </a:endParaRPr>
          </a:p>
          <a:p>
            <a:pPr>
              <a:buFontTx/>
              <a:buChar char="-"/>
            </a:pPr>
            <a:r>
              <a:rPr lang="en-US" dirty="0" smtClean="0">
                <a:solidFill>
                  <a:schemeClr val="bg1"/>
                </a:solidFill>
              </a:rPr>
              <a:t>Sheriff &amp; Deputy – responsible for writing tickets for all classroom infractions, including: </a:t>
            </a:r>
            <a:r>
              <a:rPr lang="en-US" dirty="0" err="1" smtClean="0">
                <a:solidFill>
                  <a:schemeClr val="bg1"/>
                </a:solidFill>
              </a:rPr>
              <a:t>tardies</a:t>
            </a:r>
            <a:r>
              <a:rPr lang="en-US" dirty="0" smtClean="0">
                <a:solidFill>
                  <a:schemeClr val="bg1"/>
                </a:solidFill>
              </a:rPr>
              <a:t>, misbehavior, or any other citations as directed by Mr. Goblirsch</a:t>
            </a:r>
          </a:p>
          <a:p>
            <a:pPr>
              <a:buFontTx/>
              <a:buChar char="-"/>
            </a:pPr>
            <a:endParaRPr lang="en-US" dirty="0">
              <a:solidFill>
                <a:schemeClr val="bg1"/>
              </a:solidFill>
            </a:endParaRPr>
          </a:p>
          <a:p>
            <a:pPr marL="0" indent="0">
              <a:buNone/>
            </a:pPr>
            <a:r>
              <a:rPr lang="en-US" dirty="0" smtClean="0">
                <a:solidFill>
                  <a:schemeClr val="bg1"/>
                </a:solidFill>
              </a:rPr>
              <a:t>IF YOU ARE INTERESTED IN APPLYING FOR A JOB, GO </a:t>
            </a:r>
            <a:r>
              <a:rPr lang="en-US" dirty="0" smtClean="0">
                <a:solidFill>
                  <a:schemeClr val="bg1"/>
                </a:solidFill>
              </a:rPr>
              <a:t>TO</a:t>
            </a:r>
            <a:r>
              <a:rPr lang="en-US" dirty="0" smtClean="0">
                <a:solidFill>
                  <a:schemeClr val="bg1"/>
                </a:solidFill>
              </a:rPr>
              <a:t>:</a:t>
            </a:r>
          </a:p>
          <a:p>
            <a:pPr marL="0" indent="0">
              <a:buNone/>
            </a:pPr>
            <a:r>
              <a:rPr lang="en-US" dirty="0">
                <a:solidFill>
                  <a:schemeClr val="bg1"/>
                </a:solidFill>
              </a:rPr>
              <a:t>	</a:t>
            </a:r>
            <a:r>
              <a:rPr lang="en-US" dirty="0" smtClean="0"/>
              <a:t>http</a:t>
            </a:r>
            <a:r>
              <a:rPr lang="en-US" dirty="0"/>
              <a:t>://goo.gl/forms/IFfdphKF5l</a:t>
            </a:r>
            <a:endParaRPr lang="en-US" dirty="0"/>
          </a:p>
        </p:txBody>
      </p:sp>
    </p:spTree>
    <p:extLst>
      <p:ext uri="{BB962C8B-B14F-4D97-AF65-F5344CB8AC3E}">
        <p14:creationId xmlns:p14="http://schemas.microsoft.com/office/powerpoint/2010/main" val="3175178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868362"/>
          </a:xfrm>
        </p:spPr>
        <p:txBody>
          <a:bodyPr/>
          <a:lstStyle/>
          <a:p>
            <a:pPr eaLnBrk="1" hangingPunct="1"/>
            <a:r>
              <a:rPr lang="en-US" altLang="en-US" sz="5400" b="1" smtClean="0"/>
              <a:t>The Stock Market</a:t>
            </a:r>
          </a:p>
        </p:txBody>
      </p:sp>
      <p:sp>
        <p:nvSpPr>
          <p:cNvPr id="19459" name="Rectangle 3"/>
          <p:cNvSpPr>
            <a:spLocks noGrp="1" noChangeArrowheads="1"/>
          </p:cNvSpPr>
          <p:nvPr>
            <p:ph type="body" idx="1"/>
          </p:nvPr>
        </p:nvSpPr>
        <p:spPr>
          <a:xfrm>
            <a:off x="457200" y="1295400"/>
            <a:ext cx="8229600" cy="5029200"/>
          </a:xfrm>
        </p:spPr>
        <p:txBody>
          <a:bodyPr/>
          <a:lstStyle/>
          <a:p>
            <a:pPr eaLnBrk="1" hangingPunct="1">
              <a:buFontTx/>
              <a:buNone/>
            </a:pPr>
            <a:r>
              <a:rPr lang="en-US" altLang="en-US" sz="4400" b="1" dirty="0" smtClean="0">
                <a:effectLst>
                  <a:outerShdw blurRad="38100" dist="38100" dir="2700000" algn="tl">
                    <a:srgbClr val="000000">
                      <a:alpha val="43137"/>
                    </a:srgbClr>
                  </a:outerShdw>
                </a:effectLst>
              </a:rPr>
              <a:t>Why to Buy Stock?</a:t>
            </a:r>
          </a:p>
          <a:p>
            <a:pPr eaLnBrk="1" hangingPunct="1"/>
            <a:r>
              <a:rPr lang="en-US" altLang="en-US" dirty="0" smtClean="0"/>
              <a:t>Benefits of buying stock</a:t>
            </a:r>
          </a:p>
          <a:p>
            <a:pPr lvl="1" eaLnBrk="1" hangingPunct="1"/>
            <a:r>
              <a:rPr lang="en-US" altLang="en-US" dirty="0" smtClean="0"/>
              <a:t>Dividends — portions of companies profits paid to shareholders  ($ .58  Div. /  share)</a:t>
            </a:r>
          </a:p>
          <a:p>
            <a:pPr lvl="1" eaLnBrk="1" hangingPunct="1"/>
            <a:r>
              <a:rPr lang="en-US" altLang="en-US" dirty="0" smtClean="0"/>
              <a:t>capital gains — selling a stock at a higher price than you bought it for (capital losses can occur as well)</a:t>
            </a:r>
          </a:p>
          <a:p>
            <a:pPr lvl="2" eaLnBrk="1" hangingPunct="1"/>
            <a:r>
              <a:rPr lang="en-US" altLang="en-US" dirty="0" smtClean="0"/>
              <a:t>Bought at $35.00 / share</a:t>
            </a:r>
          </a:p>
          <a:p>
            <a:pPr lvl="2" eaLnBrk="1" hangingPunct="1"/>
            <a:r>
              <a:rPr lang="en-US" altLang="en-US" dirty="0" smtClean="0"/>
              <a:t>Sold at $40.00 / share</a:t>
            </a:r>
          </a:p>
          <a:p>
            <a:pPr lvl="2" eaLnBrk="1" hangingPunct="1"/>
            <a:r>
              <a:rPr lang="en-US" altLang="en-US" dirty="0" smtClean="0"/>
              <a:t>Gain of $5.00 /  share</a:t>
            </a:r>
          </a:p>
        </p:txBody>
      </p:sp>
    </p:spTree>
    <p:extLst>
      <p:ext uri="{BB962C8B-B14F-4D97-AF65-F5344CB8AC3E}">
        <p14:creationId xmlns:p14="http://schemas.microsoft.com/office/powerpoint/2010/main" val="15258678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dissolve">
                                      <p:cBhvr>
                                        <p:cTn id="7" dur="50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circle(in)">
                                      <p:cBhvr>
                                        <p:cTn id="12" dur="5000"/>
                                        <p:tgtEl>
                                          <p:spTgt spid="194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slide(fromBottom)">
                                      <p:cBhvr>
                                        <p:cTn id="17" dur="5000"/>
                                        <p:tgtEl>
                                          <p:spTgt spid="194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slide(fromBottom)">
                                      <p:cBhvr>
                                        <p:cTn id="22" dur="5000"/>
                                        <p:tgtEl>
                                          <p:spTgt spid="1945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19459">
                                            <p:txEl>
                                              <p:pRg st="4" end="4"/>
                                            </p:txEl>
                                          </p:spTgt>
                                        </p:tgtEl>
                                        <p:attrNameLst>
                                          <p:attrName>style.visibility</p:attrName>
                                        </p:attrNameLst>
                                      </p:cBhvr>
                                      <p:to>
                                        <p:strVal val="visible"/>
                                      </p:to>
                                    </p:set>
                                    <p:animEffect transition="in" filter="checkerboard(across)">
                                      <p:cBhvr>
                                        <p:cTn id="27" dur="5000"/>
                                        <p:tgtEl>
                                          <p:spTgt spid="19459">
                                            <p:txEl>
                                              <p:pRg st="4" end="4"/>
                                            </p:txEl>
                                          </p:spTgt>
                                        </p:tgtEl>
                                      </p:cBhvr>
                                    </p:animEffect>
                                  </p:childTnLst>
                                </p:cTn>
                              </p:par>
                            </p:childTnLst>
                          </p:cTn>
                        </p:par>
                        <p:par>
                          <p:cTn id="28" fill="hold" nodeType="afterGroup">
                            <p:stCondLst>
                              <p:cond delay="5000"/>
                            </p:stCondLst>
                            <p:childTnLst>
                              <p:par>
                                <p:cTn id="29" presetID="5" presetClass="entr" presetSubtype="10" fill="hold" nodeType="afterEffect">
                                  <p:stCondLst>
                                    <p:cond delay="0"/>
                                  </p:stCondLst>
                                  <p:childTnLst>
                                    <p:set>
                                      <p:cBhvr>
                                        <p:cTn id="30" dur="1" fill="hold">
                                          <p:stCondLst>
                                            <p:cond delay="0"/>
                                          </p:stCondLst>
                                        </p:cTn>
                                        <p:tgtEl>
                                          <p:spTgt spid="19459">
                                            <p:txEl>
                                              <p:pRg st="5" end="5"/>
                                            </p:txEl>
                                          </p:spTgt>
                                        </p:tgtEl>
                                        <p:attrNameLst>
                                          <p:attrName>style.visibility</p:attrName>
                                        </p:attrNameLst>
                                      </p:cBhvr>
                                      <p:to>
                                        <p:strVal val="visible"/>
                                      </p:to>
                                    </p:set>
                                    <p:animEffect transition="in" filter="checkerboard(across)">
                                      <p:cBhvr>
                                        <p:cTn id="31" dur="5000"/>
                                        <p:tgtEl>
                                          <p:spTgt spid="19459">
                                            <p:txEl>
                                              <p:pRg st="5" end="5"/>
                                            </p:txEl>
                                          </p:spTgt>
                                        </p:tgtEl>
                                      </p:cBhvr>
                                    </p:animEffect>
                                  </p:childTnLst>
                                </p:cTn>
                              </p:par>
                            </p:childTnLst>
                          </p:cTn>
                        </p:par>
                        <p:par>
                          <p:cTn id="32" fill="hold" nodeType="afterGroup">
                            <p:stCondLst>
                              <p:cond delay="10000"/>
                            </p:stCondLst>
                            <p:childTnLst>
                              <p:par>
                                <p:cTn id="33" presetID="5" presetClass="entr" presetSubtype="10" fill="hold" nodeType="afterEffect">
                                  <p:stCondLst>
                                    <p:cond delay="0"/>
                                  </p:stCondLst>
                                  <p:childTnLst>
                                    <p:set>
                                      <p:cBhvr>
                                        <p:cTn id="34" dur="1" fill="hold">
                                          <p:stCondLst>
                                            <p:cond delay="0"/>
                                          </p:stCondLst>
                                        </p:cTn>
                                        <p:tgtEl>
                                          <p:spTgt spid="19459">
                                            <p:txEl>
                                              <p:pRg st="6" end="6"/>
                                            </p:txEl>
                                          </p:spTgt>
                                        </p:tgtEl>
                                        <p:attrNameLst>
                                          <p:attrName>style.visibility</p:attrName>
                                        </p:attrNameLst>
                                      </p:cBhvr>
                                      <p:to>
                                        <p:strVal val="visible"/>
                                      </p:to>
                                    </p:set>
                                    <p:animEffect transition="in" filter="checkerboard(across)">
                                      <p:cBhvr>
                                        <p:cTn id="35" dur="5000"/>
                                        <p:tgtEl>
                                          <p:spTgt spid="194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457200" y="274638"/>
            <a:ext cx="8229600" cy="868362"/>
          </a:xfrm>
        </p:spPr>
        <p:txBody>
          <a:bodyPr/>
          <a:lstStyle/>
          <a:p>
            <a:pPr eaLnBrk="1" hangingPunct="1"/>
            <a:r>
              <a:rPr lang="en-US" altLang="en-US" sz="6000" b="1" i="1" dirty="0" smtClean="0">
                <a:effectLst>
                  <a:outerShdw blurRad="38100" dist="38100" dir="2700000" algn="tl">
                    <a:srgbClr val="000000">
                      <a:alpha val="43137"/>
                    </a:srgbClr>
                  </a:outerShdw>
                </a:effectLst>
              </a:rPr>
              <a:t>Risks of Buying Stock</a:t>
            </a:r>
          </a:p>
        </p:txBody>
      </p:sp>
      <p:sp>
        <p:nvSpPr>
          <p:cNvPr id="22531" name="Rectangle 3"/>
          <p:cNvSpPr>
            <a:spLocks noGrp="1" noChangeArrowheads="1"/>
          </p:cNvSpPr>
          <p:nvPr>
            <p:ph type="body" idx="1"/>
          </p:nvPr>
        </p:nvSpPr>
        <p:spPr>
          <a:xfrm>
            <a:off x="457200" y="1219200"/>
            <a:ext cx="8229600" cy="5029200"/>
          </a:xfrm>
        </p:spPr>
        <p:txBody>
          <a:bodyPr/>
          <a:lstStyle/>
          <a:p>
            <a:pPr marL="609600" indent="-609600" eaLnBrk="1" hangingPunct="1">
              <a:lnSpc>
                <a:spcPct val="90000"/>
              </a:lnSpc>
            </a:pPr>
            <a:r>
              <a:rPr lang="en-US" altLang="en-US" sz="4000" b="1" smtClean="0"/>
              <a:t>capital losses</a:t>
            </a:r>
          </a:p>
          <a:p>
            <a:pPr marL="990600" lvl="1" indent="-533400" eaLnBrk="1" hangingPunct="1">
              <a:lnSpc>
                <a:spcPct val="90000"/>
              </a:lnSpc>
            </a:pPr>
            <a:r>
              <a:rPr lang="en-US" altLang="en-US" sz="3200" smtClean="0"/>
              <a:t>If the Sale price drops below the purchase price</a:t>
            </a:r>
          </a:p>
          <a:p>
            <a:pPr marL="1371600" lvl="2" indent="-457200" eaLnBrk="1" hangingPunct="1">
              <a:lnSpc>
                <a:spcPct val="90000"/>
              </a:lnSpc>
            </a:pPr>
            <a:r>
              <a:rPr lang="en-US" altLang="en-US" smtClean="0"/>
              <a:t>Buy at $25.00 and Sell at $20.00 = loss $5.00</a:t>
            </a:r>
          </a:p>
          <a:p>
            <a:pPr marL="609600" indent="-609600" eaLnBrk="1" hangingPunct="1">
              <a:lnSpc>
                <a:spcPct val="90000"/>
              </a:lnSpc>
            </a:pPr>
            <a:r>
              <a:rPr lang="en-US" altLang="en-US" sz="4000" b="1" smtClean="0"/>
              <a:t>stockholders get dividends only if money is available</a:t>
            </a:r>
          </a:p>
          <a:p>
            <a:pPr marL="990600" lvl="1" indent="-533400" eaLnBrk="1" hangingPunct="1">
              <a:lnSpc>
                <a:spcPct val="90000"/>
              </a:lnSpc>
            </a:pPr>
            <a:r>
              <a:rPr lang="en-US" altLang="en-US" sz="3200" smtClean="0"/>
              <a:t>If the company profits they share some</a:t>
            </a:r>
          </a:p>
          <a:p>
            <a:pPr marL="1371600" lvl="2" indent="-457200" eaLnBrk="1" hangingPunct="1">
              <a:lnSpc>
                <a:spcPct val="90000"/>
              </a:lnSpc>
            </a:pPr>
            <a:r>
              <a:rPr lang="en-US" altLang="en-US" sz="2800" smtClean="0"/>
              <a:t>Company earns  $5 million in profits. $.53 per share</a:t>
            </a:r>
          </a:p>
        </p:txBody>
      </p:sp>
    </p:spTree>
    <p:extLst>
      <p:ext uri="{BB962C8B-B14F-4D97-AF65-F5344CB8AC3E}">
        <p14:creationId xmlns:p14="http://schemas.microsoft.com/office/powerpoint/2010/main" val="42138447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circle(in)">
                                      <p:cBhvr>
                                        <p:cTn id="7" dur="5000"/>
                                        <p:tgtEl>
                                          <p:spTgt spid="22531">
                                            <p:txEl>
                                              <p:pRg st="0" end="0"/>
                                            </p:txEl>
                                          </p:spTgt>
                                        </p:tgtEl>
                                      </p:cBhvr>
                                    </p:animEffect>
                                  </p:childTnLst>
                                </p:cTn>
                              </p:par>
                            </p:childTnLst>
                          </p:cTn>
                        </p:par>
                        <p:par>
                          <p:cTn id="8" fill="hold" nodeType="afterGroup">
                            <p:stCondLst>
                              <p:cond delay="5000"/>
                            </p:stCondLst>
                            <p:childTnLst>
                              <p:par>
                                <p:cTn id="9" presetID="8" presetClass="entr" presetSubtype="16" fill="hold" nodeType="after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animEffect transition="in" filter="diamond(in)">
                                      <p:cBhvr>
                                        <p:cTn id="11" dur="5000"/>
                                        <p:tgtEl>
                                          <p:spTgt spid="22531">
                                            <p:txEl>
                                              <p:pRg st="1" end="1"/>
                                            </p:txEl>
                                          </p:spTgt>
                                        </p:tgtEl>
                                      </p:cBhvr>
                                    </p:animEffect>
                                  </p:childTnLst>
                                </p:cTn>
                              </p:par>
                            </p:childTnLst>
                          </p:cTn>
                        </p:par>
                        <p:par>
                          <p:cTn id="12" fill="hold" nodeType="afterGroup">
                            <p:stCondLst>
                              <p:cond delay="10000"/>
                            </p:stCondLst>
                            <p:childTnLst>
                              <p:par>
                                <p:cTn id="13" presetID="8" presetClass="entr" presetSubtype="16" fill="hold" nodeType="after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animEffect transition="in" filter="diamond(in)">
                                      <p:cBhvr>
                                        <p:cTn id="15" dur="5000"/>
                                        <p:tgtEl>
                                          <p:spTgt spid="22531">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3" presetClass="entr" presetSubtype="16" fill="hold" nodeType="clickEffect">
                                  <p:stCondLst>
                                    <p:cond delay="0"/>
                                  </p:stCondLst>
                                  <p:childTnLst>
                                    <p:set>
                                      <p:cBhvr>
                                        <p:cTn id="19" dur="1" fill="hold">
                                          <p:stCondLst>
                                            <p:cond delay="0"/>
                                          </p:stCondLst>
                                        </p:cTn>
                                        <p:tgtEl>
                                          <p:spTgt spid="22531">
                                            <p:txEl>
                                              <p:pRg st="3" end="3"/>
                                            </p:txEl>
                                          </p:spTgt>
                                        </p:tgtEl>
                                        <p:attrNameLst>
                                          <p:attrName>style.visibility</p:attrName>
                                        </p:attrNameLst>
                                      </p:cBhvr>
                                      <p:to>
                                        <p:strVal val="visible"/>
                                      </p:to>
                                    </p:set>
                                    <p:animEffect transition="in" filter="plus(in)">
                                      <p:cBhvr>
                                        <p:cTn id="20" dur="5000"/>
                                        <p:tgtEl>
                                          <p:spTgt spid="22531">
                                            <p:txEl>
                                              <p:pRg st="3" end="3"/>
                                            </p:txEl>
                                          </p:spTgt>
                                        </p:tgtEl>
                                      </p:cBhvr>
                                    </p:animEffect>
                                  </p:childTnLst>
                                </p:cTn>
                              </p:par>
                            </p:childTnLst>
                          </p:cTn>
                        </p:par>
                        <p:par>
                          <p:cTn id="21" fill="hold" nodeType="afterGroup">
                            <p:stCondLst>
                              <p:cond delay="5000"/>
                            </p:stCondLst>
                            <p:childTnLst>
                              <p:par>
                                <p:cTn id="22" presetID="2" presetClass="entr" presetSubtype="4" fill="hold" nodeType="afterEffect">
                                  <p:stCondLst>
                                    <p:cond delay="0"/>
                                  </p:stCondLst>
                                  <p:childTnLst>
                                    <p:set>
                                      <p:cBhvr>
                                        <p:cTn id="23" dur="1" fill="hold">
                                          <p:stCondLst>
                                            <p:cond delay="0"/>
                                          </p:stCondLst>
                                        </p:cTn>
                                        <p:tgtEl>
                                          <p:spTgt spid="22531">
                                            <p:txEl>
                                              <p:pRg st="4" end="4"/>
                                            </p:txEl>
                                          </p:spTgt>
                                        </p:tgtEl>
                                        <p:attrNameLst>
                                          <p:attrName>style.visibility</p:attrName>
                                        </p:attrNameLst>
                                      </p:cBhvr>
                                      <p:to>
                                        <p:strVal val="visible"/>
                                      </p:to>
                                    </p:set>
                                    <p:anim calcmode="lin" valueType="num">
                                      <p:cBhvr additive="base">
                                        <p:cTn id="24" dur="50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additive="base">
                                        <p:cTn id="25" dur="5000" fill="hold"/>
                                        <p:tgtEl>
                                          <p:spTgt spid="22531">
                                            <p:txEl>
                                              <p:pRg st="4" end="4"/>
                                            </p:txEl>
                                          </p:spTgt>
                                        </p:tgtEl>
                                        <p:attrNameLst>
                                          <p:attrName>ppt_y</p:attrName>
                                        </p:attrNameLst>
                                      </p:cBhvr>
                                      <p:tavLst>
                                        <p:tav tm="0">
                                          <p:val>
                                            <p:strVal val="1+#ppt_h/2"/>
                                          </p:val>
                                        </p:tav>
                                        <p:tav tm="100000">
                                          <p:val>
                                            <p:strVal val="#ppt_y"/>
                                          </p:val>
                                        </p:tav>
                                      </p:tavLst>
                                    </p:anim>
                                  </p:childTnLst>
                                </p:cTn>
                              </p:par>
                            </p:childTnLst>
                          </p:cTn>
                        </p:par>
                        <p:par>
                          <p:cTn id="26" fill="hold" nodeType="afterGroup">
                            <p:stCondLst>
                              <p:cond delay="10000"/>
                            </p:stCondLst>
                            <p:childTnLst>
                              <p:par>
                                <p:cTn id="27" presetID="20" presetClass="entr" presetSubtype="0" fill="hold" nodeType="afterEffect">
                                  <p:stCondLst>
                                    <p:cond delay="0"/>
                                  </p:stCondLst>
                                  <p:childTnLst>
                                    <p:set>
                                      <p:cBhvr>
                                        <p:cTn id="28" dur="1" fill="hold">
                                          <p:stCondLst>
                                            <p:cond delay="0"/>
                                          </p:stCondLst>
                                        </p:cTn>
                                        <p:tgtEl>
                                          <p:spTgt spid="22531">
                                            <p:txEl>
                                              <p:pRg st="5" end="5"/>
                                            </p:txEl>
                                          </p:spTgt>
                                        </p:tgtEl>
                                        <p:attrNameLst>
                                          <p:attrName>style.visibility</p:attrName>
                                        </p:attrNameLst>
                                      </p:cBhvr>
                                      <p:to>
                                        <p:strVal val="visible"/>
                                      </p:to>
                                    </p:set>
                                    <p:animEffect transition="in" filter="wedge">
                                      <p:cBhvr>
                                        <p:cTn id="29" dur="5000"/>
                                        <p:tgtEl>
                                          <p:spTgt spid="225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457200" y="274638"/>
            <a:ext cx="8229600" cy="868362"/>
          </a:xfrm>
        </p:spPr>
        <p:txBody>
          <a:bodyPr/>
          <a:lstStyle/>
          <a:p>
            <a:pPr eaLnBrk="1" hangingPunct="1"/>
            <a:r>
              <a:rPr lang="en-US" altLang="en-US" sz="4800" b="1" smtClean="0">
                <a:latin typeface="Baskerville Old Face" pitchFamily="18" charset="0"/>
              </a:rPr>
              <a:t>Measuring Stock Performance</a:t>
            </a:r>
          </a:p>
        </p:txBody>
      </p:sp>
      <p:sp>
        <p:nvSpPr>
          <p:cNvPr id="28675" name="Rectangle 3"/>
          <p:cNvSpPr>
            <a:spLocks noGrp="1" noChangeArrowheads="1"/>
          </p:cNvSpPr>
          <p:nvPr>
            <p:ph type="body" idx="1"/>
          </p:nvPr>
        </p:nvSpPr>
        <p:spPr>
          <a:xfrm>
            <a:off x="304800" y="1219200"/>
            <a:ext cx="8610600" cy="4906963"/>
          </a:xfrm>
        </p:spPr>
        <p:txBody>
          <a:bodyPr/>
          <a:lstStyle/>
          <a:p>
            <a:pPr marL="533400" indent="-533400" eaLnBrk="1" hangingPunct="1">
              <a:buFontTx/>
              <a:buAutoNum type="alphaUcPeriod"/>
            </a:pPr>
            <a:r>
              <a:rPr lang="en-US" altLang="en-US" b="1" dirty="0" smtClean="0"/>
              <a:t>Bull and Bear markets</a:t>
            </a:r>
          </a:p>
          <a:p>
            <a:pPr marL="914400" lvl="1" indent="-457200" eaLnBrk="1" hangingPunct="1">
              <a:buFontTx/>
              <a:buAutoNum type="alphaUcPeriod"/>
            </a:pPr>
            <a:r>
              <a:rPr lang="en-US" altLang="en-US" dirty="0" smtClean="0"/>
              <a:t>bull market—stock prices rise steadily over time</a:t>
            </a:r>
          </a:p>
          <a:p>
            <a:pPr marL="914400" lvl="1" indent="-457200" eaLnBrk="1" hangingPunct="1">
              <a:buFontTx/>
              <a:buAutoNum type="alphaUcPeriod"/>
            </a:pPr>
            <a:r>
              <a:rPr lang="en-US" altLang="en-US" dirty="0" smtClean="0"/>
              <a:t>bear market—stock prices decline over time</a:t>
            </a:r>
          </a:p>
          <a:p>
            <a:pPr marL="533400" indent="-533400" eaLnBrk="1" hangingPunct="1">
              <a:buFontTx/>
              <a:buAutoNum type="alphaUcPeriod"/>
            </a:pPr>
            <a:endParaRPr lang="en-US" altLang="en-US" b="1" dirty="0" smtClean="0"/>
          </a:p>
          <a:p>
            <a:pPr marL="533400" indent="-533400" eaLnBrk="1" hangingPunct="1">
              <a:buFontTx/>
              <a:buAutoNum type="alphaUcPeriod"/>
            </a:pPr>
            <a:endParaRPr lang="en-US" altLang="en-US" b="1" dirty="0"/>
          </a:p>
          <a:p>
            <a:pPr marL="533400" indent="-533400" eaLnBrk="1" hangingPunct="1">
              <a:buFontTx/>
              <a:buAutoNum type="alphaUcPeriod"/>
            </a:pPr>
            <a:r>
              <a:rPr lang="en-US" altLang="en-US" b="1" dirty="0" smtClean="0"/>
              <a:t>Dow Jones Industrial Average (the Dow)</a:t>
            </a:r>
          </a:p>
          <a:p>
            <a:pPr marL="914400" lvl="1" indent="-457200" eaLnBrk="1" hangingPunct="1">
              <a:buFontTx/>
              <a:buNone/>
            </a:pPr>
            <a:r>
              <a:rPr lang="en-US" altLang="en-US" dirty="0" smtClean="0"/>
              <a:t> the closing prices of 30 selected stocks</a:t>
            </a:r>
          </a:p>
        </p:txBody>
      </p:sp>
    </p:spTree>
    <p:extLst>
      <p:ext uri="{BB962C8B-B14F-4D97-AF65-F5344CB8AC3E}">
        <p14:creationId xmlns:p14="http://schemas.microsoft.com/office/powerpoint/2010/main" val="17236196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checkerboard(across)">
                                      <p:cBhvr>
                                        <p:cTn id="7" dur="5000"/>
                                        <p:tgtEl>
                                          <p:spTgt spid="28675">
                                            <p:txEl>
                                              <p:pRg st="0" end="0"/>
                                            </p:txEl>
                                          </p:spTgt>
                                        </p:tgtEl>
                                      </p:cBhvr>
                                    </p:animEffect>
                                  </p:childTnLst>
                                </p:cTn>
                              </p:par>
                            </p:childTnLst>
                          </p:cTn>
                        </p:par>
                        <p:par>
                          <p:cTn id="8" fill="hold" nodeType="afterGroup">
                            <p:stCondLst>
                              <p:cond delay="5000"/>
                            </p:stCondLst>
                            <p:childTnLst>
                              <p:par>
                                <p:cTn id="9" presetID="5" presetClass="entr" presetSubtype="10" fill="hold" nodeType="after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animEffect transition="in" filter="checkerboard(across)">
                                      <p:cBhvr>
                                        <p:cTn id="11" dur="5000"/>
                                        <p:tgtEl>
                                          <p:spTgt spid="28675">
                                            <p:txEl>
                                              <p:pRg st="1" end="1"/>
                                            </p:txEl>
                                          </p:spTgt>
                                        </p:tgtEl>
                                      </p:cBhvr>
                                    </p:animEffect>
                                  </p:childTnLst>
                                </p:cTn>
                              </p:par>
                            </p:childTnLst>
                          </p:cTn>
                        </p:par>
                        <p:par>
                          <p:cTn id="12" fill="hold" nodeType="afterGroup">
                            <p:stCondLst>
                              <p:cond delay="10000"/>
                            </p:stCondLst>
                            <p:childTnLst>
                              <p:par>
                                <p:cTn id="13" presetID="5" presetClass="entr" presetSubtype="10" fill="hold" nodeType="after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animEffect transition="in" filter="checkerboard(across)">
                                      <p:cBhvr>
                                        <p:cTn id="15" dur="5000"/>
                                        <p:tgtEl>
                                          <p:spTgt spid="28675">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28675">
                                            <p:txEl>
                                              <p:pRg st="5" end="5"/>
                                            </p:txEl>
                                          </p:spTgt>
                                        </p:tgtEl>
                                        <p:attrNameLst>
                                          <p:attrName>style.visibility</p:attrName>
                                        </p:attrNameLst>
                                      </p:cBhvr>
                                      <p:to>
                                        <p:strVal val="visible"/>
                                      </p:to>
                                    </p:set>
                                    <p:animEffect transition="in" filter="blinds(horizontal)">
                                      <p:cBhvr>
                                        <p:cTn id="20" dur="5000"/>
                                        <p:tgtEl>
                                          <p:spTgt spid="28675">
                                            <p:txEl>
                                              <p:pRg st="5" end="5"/>
                                            </p:txEl>
                                          </p:spTgt>
                                        </p:tgtEl>
                                      </p:cBhvr>
                                    </p:animEffect>
                                  </p:childTnLst>
                                </p:cTn>
                              </p:par>
                            </p:childTnLst>
                          </p:cTn>
                        </p:par>
                        <p:par>
                          <p:cTn id="21" fill="hold" nodeType="afterGroup">
                            <p:stCondLst>
                              <p:cond delay="5000"/>
                            </p:stCondLst>
                            <p:childTnLst>
                              <p:par>
                                <p:cTn id="22" presetID="3" presetClass="entr" presetSubtype="10" fill="hold" nodeType="afterEffect">
                                  <p:stCondLst>
                                    <p:cond delay="0"/>
                                  </p:stCondLst>
                                  <p:childTnLst>
                                    <p:set>
                                      <p:cBhvr>
                                        <p:cTn id="23" dur="1" fill="hold">
                                          <p:stCondLst>
                                            <p:cond delay="0"/>
                                          </p:stCondLst>
                                        </p:cTn>
                                        <p:tgtEl>
                                          <p:spTgt spid="28675">
                                            <p:txEl>
                                              <p:pRg st="6" end="6"/>
                                            </p:txEl>
                                          </p:spTgt>
                                        </p:tgtEl>
                                        <p:attrNameLst>
                                          <p:attrName>style.visibility</p:attrName>
                                        </p:attrNameLst>
                                      </p:cBhvr>
                                      <p:to>
                                        <p:strVal val="visible"/>
                                      </p:to>
                                    </p:set>
                                    <p:animEffect transition="in" filter="blinds(horizontal)">
                                      <p:cBhvr>
                                        <p:cTn id="24" dur="5000"/>
                                        <p:tgtEl>
                                          <p:spTgt spid="286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457200" y="274638"/>
            <a:ext cx="8229600" cy="868362"/>
          </a:xfrm>
        </p:spPr>
        <p:txBody>
          <a:bodyPr/>
          <a:lstStyle/>
          <a:p>
            <a:pPr eaLnBrk="1" hangingPunct="1"/>
            <a:r>
              <a:rPr lang="en-US" altLang="en-US" sz="4800" b="1" dirty="0" smtClean="0">
                <a:effectLst>
                  <a:outerShdw blurRad="38100" dist="38100" dir="2700000" algn="tl">
                    <a:srgbClr val="000000">
                      <a:alpha val="43137"/>
                    </a:srgbClr>
                  </a:outerShdw>
                </a:effectLst>
                <a:latin typeface="Baskerville Old Face" pitchFamily="18" charset="0"/>
              </a:rPr>
              <a:t>PARTNERS:</a:t>
            </a:r>
            <a:br>
              <a:rPr lang="en-US" altLang="en-US" sz="4800" b="1" dirty="0" smtClean="0">
                <a:effectLst>
                  <a:outerShdw blurRad="38100" dist="38100" dir="2700000" algn="tl">
                    <a:srgbClr val="000000">
                      <a:alpha val="43137"/>
                    </a:srgbClr>
                  </a:outerShdw>
                </a:effectLst>
                <a:latin typeface="Baskerville Old Face" pitchFamily="18" charset="0"/>
              </a:rPr>
            </a:br>
            <a:r>
              <a:rPr lang="en-US" altLang="en-US" sz="4800" b="1" dirty="0" smtClean="0">
                <a:effectLst>
                  <a:outerShdw blurRad="38100" dist="38100" dir="2700000" algn="tl">
                    <a:srgbClr val="000000">
                      <a:alpha val="43137"/>
                    </a:srgbClr>
                  </a:outerShdw>
                </a:effectLst>
                <a:latin typeface="Baskerville Old Face" pitchFamily="18" charset="0"/>
              </a:rPr>
              <a:t>READING A STOCK TICKER</a:t>
            </a:r>
            <a:endParaRPr lang="en-US" altLang="en-US" sz="4800" b="1" dirty="0" smtClean="0">
              <a:effectLst>
                <a:outerShdw blurRad="38100" dist="38100" dir="2700000" algn="tl">
                  <a:srgbClr val="000000">
                    <a:alpha val="43137"/>
                  </a:srgbClr>
                </a:outerShdw>
              </a:effectLst>
              <a:latin typeface="Baskerville Old Face" pitchFamily="18" charset="0"/>
            </a:endParaRPr>
          </a:p>
        </p:txBody>
      </p:sp>
      <p:sp>
        <p:nvSpPr>
          <p:cNvPr id="28675" name="Rectangle 3"/>
          <p:cNvSpPr>
            <a:spLocks noGrp="1" noChangeArrowheads="1"/>
          </p:cNvSpPr>
          <p:nvPr>
            <p:ph type="body" idx="1"/>
          </p:nvPr>
        </p:nvSpPr>
        <p:spPr>
          <a:xfrm>
            <a:off x="304800" y="1219200"/>
            <a:ext cx="8610600" cy="4906963"/>
          </a:xfrm>
        </p:spPr>
        <p:txBody>
          <a:bodyPr/>
          <a:lstStyle/>
          <a:p>
            <a:pPr marL="0" indent="0" algn="ctr" eaLnBrk="1" hangingPunct="1">
              <a:buNone/>
            </a:pPr>
            <a:endParaRPr lang="en-US" altLang="en-US" b="1" dirty="0" smtClean="0"/>
          </a:p>
          <a:p>
            <a:pPr marL="0" indent="0" algn="ctr" eaLnBrk="1" hangingPunct="1">
              <a:buNone/>
            </a:pPr>
            <a:r>
              <a:rPr lang="en-US" altLang="en-US" b="1" dirty="0" smtClean="0"/>
              <a:t>Work with your partner to complete the NYSE Made Easy worksheet.  The goal of this worksheet is to familiarize yourself with terms and symbols you will come across when analyzing the stock market.</a:t>
            </a:r>
          </a:p>
          <a:p>
            <a:pPr marL="0" indent="0" algn="ctr" eaLnBrk="1" hangingPunct="1">
              <a:buNone/>
            </a:pPr>
            <a:endParaRPr lang="en-US" altLang="en-US" b="1" dirty="0"/>
          </a:p>
          <a:p>
            <a:pPr marL="0" indent="0" algn="ctr" eaLnBrk="1" hangingPunct="1">
              <a:buNone/>
            </a:pPr>
            <a:r>
              <a:rPr lang="en-US" altLang="en-US" b="1" dirty="0" smtClean="0"/>
              <a:t>The website you will use to complete the worksheet is:</a:t>
            </a:r>
          </a:p>
          <a:p>
            <a:pPr marL="0" indent="0" algn="ctr" eaLnBrk="1" hangingPunct="1">
              <a:buNone/>
            </a:pPr>
            <a:r>
              <a:rPr lang="en-US" altLang="en-US" b="1" dirty="0" smtClean="0">
                <a:hlinkClick r:id="rId3"/>
              </a:rPr>
              <a:t>www.howthemarketworks.com</a:t>
            </a:r>
            <a:endParaRPr lang="en-US" altLang="en-US" b="1" dirty="0"/>
          </a:p>
          <a:p>
            <a:pPr marL="0" indent="0" algn="ctr" eaLnBrk="1" hangingPunct="1">
              <a:buNone/>
            </a:pPr>
            <a:endParaRPr lang="en-US" altLang="en-US" b="1" dirty="0" smtClean="0"/>
          </a:p>
        </p:txBody>
      </p:sp>
    </p:spTree>
    <p:extLst>
      <p:ext uri="{BB962C8B-B14F-4D97-AF65-F5344CB8AC3E}">
        <p14:creationId xmlns:p14="http://schemas.microsoft.com/office/powerpoint/2010/main" val="147350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animEffect transition="in" filter="checkerboard(across)">
                                      <p:cBhvr>
                                        <p:cTn id="7" dur="5000"/>
                                        <p:tgtEl>
                                          <p:spTgt spid="2867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8675">
                                            <p:txEl>
                                              <p:pRg st="3" end="3"/>
                                            </p:txEl>
                                          </p:spTgt>
                                        </p:tgtEl>
                                        <p:attrNameLst>
                                          <p:attrName>style.visibility</p:attrName>
                                        </p:attrNameLst>
                                      </p:cBhvr>
                                      <p:to>
                                        <p:strVal val="visible"/>
                                      </p:to>
                                    </p:set>
                                    <p:animEffect transition="in" filter="checkerboard(across)">
                                      <p:cBhvr>
                                        <p:cTn id="12" dur="5000"/>
                                        <p:tgtEl>
                                          <p:spTgt spid="2867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8675">
                                            <p:txEl>
                                              <p:pRg st="4" end="4"/>
                                            </p:txEl>
                                          </p:spTgt>
                                        </p:tgtEl>
                                        <p:attrNameLst>
                                          <p:attrName>style.visibility</p:attrName>
                                        </p:attrNameLst>
                                      </p:cBhvr>
                                      <p:to>
                                        <p:strVal val="visible"/>
                                      </p:to>
                                    </p:set>
                                    <p:animEffect transition="in" filter="checkerboard(across)">
                                      <p:cBhvr>
                                        <p:cTn id="17" dur="5000"/>
                                        <p:tgtEl>
                                          <p:spTgt spid="286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2451100"/>
          </a:xfrm>
        </p:spPr>
        <p:txBody>
          <a:bodyPr rtlCol="0">
            <a:normAutofit/>
          </a:bodyPr>
          <a:lstStyle/>
          <a:p>
            <a:pPr fontAlgn="auto">
              <a:spcAft>
                <a:spcPts val="0"/>
              </a:spcAft>
              <a:defRPr/>
            </a:pPr>
            <a:r>
              <a:rPr lang="en-US" dirty="0" smtClean="0">
                <a:ea typeface="+mj-ea"/>
              </a:rPr>
              <a:t>General Electric CO. (GE)</a:t>
            </a:r>
            <a:br>
              <a:rPr lang="en-US" dirty="0" smtClean="0">
                <a:ea typeface="+mj-ea"/>
              </a:rPr>
            </a:br>
            <a:r>
              <a:rPr lang="en-US" dirty="0" smtClean="0">
                <a:ea typeface="+mj-ea"/>
              </a:rPr>
              <a:t>1907 – </a:t>
            </a:r>
            <a:r>
              <a:rPr lang="en-US" dirty="0" err="1" smtClean="0">
                <a:ea typeface="+mj-ea"/>
              </a:rPr>
              <a:t>Conglomorate</a:t>
            </a:r>
            <a:endParaRPr lang="en-US" dirty="0">
              <a:ea typeface="+mj-ea"/>
            </a:endParaRPr>
          </a:p>
        </p:txBody>
      </p:sp>
      <p:sp>
        <p:nvSpPr>
          <p:cNvPr id="3" name="Text Placeholder 2"/>
          <p:cNvSpPr>
            <a:spLocks noGrp="1"/>
          </p:cNvSpPr>
          <p:nvPr>
            <p:ph type="body" idx="1"/>
          </p:nvPr>
        </p:nvSpPr>
        <p:spPr/>
        <p:txBody>
          <a:bodyPr rtlCol="0">
            <a:normAutofit/>
          </a:bodyPr>
          <a:lstStyle/>
          <a:p>
            <a:pPr fontAlgn="auto">
              <a:spcAft>
                <a:spcPts val="0"/>
              </a:spcAft>
              <a:defRPr/>
            </a:pPr>
            <a:endParaRPr lang="en-US">
              <a:ea typeface="+mn-ea"/>
            </a:endParaRP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104015" cy="290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4014" y="0"/>
            <a:ext cx="4039986" cy="3424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2193405"/>
          </a:xfrm>
        </p:spPr>
        <p:txBody>
          <a:bodyPr rtlCol="0">
            <a:normAutofit/>
          </a:bodyPr>
          <a:lstStyle/>
          <a:p>
            <a:pPr fontAlgn="auto">
              <a:spcAft>
                <a:spcPts val="0"/>
              </a:spcAft>
              <a:defRPr/>
            </a:pPr>
            <a:r>
              <a:rPr lang="en-US" dirty="0" smtClean="0">
                <a:ea typeface="+mj-ea"/>
              </a:rPr>
              <a:t>Exxon Mobil</a:t>
            </a:r>
            <a:br>
              <a:rPr lang="en-US" dirty="0" smtClean="0">
                <a:ea typeface="+mj-ea"/>
              </a:rPr>
            </a:br>
            <a:r>
              <a:rPr lang="en-US" dirty="0" smtClean="0">
                <a:ea typeface="+mj-ea"/>
              </a:rPr>
              <a:t>1928 – Oil &amp; gas</a:t>
            </a:r>
            <a:endParaRPr lang="en-US" dirty="0">
              <a:ea typeface="+mj-ea"/>
            </a:endParaRPr>
          </a:p>
        </p:txBody>
      </p:sp>
      <p:sp>
        <p:nvSpPr>
          <p:cNvPr id="3" name="Text Placeholder 2"/>
          <p:cNvSpPr>
            <a:spLocks noGrp="1"/>
          </p:cNvSpPr>
          <p:nvPr>
            <p:ph type="body" idx="1"/>
          </p:nvPr>
        </p:nvSpPr>
        <p:spPr/>
        <p:txBody>
          <a:bodyPr rtlCol="0">
            <a:normAutofit/>
          </a:bodyPr>
          <a:lstStyle/>
          <a:p>
            <a:pPr fontAlgn="auto">
              <a:spcAft>
                <a:spcPts val="0"/>
              </a:spcAft>
              <a:defRPr/>
            </a:pPr>
            <a:endParaRPr lang="en-US">
              <a:ea typeface="+mn-ea"/>
            </a:endParaRPr>
          </a:p>
        </p:txBody>
      </p:sp>
      <p:pic>
        <p:nvPicPr>
          <p:cNvPr id="25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313" y="249238"/>
            <a:ext cx="7772400" cy="4157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_TP03000403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2_TP030004031">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3_TP03000403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2_TP030004031">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969</TotalTime>
  <Words>669</Words>
  <Application>Microsoft Office PowerPoint</Application>
  <PresentationFormat>On-screen Show (4:3)</PresentationFormat>
  <Paragraphs>104</Paragraphs>
  <Slides>39</Slides>
  <Notes>0</Notes>
  <HiddenSlides>0</HiddenSlides>
  <MMClips>0</MMClips>
  <ScaleCrop>false</ScaleCrop>
  <HeadingPairs>
    <vt:vector size="4" baseType="variant">
      <vt:variant>
        <vt:lpstr>Theme</vt:lpstr>
      </vt:variant>
      <vt:variant>
        <vt:i4>5</vt:i4>
      </vt:variant>
      <vt:variant>
        <vt:lpstr>Slide Titles</vt:lpstr>
      </vt:variant>
      <vt:variant>
        <vt:i4>39</vt:i4>
      </vt:variant>
    </vt:vector>
  </HeadingPairs>
  <TitlesOfParts>
    <vt:vector size="44" baseType="lpstr">
      <vt:lpstr> Black </vt:lpstr>
      <vt:lpstr>Default Design</vt:lpstr>
      <vt:lpstr>12_TP030004031</vt:lpstr>
      <vt:lpstr>1_Default Design</vt:lpstr>
      <vt:lpstr>13_TP030004031</vt:lpstr>
      <vt:lpstr>Friday August 14, 2015 Mr. Goblirsch – Economics</vt:lpstr>
      <vt:lpstr>THE STOCK MARKET</vt:lpstr>
      <vt:lpstr>What is Stock?</vt:lpstr>
      <vt:lpstr>The Stock Market</vt:lpstr>
      <vt:lpstr>Risks of Buying Stock</vt:lpstr>
      <vt:lpstr>Measuring Stock Performance</vt:lpstr>
      <vt:lpstr>PARTNERS: READING A STOCK TICKER</vt:lpstr>
      <vt:lpstr>General Electric CO. (GE) 1907 – Conglomorate</vt:lpstr>
      <vt:lpstr>Exxon Mobil 1928 – Oil &amp; gas</vt:lpstr>
      <vt:lpstr>Proctor and Gamble 1932 – Consumer goods</vt:lpstr>
      <vt:lpstr>DuPont 1935 – Chemical industry</vt:lpstr>
      <vt:lpstr>United Technologies Corp 1939 - Conglomorate</vt:lpstr>
      <vt:lpstr>3M Company 1976 - Conglomorate</vt:lpstr>
      <vt:lpstr>International Business Machines (IBM)  1979 – Computers &amp; Technology</vt:lpstr>
      <vt:lpstr>Merck and Co. Inc.  1979 - Pharmaceuticals</vt:lpstr>
      <vt:lpstr>American Express Co. 1982 – Consumer Finance</vt:lpstr>
      <vt:lpstr>McDonalds Corp 1985 – Fast food</vt:lpstr>
      <vt:lpstr>Boeing Co. 1987 – Aerospace and defense</vt:lpstr>
      <vt:lpstr>Coca Cola 1987  Beverages</vt:lpstr>
      <vt:lpstr>Caterpillar INC  1991 – Construction &amp; Mining Equipment</vt:lpstr>
      <vt:lpstr>JP Morgan and Chase 1991 - Banking</vt:lpstr>
      <vt:lpstr>Walt Disney Co. 1991  Broadcasting &amp; Entertainment</vt:lpstr>
      <vt:lpstr>Johnson and Johnson 1997 - Pharmeceuticals</vt:lpstr>
      <vt:lpstr>Wal-Mart 1997 - Retail</vt:lpstr>
      <vt:lpstr>Home Depot Inc 1999 – Home Improvement retailer</vt:lpstr>
      <vt:lpstr>Intel Corp. 1999 - Semiconductors</vt:lpstr>
      <vt:lpstr>Microsoft Corp 1999 - software</vt:lpstr>
      <vt:lpstr>Pfizer Inc. 2004 - Pharmaceuticals</vt:lpstr>
      <vt:lpstr>Verizon Communications  2004 - Telecommunications</vt:lpstr>
      <vt:lpstr>Chevron Corp. 2008 – Oil &amp; Gas</vt:lpstr>
      <vt:lpstr>Cisco Systems Inc.                 2009                  Computer                 Networking</vt:lpstr>
      <vt:lpstr>Traveler’s Co. Inc 2009 - INSURANCE</vt:lpstr>
      <vt:lpstr>United Health group 2012 – Managed Health care</vt:lpstr>
      <vt:lpstr>Goldman sachs  2013 – Banking, Financial services</vt:lpstr>
      <vt:lpstr>NIKE 2013 - Apparel</vt:lpstr>
      <vt:lpstr>Visa 2013 – Consumer banking </vt:lpstr>
      <vt:lpstr>APPLE 2015 – CONSUMER ELECTRONICS</vt:lpstr>
      <vt:lpstr>DOW STOCK SIMULATION</vt:lpstr>
      <vt:lpstr>Econ Class Jobs</vt:lpstr>
    </vt:vector>
  </TitlesOfParts>
  <Company>Ceres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Coca Cola</dc:title>
  <dc:creator>Apple Apple</dc:creator>
  <cp:lastModifiedBy>cgoblirsch</cp:lastModifiedBy>
  <cp:revision>29</cp:revision>
  <cp:lastPrinted>2011-08-10T00:29:22Z</cp:lastPrinted>
  <dcterms:created xsi:type="dcterms:W3CDTF">2011-08-10T00:11:45Z</dcterms:created>
  <dcterms:modified xsi:type="dcterms:W3CDTF">2015-08-14T20:55:04Z</dcterms:modified>
</cp:coreProperties>
</file>