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38" r:id="rId2"/>
  </p:sldMasterIdLst>
  <p:notesMasterIdLst>
    <p:notesMasterId r:id="rId7"/>
  </p:notesMasterIdLst>
  <p:handoutMasterIdLst>
    <p:handoutMasterId r:id="rId8"/>
  </p:handoutMasterIdLst>
  <p:sldIdLst>
    <p:sldId id="275" r:id="rId3"/>
    <p:sldId id="276" r:id="rId4"/>
    <p:sldId id="277" r:id="rId5"/>
    <p:sldId id="278" r:id="rId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3C3B85-8B78-4CB0-8D65-03EC2C2F7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15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26EC60-59FB-477B-A453-8A628303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1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30BD14A-3915-417A-BF29-BB6E83B95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14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9F040C-5AA6-4F91-9968-6868C137B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42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C26B379-7DEF-4237-BF57-1001A34BB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8A8632-41CD-41A1-A461-1DCE3B8E2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AD875B-3EB2-4722-AA0C-489E40596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55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59B62F-BBC8-4E34-B92F-97ECDB6E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08BB33-4135-4CC7-B821-49887CCC6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01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E1F86EF-00C2-4E67-A095-DFF523500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83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CA8613-6B67-43C6-ACB9-8DA16D741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81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2856D86-8908-4D4E-B83E-31F923B40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58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15B8A9-4DC1-450A-A654-5A21C1DAC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78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C08EEC-C0BC-4BB6-905A-2C3E1EF8D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56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A9FFFA-D4EA-4598-8A3F-101E46D90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3/12/2015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0F9CE7-E257-4F61-B133-B465F0C17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95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solidFill>
                  <a:srgbClr val="FF0000"/>
                </a:solidFill>
              </a:rPr>
              <a:t>Thursday March 12,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chemeClr val="tx2"/>
                </a:solidFill>
              </a:rPr>
              <a:t>OBJECTIVE – </a:t>
            </a:r>
            <a:r>
              <a:rPr lang="en-US" sz="3000" b="1" u="sng" dirty="0" smtClean="0">
                <a:solidFill>
                  <a:schemeClr val="tx2"/>
                </a:solidFill>
              </a:rPr>
              <a:t>S</a:t>
            </a:r>
            <a:r>
              <a:rPr lang="en-US" sz="3000" b="1" dirty="0" smtClean="0">
                <a:solidFill>
                  <a:schemeClr val="tx2"/>
                </a:solidFill>
              </a:rPr>
              <a:t>tudents </a:t>
            </a:r>
            <a:r>
              <a:rPr lang="en-US" sz="3000" b="1" u="sng" dirty="0" smtClean="0">
                <a:solidFill>
                  <a:schemeClr val="tx2"/>
                </a:solidFill>
              </a:rPr>
              <a:t>W</a:t>
            </a:r>
            <a:r>
              <a:rPr lang="en-US" sz="3000" b="1" dirty="0" smtClean="0">
                <a:solidFill>
                  <a:schemeClr val="tx2"/>
                </a:solidFill>
              </a:rPr>
              <a:t>ill </a:t>
            </a:r>
            <a:r>
              <a:rPr lang="en-US" sz="3000" b="1" u="sng" dirty="0" smtClean="0">
                <a:solidFill>
                  <a:schemeClr val="tx2"/>
                </a:solidFill>
              </a:rPr>
              <a:t>B</a:t>
            </a:r>
            <a:r>
              <a:rPr lang="en-US" sz="3000" b="1" dirty="0" smtClean="0">
                <a:solidFill>
                  <a:schemeClr val="tx2"/>
                </a:solidFill>
              </a:rPr>
              <a:t>e </a:t>
            </a:r>
            <a:r>
              <a:rPr lang="en-US" sz="3000" b="1" u="sng" dirty="0" smtClean="0">
                <a:solidFill>
                  <a:schemeClr val="tx2"/>
                </a:solidFill>
              </a:rPr>
              <a:t>A</a:t>
            </a:r>
            <a:r>
              <a:rPr lang="en-US" sz="3000" b="1" dirty="0" smtClean="0">
                <a:solidFill>
                  <a:schemeClr val="tx2"/>
                </a:solidFill>
              </a:rPr>
              <a:t>ble </a:t>
            </a:r>
            <a:r>
              <a:rPr lang="en-US" sz="3000" b="1" u="sng" dirty="0" smtClean="0">
                <a:solidFill>
                  <a:schemeClr val="tx2"/>
                </a:solidFill>
              </a:rPr>
              <a:t>T</a:t>
            </a:r>
            <a:r>
              <a:rPr lang="en-US" sz="3000" b="1" dirty="0" smtClean="0">
                <a:solidFill>
                  <a:schemeClr val="tx2"/>
                </a:solidFill>
              </a:rPr>
              <a:t>o – SWBAT:</a:t>
            </a:r>
            <a:endParaRPr lang="en-US" sz="30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- Identify the Presidents of the U.S.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AGENDA:</a:t>
            </a:r>
            <a:endParaRPr lang="en-US" sz="3000" b="1" u="sng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Know Your Presidents Worksheet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VIDEO: The Presidents (30 min) </a:t>
            </a:r>
          </a:p>
          <a:p>
            <a:pPr marL="1009650" lvl="1" indent="-6096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Reagan, </a:t>
            </a:r>
            <a:r>
              <a:rPr lang="en-US" sz="2400" dirty="0" smtClean="0">
                <a:solidFill>
                  <a:prstClr val="black"/>
                </a:solidFill>
              </a:rPr>
              <a:t>Bush, </a:t>
            </a:r>
            <a:r>
              <a:rPr lang="en-US" sz="2400" dirty="0" smtClean="0">
                <a:solidFill>
                  <a:prstClr val="black"/>
                </a:solidFill>
              </a:rPr>
              <a:t>Clinton, </a:t>
            </a:r>
            <a:r>
              <a:rPr lang="en-US" sz="2400" dirty="0" smtClean="0">
                <a:solidFill>
                  <a:prstClr val="black"/>
                </a:solidFill>
              </a:rPr>
              <a:t>W. </a:t>
            </a:r>
            <a:r>
              <a:rPr lang="en-US" sz="2400" smtClean="0">
                <a:solidFill>
                  <a:prstClr val="black"/>
                </a:solidFill>
              </a:rPr>
              <a:t>Bush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3000" b="1" dirty="0" smtClean="0">
                <a:solidFill>
                  <a:srgbClr val="1F497D"/>
                </a:solidFill>
              </a:rPr>
              <a:t>Know Your Presidents WARM-UP</a:t>
            </a:r>
            <a:r>
              <a:rPr lang="en-US" sz="3000" dirty="0">
                <a:solidFill>
                  <a:srgbClr val="1F497D"/>
                </a:solidFill>
              </a:rPr>
              <a:t>: </a:t>
            </a:r>
            <a:r>
              <a:rPr lang="en-US" sz="1100" dirty="0">
                <a:solidFill>
                  <a:srgbClr val="000000"/>
                </a:solidFill>
              </a:rPr>
              <a:t>(Follow the directions below)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***</a:t>
            </a:r>
            <a:r>
              <a:rPr lang="en-US" sz="2800" dirty="0" smtClean="0">
                <a:solidFill>
                  <a:prstClr val="black"/>
                </a:solidFill>
              </a:rPr>
              <a:t>20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minutes</a:t>
            </a:r>
            <a:r>
              <a:rPr lang="en-US" sz="28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Work on finishing the “Know Your Presidents” worksheet.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*****When you finish, turn it into the basket</a:t>
            </a: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PRESIDENTS ACTIVITY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DIRECTIONS:  Use P. 754 – 755 to complete 			the Presidents chart.</a:t>
            </a: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For the Political Party characteristic use the President’s # &amp; 1</a:t>
            </a:r>
            <a:r>
              <a:rPr lang="en-US" altLang="en-US" sz="2800" baseline="30000" dirty="0" smtClean="0">
                <a:latin typeface="Arial Black" pitchFamily="34" charset="0"/>
              </a:rPr>
              <a:t>st</a:t>
            </a:r>
            <a:r>
              <a:rPr lang="en-US" altLang="en-US" sz="2800" dirty="0" smtClean="0">
                <a:latin typeface="Arial Black" pitchFamily="34" charset="0"/>
              </a:rPr>
              <a:t> initial and Full last name.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For the # of terms and Age characteristics use the President’s # &amp; initials only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***SEE EXAMPLES ON NEXT SLIDE***</a:t>
            </a:r>
            <a:endParaRPr lang="en-US" altLang="en-US" sz="2800" dirty="0">
              <a:latin typeface="Arial Black" pitchFamily="34" charset="0"/>
            </a:endParaRPr>
          </a:p>
          <a:p>
            <a:pPr marL="514350" indent="-514350" eaLnBrk="1" hangingPunct="1">
              <a:buFontTx/>
              <a:buAutoNum type="arabicPeriod" startAt="44"/>
            </a:pPr>
            <a:endParaRPr lang="en-US" altLang="en-US" sz="2800" dirty="0" smtClean="0">
              <a:latin typeface="Arial Black" pitchFamily="34" charset="0"/>
            </a:endParaRPr>
          </a:p>
          <a:p>
            <a:pPr marL="514350" indent="-514350" eaLnBrk="1" hangingPunct="1">
              <a:buFontTx/>
              <a:buAutoNum type="arabicPeriod" startAt="44"/>
            </a:pPr>
            <a:r>
              <a:rPr lang="en-US" altLang="en-US" sz="2800" dirty="0" smtClean="0">
                <a:latin typeface="Arial Black" pitchFamily="34" charset="0"/>
              </a:rPr>
              <a:t> Barack Obama – born 1961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Arial Black" pitchFamily="34" charset="0"/>
              </a:rPr>
              <a:t>	took Office 2009 – Democrat</a:t>
            </a:r>
          </a:p>
        </p:txBody>
      </p:sp>
    </p:spTree>
    <p:extLst>
      <p:ext uri="{BB962C8B-B14F-4D97-AF65-F5344CB8AC3E}">
        <p14:creationId xmlns:p14="http://schemas.microsoft.com/office/powerpoint/2010/main" val="10553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20392" y="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PRESIDENTS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9144000" cy="4678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Political Party </a:t>
            </a:r>
            <a:r>
              <a:rPr lang="en-US" altLang="en-US" sz="1800" dirty="0" smtClean="0">
                <a:latin typeface="Arial Black" pitchFamily="34" charset="0"/>
              </a:rPr>
              <a:t>***Use # &amp; 1</a:t>
            </a:r>
            <a:r>
              <a:rPr lang="en-US" altLang="en-US" sz="1800" baseline="30000" dirty="0" smtClean="0">
                <a:latin typeface="Arial Black" pitchFamily="34" charset="0"/>
              </a:rPr>
              <a:t>st</a:t>
            </a:r>
            <a:r>
              <a:rPr lang="en-US" altLang="en-US" sz="1800" dirty="0" smtClean="0">
                <a:latin typeface="Arial Black" pitchFamily="34" charset="0"/>
              </a:rPr>
              <a:t> initial &amp; FULL last name***</a:t>
            </a: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Arial Black" pitchFamily="34" charset="0"/>
              </a:rPr>
              <a:t>Number of Terms Served </a:t>
            </a:r>
            <a:r>
              <a:rPr lang="en-US" altLang="en-US" sz="1800" dirty="0" smtClean="0">
                <a:latin typeface="Arial Black" pitchFamily="34" charset="0"/>
              </a:rPr>
              <a:t>***Use # &amp; initials***</a:t>
            </a: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dirty="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dirty="0" smtClean="0">
                <a:latin typeface="Arial Black" pitchFamily="34" charset="0"/>
              </a:rPr>
              <a:t>AGE  ***Use # &amp; initials***</a:t>
            </a:r>
          </a:p>
        </p:txBody>
      </p:sp>
      <p:graphicFrame>
        <p:nvGraphicFramePr>
          <p:cNvPr id="178194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62463765"/>
              </p:ext>
            </p:extLst>
          </p:nvPr>
        </p:nvGraphicFramePr>
        <p:xfrm>
          <a:off x="0" y="1600200"/>
          <a:ext cx="9144000" cy="1676400"/>
        </p:xfrm>
        <a:graphic>
          <a:graphicData uri="http://schemas.openxmlformats.org/drawingml/2006/table">
            <a:tbl>
              <a:tblPr/>
              <a:tblGrid>
                <a:gridCol w="1371600"/>
                <a:gridCol w="1676400"/>
                <a:gridCol w="990600"/>
                <a:gridCol w="2438400"/>
                <a:gridCol w="26670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Federalist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Democratic - 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B.Obama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8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77443646"/>
              </p:ext>
            </p:extLst>
          </p:nvPr>
        </p:nvGraphicFramePr>
        <p:xfrm>
          <a:off x="0" y="3657600"/>
          <a:ext cx="9144000" cy="1676400"/>
        </p:xfrm>
        <a:graphic>
          <a:graphicData uri="http://schemas.openxmlformats.org/drawingml/2006/table">
            <a:tbl>
              <a:tblPr/>
              <a:tblGrid>
                <a:gridCol w="914400"/>
                <a:gridCol w="3657600"/>
                <a:gridCol w="3429000"/>
                <a:gridCol w="11430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 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Term  (4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Terms  (8 years)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2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9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DIRECTIONS:  </a:t>
            </a:r>
            <a:r>
              <a:rPr lang="en-US" dirty="0" smtClean="0">
                <a:solidFill>
                  <a:srgbClr val="FFFFFF"/>
                </a:solidFill>
              </a:rPr>
              <a:t>List each President under the correct column for each of the 3 characteristics.</a:t>
            </a:r>
          </a:p>
          <a:p>
            <a:r>
              <a:rPr lang="en-US" b="1" dirty="0">
                <a:solidFill>
                  <a:srgbClr val="FFFFFF"/>
                </a:solidFill>
              </a:rPr>
              <a:t>	</a:t>
            </a:r>
            <a:r>
              <a:rPr lang="en-US" b="1" dirty="0" smtClean="0">
                <a:solidFill>
                  <a:srgbClr val="FFFFFF"/>
                </a:solidFill>
              </a:rPr>
              <a:t>        </a:t>
            </a:r>
            <a:r>
              <a:rPr lang="en-US" dirty="0" smtClean="0">
                <a:solidFill>
                  <a:srgbClr val="FFFFFF"/>
                </a:solidFill>
              </a:rPr>
              <a:t>Complete the examples as shown.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8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394456"/>
              </p:ext>
            </p:extLst>
          </p:nvPr>
        </p:nvGraphicFramePr>
        <p:xfrm>
          <a:off x="0" y="5638799"/>
          <a:ext cx="9144000" cy="118700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11870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 B.O.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5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7938"/>
            <a:ext cx="8229600" cy="449262"/>
          </a:xfrm>
        </p:spPr>
        <p:txBody>
          <a:bodyPr/>
          <a:lstStyle/>
          <a:p>
            <a:pPr eaLnBrk="1" hangingPunct="1"/>
            <a:r>
              <a:rPr lang="en-US" altLang="en-US" sz="2000" b="1" u="sng" dirty="0" smtClean="0"/>
              <a:t>KNOW YOUR PRESIDENTS ACTIVITY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534400" cy="594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Political Party</a:t>
            </a: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4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Number of Terms Served</a:t>
            </a: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6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1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5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1800" smtClean="0">
                <a:latin typeface="Arial Black" pitchFamily="34" charset="0"/>
              </a:rPr>
              <a:t>Age</a:t>
            </a:r>
          </a:p>
        </p:txBody>
      </p:sp>
      <p:graphicFrame>
        <p:nvGraphicFramePr>
          <p:cNvPr id="178194" name="Group 1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19922995"/>
              </p:ext>
            </p:extLst>
          </p:nvPr>
        </p:nvGraphicFramePr>
        <p:xfrm>
          <a:off x="0" y="685800"/>
          <a:ext cx="9144000" cy="2057400"/>
        </p:xfrm>
        <a:graphic>
          <a:graphicData uri="http://schemas.openxmlformats.org/drawingml/2006/table">
            <a:tbl>
              <a:tblPr/>
              <a:tblGrid>
                <a:gridCol w="914400"/>
                <a:gridCol w="1143000"/>
                <a:gridCol w="990600"/>
                <a:gridCol w="2819400"/>
                <a:gridCol w="32766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Federalist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Democratic – 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 Obama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8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94597946"/>
              </p:ext>
            </p:extLst>
          </p:nvPr>
        </p:nvGraphicFramePr>
        <p:xfrm>
          <a:off x="0" y="3048000"/>
          <a:ext cx="9144000" cy="1676400"/>
        </p:xfrm>
        <a:graphic>
          <a:graphicData uri="http://schemas.openxmlformats.org/drawingml/2006/table">
            <a:tbl>
              <a:tblPr/>
              <a:tblGrid>
                <a:gridCol w="1371600"/>
                <a:gridCol w="3505200"/>
                <a:gridCol w="3581400"/>
                <a:gridCol w="68580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 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Term  (4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Terms  (more than 4 years)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 B.O.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2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813105"/>
              </p:ext>
            </p:extLst>
          </p:nvPr>
        </p:nvGraphicFramePr>
        <p:xfrm>
          <a:off x="0" y="5029200"/>
          <a:ext cx="9144000" cy="1828800"/>
        </p:xfrm>
        <a:graphic>
          <a:graphicData uri="http://schemas.openxmlformats.org/drawingml/2006/table">
            <a:tbl>
              <a:tblPr/>
              <a:tblGrid>
                <a:gridCol w="2438400"/>
                <a:gridCol w="3733800"/>
                <a:gridCol w="29718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 B.O.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19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5972</TotalTime>
  <Words>235</Words>
  <Application>Microsoft Office PowerPoint</Application>
  <PresentationFormat>On-screen Show (4:3)</PresentationFormat>
  <Paragraphs>83</Paragraphs>
  <Slides>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14_TP030004031</vt:lpstr>
      <vt:lpstr>1_Default Design</vt:lpstr>
      <vt:lpstr>Thursday March 12, 2015 Mr. Goblirsch – American Government</vt:lpstr>
      <vt:lpstr>KNOW YOUR PRESIDENTS ACTIVITY</vt:lpstr>
      <vt:lpstr>KNOW YOUR PRESIDENTS</vt:lpstr>
      <vt:lpstr>KNOW YOUR PRESIDENTS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145</cp:revision>
  <cp:lastPrinted>2015-03-10T14:34:53Z</cp:lastPrinted>
  <dcterms:created xsi:type="dcterms:W3CDTF">2013-08-14T05:03:00Z</dcterms:created>
  <dcterms:modified xsi:type="dcterms:W3CDTF">2015-03-12T14:13:54Z</dcterms:modified>
</cp:coreProperties>
</file>