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 id="2147484128" r:id="rId2"/>
  </p:sldMasterIdLst>
  <p:notesMasterIdLst>
    <p:notesMasterId r:id="rId21"/>
  </p:notesMasterIdLst>
  <p:handoutMasterIdLst>
    <p:handoutMasterId r:id="rId22"/>
  </p:handoutMasterIdLst>
  <p:sldIdLst>
    <p:sldId id="398" r:id="rId3"/>
    <p:sldId id="406" r:id="rId4"/>
    <p:sldId id="407" r:id="rId5"/>
    <p:sldId id="408" r:id="rId6"/>
    <p:sldId id="409" r:id="rId7"/>
    <p:sldId id="410" r:id="rId8"/>
    <p:sldId id="412" r:id="rId9"/>
    <p:sldId id="413" r:id="rId10"/>
    <p:sldId id="414" r:id="rId11"/>
    <p:sldId id="416" r:id="rId12"/>
    <p:sldId id="417" r:id="rId13"/>
    <p:sldId id="418" r:id="rId14"/>
    <p:sldId id="405" r:id="rId15"/>
    <p:sldId id="411" r:id="rId16"/>
    <p:sldId id="401" r:id="rId17"/>
    <p:sldId id="402" r:id="rId18"/>
    <p:sldId id="403" r:id="rId19"/>
    <p:sldId id="404"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775DE30-AA54-4403-A98E-D4B955F8E3CD}" type="datetimeFigureOut">
              <a:rPr lang="en-US" smtClean="0"/>
              <a:t>3/13/2015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D668ADA-D75B-45F2-912D-35461CBC7B37}" type="slidenum">
              <a:rPr lang="en-US" smtClean="0"/>
              <a:t>‹#›</a:t>
            </a:fld>
            <a:endParaRPr lang="en-US"/>
          </a:p>
        </p:txBody>
      </p:sp>
    </p:spTree>
    <p:extLst>
      <p:ext uri="{BB962C8B-B14F-4D97-AF65-F5344CB8AC3E}">
        <p14:creationId xmlns:p14="http://schemas.microsoft.com/office/powerpoint/2010/main" val="18935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AFFA8A9E-72A1-4601-BC41-335D3E7BE103}" type="datetimeFigureOut">
              <a:rPr lang="en-US"/>
              <a:pPr>
                <a:defRPr/>
              </a:pPr>
              <a:t>3/13/2015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E0669B5B-B0C6-4F79-BD04-FE7A04E43359}" type="slidenum">
              <a:rPr lang="en-US"/>
              <a:pPr>
                <a:defRPr/>
              </a:pPr>
              <a:t>‹#›</a:t>
            </a:fld>
            <a:endParaRPr lang="en-US"/>
          </a:p>
        </p:txBody>
      </p:sp>
    </p:spTree>
    <p:extLst>
      <p:ext uri="{BB962C8B-B14F-4D97-AF65-F5344CB8AC3E}">
        <p14:creationId xmlns:p14="http://schemas.microsoft.com/office/powerpoint/2010/main" val="1302841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3/13/2015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dirty="0"/>
          </a:p>
        </p:txBody>
      </p:sp>
    </p:spTree>
    <p:extLst>
      <p:ext uri="{BB962C8B-B14F-4D97-AF65-F5344CB8AC3E}">
        <p14:creationId xmlns:p14="http://schemas.microsoft.com/office/powerpoint/2010/main" val="375922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3/13/2015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dirty="0"/>
          </a:p>
        </p:txBody>
      </p:sp>
    </p:spTree>
    <p:extLst>
      <p:ext uri="{BB962C8B-B14F-4D97-AF65-F5344CB8AC3E}">
        <p14:creationId xmlns:p14="http://schemas.microsoft.com/office/powerpoint/2010/main" val="193273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3/13/2015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dirty="0"/>
          </a:p>
        </p:txBody>
      </p:sp>
    </p:spTree>
    <p:extLst>
      <p:ext uri="{BB962C8B-B14F-4D97-AF65-F5344CB8AC3E}">
        <p14:creationId xmlns:p14="http://schemas.microsoft.com/office/powerpoint/2010/main" val="4091280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31F7B4-3E76-4BB7-917D-8385E1CC56FD}"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EB095E-C751-4742-A56D-949F3498328E}" type="slidenum">
              <a:rPr lang="en-US"/>
              <a:pPr>
                <a:defRPr/>
              </a:pPr>
              <a:t>‹#›</a:t>
            </a:fld>
            <a:endParaRPr lang="en-US"/>
          </a:p>
        </p:txBody>
      </p:sp>
    </p:spTree>
    <p:extLst>
      <p:ext uri="{BB962C8B-B14F-4D97-AF65-F5344CB8AC3E}">
        <p14:creationId xmlns:p14="http://schemas.microsoft.com/office/powerpoint/2010/main" val="1578085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D8D032-2E23-4BE2-BB2C-D5DECB2A38E5}"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4ACDC2-C98B-47F0-B0D3-DA8F3FA0B47A}" type="slidenum">
              <a:rPr lang="en-US"/>
              <a:pPr>
                <a:defRPr/>
              </a:pPr>
              <a:t>‹#›</a:t>
            </a:fld>
            <a:endParaRPr lang="en-US"/>
          </a:p>
        </p:txBody>
      </p:sp>
    </p:spTree>
    <p:extLst>
      <p:ext uri="{BB962C8B-B14F-4D97-AF65-F5344CB8AC3E}">
        <p14:creationId xmlns:p14="http://schemas.microsoft.com/office/powerpoint/2010/main" val="2560950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84EA955-7F94-4B0A-B1B5-91647F50E505}"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524692-2EE6-4CFF-8D44-0B268FD6400D}" type="slidenum">
              <a:rPr lang="en-US"/>
              <a:pPr>
                <a:defRPr/>
              </a:pPr>
              <a:t>‹#›</a:t>
            </a:fld>
            <a:endParaRPr lang="en-US"/>
          </a:p>
        </p:txBody>
      </p:sp>
    </p:spTree>
    <p:extLst>
      <p:ext uri="{BB962C8B-B14F-4D97-AF65-F5344CB8AC3E}">
        <p14:creationId xmlns:p14="http://schemas.microsoft.com/office/powerpoint/2010/main" val="458183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BF6201-9D6F-4524-A3C0-0D54A703DA5E}" type="datetimeFigureOut">
              <a:rPr lang="en-US"/>
              <a:pPr>
                <a:defRPr/>
              </a:pPr>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873A00-6F25-4C7A-BACB-5C86ED87EC00}" type="slidenum">
              <a:rPr lang="en-US"/>
              <a:pPr>
                <a:defRPr/>
              </a:pPr>
              <a:t>‹#›</a:t>
            </a:fld>
            <a:endParaRPr lang="en-US"/>
          </a:p>
        </p:txBody>
      </p:sp>
    </p:spTree>
    <p:extLst>
      <p:ext uri="{BB962C8B-B14F-4D97-AF65-F5344CB8AC3E}">
        <p14:creationId xmlns:p14="http://schemas.microsoft.com/office/powerpoint/2010/main" val="1747436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D295F0B-E214-4980-8D78-9506EC18F0CA}" type="datetimeFigureOut">
              <a:rPr lang="en-US"/>
              <a:pPr>
                <a:defRPr/>
              </a:pPr>
              <a:t>3/13/2015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F28BE37-9553-43FF-9290-21AA07F13F68}" type="slidenum">
              <a:rPr lang="en-US"/>
              <a:pPr>
                <a:defRPr/>
              </a:pPr>
              <a:t>‹#›</a:t>
            </a:fld>
            <a:endParaRPr lang="en-US"/>
          </a:p>
        </p:txBody>
      </p:sp>
    </p:spTree>
    <p:extLst>
      <p:ext uri="{BB962C8B-B14F-4D97-AF65-F5344CB8AC3E}">
        <p14:creationId xmlns:p14="http://schemas.microsoft.com/office/powerpoint/2010/main" val="2147132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E80A-065E-4E36-9908-BEE9BF70E200}" type="datetimeFigureOut">
              <a:rPr lang="en-US"/>
              <a:pPr>
                <a:defRPr/>
              </a:pPr>
              <a:t>3/13/2015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1DA278E-8E36-4F4B-BF9C-FB521FDE122E}" type="slidenum">
              <a:rPr lang="en-US"/>
              <a:pPr>
                <a:defRPr/>
              </a:pPr>
              <a:t>‹#›</a:t>
            </a:fld>
            <a:endParaRPr lang="en-US"/>
          </a:p>
        </p:txBody>
      </p:sp>
    </p:spTree>
    <p:extLst>
      <p:ext uri="{BB962C8B-B14F-4D97-AF65-F5344CB8AC3E}">
        <p14:creationId xmlns:p14="http://schemas.microsoft.com/office/powerpoint/2010/main" val="4292676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2D0248-D106-48EE-9A45-2334A38C4D43}" type="datetimeFigureOut">
              <a:rPr lang="en-US"/>
              <a:pPr>
                <a:defRPr/>
              </a:pPr>
              <a:t>3/13/2015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59DADC7-40A5-4B42-96C1-A8005BCC7746}" type="slidenum">
              <a:rPr lang="en-US"/>
              <a:pPr>
                <a:defRPr/>
              </a:pPr>
              <a:t>‹#›</a:t>
            </a:fld>
            <a:endParaRPr lang="en-US"/>
          </a:p>
        </p:txBody>
      </p:sp>
    </p:spTree>
    <p:extLst>
      <p:ext uri="{BB962C8B-B14F-4D97-AF65-F5344CB8AC3E}">
        <p14:creationId xmlns:p14="http://schemas.microsoft.com/office/powerpoint/2010/main" val="18818513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007A37-8A8E-4507-85F2-A17D0BD9FBE8}" type="datetimeFigureOut">
              <a:rPr lang="en-US"/>
              <a:pPr>
                <a:defRPr/>
              </a:pPr>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BE352C-0D01-496D-9842-3E08A0F41966}" type="slidenum">
              <a:rPr lang="en-US"/>
              <a:pPr>
                <a:defRPr/>
              </a:pPr>
              <a:t>‹#›</a:t>
            </a:fld>
            <a:endParaRPr lang="en-US"/>
          </a:p>
        </p:txBody>
      </p:sp>
    </p:spTree>
    <p:extLst>
      <p:ext uri="{BB962C8B-B14F-4D97-AF65-F5344CB8AC3E}">
        <p14:creationId xmlns:p14="http://schemas.microsoft.com/office/powerpoint/2010/main" val="95694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3/13/2015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dirty="0"/>
          </a:p>
        </p:txBody>
      </p:sp>
    </p:spTree>
    <p:extLst>
      <p:ext uri="{BB962C8B-B14F-4D97-AF65-F5344CB8AC3E}">
        <p14:creationId xmlns:p14="http://schemas.microsoft.com/office/powerpoint/2010/main" val="16884634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6D7A34-EB06-4E41-B09A-2A406DC2CA1D}" type="datetimeFigureOut">
              <a:rPr lang="en-US"/>
              <a:pPr>
                <a:defRPr/>
              </a:pPr>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567EF6-B6E3-45AA-8CC8-64E96111194E}" type="slidenum">
              <a:rPr lang="en-US"/>
              <a:pPr>
                <a:defRPr/>
              </a:pPr>
              <a:t>‹#›</a:t>
            </a:fld>
            <a:endParaRPr lang="en-US"/>
          </a:p>
        </p:txBody>
      </p:sp>
    </p:spTree>
    <p:extLst>
      <p:ext uri="{BB962C8B-B14F-4D97-AF65-F5344CB8AC3E}">
        <p14:creationId xmlns:p14="http://schemas.microsoft.com/office/powerpoint/2010/main" val="1110506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AF24CA-D648-459E-983B-6458C62A4484}"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216360-DA48-4649-AA01-FC4A4D8D6418}" type="slidenum">
              <a:rPr lang="en-US"/>
              <a:pPr>
                <a:defRPr/>
              </a:pPr>
              <a:t>‹#›</a:t>
            </a:fld>
            <a:endParaRPr lang="en-US"/>
          </a:p>
        </p:txBody>
      </p:sp>
    </p:spTree>
    <p:extLst>
      <p:ext uri="{BB962C8B-B14F-4D97-AF65-F5344CB8AC3E}">
        <p14:creationId xmlns:p14="http://schemas.microsoft.com/office/powerpoint/2010/main" val="3089163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8CA4A2-71D2-4395-A054-17A4B399E351}"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BEBA22-6CA0-4089-A9CF-D3230B4A6045}" type="slidenum">
              <a:rPr lang="en-US"/>
              <a:pPr>
                <a:defRPr/>
              </a:pPr>
              <a:t>‹#›</a:t>
            </a:fld>
            <a:endParaRPr lang="en-US"/>
          </a:p>
        </p:txBody>
      </p:sp>
    </p:spTree>
    <p:extLst>
      <p:ext uri="{BB962C8B-B14F-4D97-AF65-F5344CB8AC3E}">
        <p14:creationId xmlns:p14="http://schemas.microsoft.com/office/powerpoint/2010/main" val="125004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3/13/2015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dirty="0"/>
          </a:p>
        </p:txBody>
      </p:sp>
    </p:spTree>
    <p:extLst>
      <p:ext uri="{BB962C8B-B14F-4D97-AF65-F5344CB8AC3E}">
        <p14:creationId xmlns:p14="http://schemas.microsoft.com/office/powerpoint/2010/main" val="14434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3/13/2015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dirty="0"/>
          </a:p>
        </p:txBody>
      </p:sp>
    </p:spTree>
    <p:extLst>
      <p:ext uri="{BB962C8B-B14F-4D97-AF65-F5344CB8AC3E}">
        <p14:creationId xmlns:p14="http://schemas.microsoft.com/office/powerpoint/2010/main" val="320085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3/13/2015</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dirty="0"/>
          </a:p>
        </p:txBody>
      </p:sp>
    </p:spTree>
    <p:extLst>
      <p:ext uri="{BB962C8B-B14F-4D97-AF65-F5344CB8AC3E}">
        <p14:creationId xmlns:p14="http://schemas.microsoft.com/office/powerpoint/2010/main" val="189417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3/13/2015</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dirty="0"/>
          </a:p>
        </p:txBody>
      </p:sp>
    </p:spTree>
    <p:extLst>
      <p:ext uri="{BB962C8B-B14F-4D97-AF65-F5344CB8AC3E}">
        <p14:creationId xmlns:p14="http://schemas.microsoft.com/office/powerpoint/2010/main" val="383194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3/13/2015</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dirty="0"/>
          </a:p>
        </p:txBody>
      </p:sp>
    </p:spTree>
    <p:extLst>
      <p:ext uri="{BB962C8B-B14F-4D97-AF65-F5344CB8AC3E}">
        <p14:creationId xmlns:p14="http://schemas.microsoft.com/office/powerpoint/2010/main" val="16606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3/13/2015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dirty="0"/>
          </a:p>
        </p:txBody>
      </p:sp>
    </p:spTree>
    <p:extLst>
      <p:ext uri="{BB962C8B-B14F-4D97-AF65-F5344CB8AC3E}">
        <p14:creationId xmlns:p14="http://schemas.microsoft.com/office/powerpoint/2010/main" val="297676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3/13/2015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dirty="0"/>
          </a:p>
        </p:txBody>
      </p:sp>
    </p:spTree>
    <p:extLst>
      <p:ext uri="{BB962C8B-B14F-4D97-AF65-F5344CB8AC3E}">
        <p14:creationId xmlns:p14="http://schemas.microsoft.com/office/powerpoint/2010/main" val="211179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3/13/2015</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dirty="0"/>
          </a:p>
        </p:txBody>
      </p:sp>
    </p:spTree>
    <p:extLst>
      <p:ext uri="{BB962C8B-B14F-4D97-AF65-F5344CB8AC3E}">
        <p14:creationId xmlns:p14="http://schemas.microsoft.com/office/powerpoint/2010/main" val="3990721019"/>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67674D0D-C47A-42D4-95A9-0377C6E0202A}" type="datetimeFigureOut">
              <a:rPr lang="en-US"/>
              <a:pPr>
                <a:defRPr/>
              </a:pPr>
              <a:t>3/13/2015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3CD322F5-6399-4CBC-A5EE-D2B015CBF6F3}" type="slidenum">
              <a:rPr lang="en-US"/>
              <a:pPr>
                <a:defRPr/>
              </a:pPr>
              <a:t>‹#›</a:t>
            </a:fld>
            <a:endParaRPr lang="en-US"/>
          </a:p>
        </p:txBody>
      </p:sp>
    </p:spTree>
    <p:extLst>
      <p:ext uri="{BB962C8B-B14F-4D97-AF65-F5344CB8AC3E}">
        <p14:creationId xmlns:p14="http://schemas.microsoft.com/office/powerpoint/2010/main" val="415710840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13,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a current event article about President Obama’s current tax proposal.</a:t>
            </a:r>
          </a:p>
          <a:p>
            <a:pPr marL="0" indent="0">
              <a:spcBef>
                <a:spcPct val="0"/>
              </a:spcBef>
              <a:buFont typeface="Arial" charset="0"/>
              <a:buNone/>
              <a:defRPr/>
            </a:pPr>
            <a:endParaRPr lang="en-US" sz="1100" b="1" dirty="0" smtClean="0">
              <a:solidFill>
                <a:srgbClr val="FF0000"/>
              </a:solidFill>
            </a:endParaRPr>
          </a:p>
          <a:p>
            <a:pPr marL="609600" indent="-609600">
              <a:spcBef>
                <a:spcPct val="0"/>
              </a:spcBef>
              <a:buFontTx/>
              <a:buNone/>
              <a:defRPr/>
            </a:pPr>
            <a:r>
              <a:rPr lang="en-US" sz="2800" b="1" dirty="0" smtClean="0">
                <a:solidFill>
                  <a:srgbClr val="FF0000"/>
                </a:solidFill>
              </a:rPr>
              <a:t>AGENDA: 3</a:t>
            </a:r>
            <a:r>
              <a:rPr lang="en-US" sz="2800" b="1" baseline="30000" dirty="0" smtClean="0">
                <a:solidFill>
                  <a:srgbClr val="FF0000"/>
                </a:solidFill>
              </a:rPr>
              <a:t>rd</a:t>
            </a:r>
            <a:r>
              <a:rPr lang="en-US" sz="2800" b="1" dirty="0" smtClean="0">
                <a:solidFill>
                  <a:srgbClr val="FF0000"/>
                </a:solidFill>
              </a:rPr>
              <a:t> &amp; 6</a:t>
            </a:r>
            <a:r>
              <a:rPr lang="en-US" sz="2800" b="1" baseline="30000" dirty="0" smtClean="0">
                <a:solidFill>
                  <a:srgbClr val="FF0000"/>
                </a:solidFill>
              </a:rPr>
              <a:t>th</a:t>
            </a:r>
            <a:r>
              <a:rPr lang="en-US" sz="2800" b="1" dirty="0" smtClean="0">
                <a:solidFill>
                  <a:srgbClr val="FF0000"/>
                </a:solidFill>
              </a:rPr>
              <a:t> ONLY</a:t>
            </a:r>
            <a:endParaRPr lang="en-US" sz="2400" dirty="0" smtClean="0"/>
          </a:p>
          <a:p>
            <a:pPr marL="609600" indent="-609600">
              <a:spcBef>
                <a:spcPct val="0"/>
              </a:spcBef>
              <a:buFontTx/>
              <a:buAutoNum type="arabicParenR"/>
              <a:defRPr/>
            </a:pPr>
            <a:r>
              <a:rPr lang="en-US" sz="2600" dirty="0" smtClean="0"/>
              <a:t>WARM-UP: Tax Day</a:t>
            </a:r>
            <a:endParaRPr lang="en-US" sz="2600" dirty="0" smtClean="0">
              <a:solidFill>
                <a:prstClr val="black"/>
              </a:solidFill>
            </a:endParaRPr>
          </a:p>
          <a:p>
            <a:pPr marL="609600" lvl="0" indent="-609600">
              <a:spcBef>
                <a:spcPct val="0"/>
              </a:spcBef>
              <a:buFontTx/>
              <a:buAutoNum type="arabicParenR"/>
              <a:defRPr/>
            </a:pPr>
            <a:r>
              <a:rPr lang="en-US" sz="2600" dirty="0" smtClean="0">
                <a:solidFill>
                  <a:prstClr val="black"/>
                </a:solidFill>
              </a:rPr>
              <a:t>CURRENT </a:t>
            </a:r>
            <a:r>
              <a:rPr lang="en-US" sz="2600" dirty="0" smtClean="0">
                <a:solidFill>
                  <a:prstClr val="black"/>
                </a:solidFill>
              </a:rPr>
              <a:t>EVENTS: “Middle Class Economics</a:t>
            </a:r>
            <a:r>
              <a:rPr lang="en-US" sz="2600" dirty="0" smtClean="0">
                <a:solidFill>
                  <a:prstClr val="black"/>
                </a:solidFill>
              </a:rPr>
              <a:t>”</a:t>
            </a:r>
          </a:p>
          <a:p>
            <a:pPr marL="609600" lvl="0" indent="-609600">
              <a:spcBef>
                <a:spcPct val="0"/>
              </a:spcBef>
              <a:buFontTx/>
              <a:buAutoNum type="arabicParenR"/>
              <a:defRPr/>
            </a:pPr>
            <a:r>
              <a:rPr lang="en-US" sz="2600" dirty="0" smtClean="0">
                <a:solidFill>
                  <a:prstClr val="black"/>
                </a:solidFill>
              </a:rPr>
              <a:t>CHART: Analyzing Taxes</a:t>
            </a:r>
          </a:p>
          <a:p>
            <a:pPr marL="609600" lvl="0" indent="-609600">
              <a:spcBef>
                <a:spcPct val="0"/>
              </a:spcBef>
              <a:buFontTx/>
              <a:buAutoNum type="arabicParenR"/>
              <a:defRPr/>
            </a:pPr>
            <a:r>
              <a:rPr lang="en-US" sz="2600" dirty="0">
                <a:solidFill>
                  <a:prstClr val="black"/>
                </a:solidFill>
              </a:rPr>
              <a:t>Presidential </a:t>
            </a:r>
            <a:r>
              <a:rPr lang="en-US" sz="2600" dirty="0" smtClean="0">
                <a:solidFill>
                  <a:prstClr val="black"/>
                </a:solidFill>
              </a:rPr>
              <a:t>Inauguration</a:t>
            </a:r>
            <a:endParaRPr lang="en-US" sz="2600" dirty="0" smtClean="0">
              <a:solidFill>
                <a:srgbClr val="FF0000"/>
              </a:solidFill>
            </a:endParaRPr>
          </a:p>
          <a:p>
            <a:pPr marL="0" indent="0">
              <a:spcBef>
                <a:spcPct val="0"/>
              </a:spcBef>
              <a:buFont typeface="Arial" charset="0"/>
              <a:buNone/>
              <a:defRPr/>
            </a:pPr>
            <a:endParaRPr lang="en-US" sz="11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20%</a:t>
            </a:r>
            <a:r>
              <a:rPr lang="en-US" sz="1900" dirty="0">
                <a:solidFill>
                  <a:srgbClr val="FF0000"/>
                </a:solidFill>
              </a:rPr>
              <a:t> tax rate (X 0.20)</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25</a:t>
            </a:r>
            <a:r>
              <a:rPr lang="en-US" sz="1900" b="1" u="sng" dirty="0">
                <a:solidFill>
                  <a:srgbClr val="FF0000"/>
                </a:solidFill>
              </a:rPr>
              <a:t>%</a:t>
            </a:r>
            <a:r>
              <a:rPr lang="en-US" sz="1900" dirty="0">
                <a:solidFill>
                  <a:srgbClr val="FF0000"/>
                </a:solidFill>
              </a:rPr>
              <a:t> tax rate (X 0.25)</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30%</a:t>
            </a:r>
            <a:r>
              <a:rPr lang="en-US" sz="1900" b="1" dirty="0">
                <a:solidFill>
                  <a:srgbClr val="FF0000"/>
                </a:solidFill>
              </a:rPr>
              <a:t> </a:t>
            </a:r>
            <a:r>
              <a:rPr lang="en-US" sz="1900" dirty="0">
                <a:solidFill>
                  <a:srgbClr val="FF0000"/>
                </a:solidFill>
              </a:rPr>
              <a:t>tax rate (X 0.30)</a:t>
            </a: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3092339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effectLst>
                  <a:outerShdw blurRad="38100" dist="38100" dir="2700000" algn="tl">
                    <a:srgbClr val="000000">
                      <a:alpha val="43137"/>
                    </a:srgbClr>
                  </a:outerShdw>
                </a:effectLst>
              </a:rPr>
              <a:t>STATE OF THE UNION (CLASS):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Class Report Card</a:t>
            </a:r>
            <a:endParaRPr lang="en-US" b="1" dirty="0">
              <a:effectLst>
                <a:outerShdw blurRad="38100" dist="38100" dir="2700000" algn="tl">
                  <a:srgbClr val="000000">
                    <a:alpha val="43137"/>
                  </a:srgbClr>
                </a:outerShdw>
              </a:effectLst>
            </a:endParaRPr>
          </a:p>
        </p:txBody>
      </p:sp>
      <p:sp>
        <p:nvSpPr>
          <p:cNvPr id="7" name="Content Placeholder 6"/>
          <p:cNvSpPr>
            <a:spLocks noGrp="1"/>
          </p:cNvSpPr>
          <p:nvPr>
            <p:ph sz="half" idx="1"/>
          </p:nvPr>
        </p:nvSpPr>
        <p:spPr/>
        <p:txBody>
          <a:bodyPr/>
          <a:lstStyle/>
          <a:p>
            <a:pPr marL="0" indent="0">
              <a:buNone/>
            </a:pPr>
            <a:r>
              <a:rPr lang="en-US" sz="4000" dirty="0" smtClean="0"/>
              <a:t>	</a:t>
            </a:r>
            <a:r>
              <a:rPr lang="en-US" sz="4000" b="1" dirty="0" smtClean="0"/>
              <a:t>4</a:t>
            </a:r>
            <a:r>
              <a:rPr lang="en-US" sz="4000" b="1" baseline="30000" dirty="0" smtClean="0"/>
              <a:t>th</a:t>
            </a:r>
            <a:r>
              <a:rPr lang="en-US" sz="4000" b="1" dirty="0" smtClean="0"/>
              <a:t> PERIOD</a:t>
            </a:r>
            <a:endParaRPr lang="en-US" sz="4000" dirty="0" smtClean="0"/>
          </a:p>
          <a:p>
            <a:pPr marL="0" indent="0">
              <a:buNone/>
            </a:pPr>
            <a:r>
              <a:rPr lang="en-US" sz="4000" dirty="0" smtClean="0"/>
              <a:t>A – 2 students</a:t>
            </a:r>
          </a:p>
          <a:p>
            <a:pPr marL="0" indent="0">
              <a:buNone/>
            </a:pPr>
            <a:r>
              <a:rPr lang="en-US" sz="4000" dirty="0" smtClean="0"/>
              <a:t>B – 10 students</a:t>
            </a:r>
          </a:p>
          <a:p>
            <a:pPr marL="0" indent="0">
              <a:buNone/>
            </a:pPr>
            <a:r>
              <a:rPr lang="en-US" sz="4000" dirty="0" smtClean="0"/>
              <a:t>C – 10 students</a:t>
            </a:r>
          </a:p>
          <a:p>
            <a:pPr marL="0" indent="0">
              <a:buNone/>
            </a:pPr>
            <a:r>
              <a:rPr lang="en-US" sz="4000" dirty="0" smtClean="0"/>
              <a:t>D – 8 students</a:t>
            </a:r>
          </a:p>
          <a:p>
            <a:pPr marL="0" indent="0">
              <a:buNone/>
            </a:pPr>
            <a:r>
              <a:rPr lang="en-US" sz="4000" dirty="0" smtClean="0"/>
              <a:t>F – 1 student</a:t>
            </a:r>
            <a:endParaRPr lang="en-US" sz="4000" dirty="0"/>
          </a:p>
        </p:txBody>
      </p:sp>
      <p:sp>
        <p:nvSpPr>
          <p:cNvPr id="8" name="Content Placeholder 7"/>
          <p:cNvSpPr>
            <a:spLocks noGrp="1"/>
          </p:cNvSpPr>
          <p:nvPr>
            <p:ph sz="half" idx="2"/>
          </p:nvPr>
        </p:nvSpPr>
        <p:spPr>
          <a:xfrm>
            <a:off x="4648200" y="1600200"/>
            <a:ext cx="4495800" cy="4525963"/>
          </a:xfrm>
        </p:spPr>
        <p:txBody>
          <a:bodyPr/>
          <a:lstStyle/>
          <a:p>
            <a:pPr marL="0" indent="0">
              <a:buNone/>
            </a:pPr>
            <a:r>
              <a:rPr lang="en-US" dirty="0" smtClean="0"/>
              <a:t>PROGRAMS:</a:t>
            </a:r>
          </a:p>
          <a:p>
            <a:pPr marL="0" indent="0">
              <a:buNone/>
            </a:pPr>
            <a:r>
              <a:rPr lang="en-US" dirty="0"/>
              <a:t>	</a:t>
            </a:r>
            <a:r>
              <a:rPr lang="en-US" dirty="0" smtClean="0"/>
              <a:t>Final assistance</a:t>
            </a:r>
          </a:p>
          <a:p>
            <a:pPr marL="0" indent="0">
              <a:buNone/>
            </a:pPr>
            <a:r>
              <a:rPr lang="en-US" dirty="0"/>
              <a:t>	</a:t>
            </a:r>
            <a:r>
              <a:rPr lang="en-US" dirty="0" smtClean="0"/>
              <a:t>RR Program</a:t>
            </a:r>
          </a:p>
          <a:p>
            <a:pPr marL="0" indent="0">
              <a:buNone/>
            </a:pPr>
            <a:endParaRPr lang="en-US" dirty="0"/>
          </a:p>
          <a:p>
            <a:pPr marL="0" indent="0">
              <a:buNone/>
            </a:pPr>
            <a:r>
              <a:rPr lang="en-US" dirty="0" smtClean="0"/>
              <a:t>Salary Range:</a:t>
            </a:r>
          </a:p>
          <a:p>
            <a:pPr marL="0" indent="0">
              <a:buNone/>
            </a:pPr>
            <a:r>
              <a:rPr lang="en-US" dirty="0"/>
              <a:t>	</a:t>
            </a:r>
            <a:r>
              <a:rPr lang="en-US" dirty="0" smtClean="0"/>
              <a:t>$7.25 – $10.25</a:t>
            </a:r>
          </a:p>
          <a:p>
            <a:pPr marL="0" indent="0">
              <a:buNone/>
            </a:pPr>
            <a:r>
              <a:rPr lang="en-US" dirty="0" smtClean="0"/>
              <a:t>Tax Brackets</a:t>
            </a:r>
          </a:p>
          <a:p>
            <a:pPr marL="0" indent="0">
              <a:buNone/>
            </a:pPr>
            <a:r>
              <a:rPr lang="en-US" dirty="0"/>
              <a:t>	</a:t>
            </a:r>
            <a:r>
              <a:rPr lang="en-US" dirty="0" smtClean="0"/>
              <a:t>22% - Lowest</a:t>
            </a:r>
          </a:p>
          <a:p>
            <a:pPr marL="0" indent="0">
              <a:buNone/>
            </a:pPr>
            <a:r>
              <a:rPr lang="en-US" dirty="0"/>
              <a:t>	</a:t>
            </a:r>
            <a:r>
              <a:rPr lang="en-US" dirty="0" smtClean="0"/>
              <a:t>27% - Middle</a:t>
            </a:r>
          </a:p>
          <a:p>
            <a:pPr marL="0" indent="0">
              <a:buNone/>
            </a:pPr>
            <a:r>
              <a:rPr lang="en-US" dirty="0"/>
              <a:t>	</a:t>
            </a:r>
            <a:r>
              <a:rPr lang="en-US" dirty="0" smtClean="0"/>
              <a:t>32% - Highest</a:t>
            </a:r>
            <a:endParaRPr lang="en-US" dirty="0"/>
          </a:p>
        </p:txBody>
      </p:sp>
    </p:spTree>
    <p:extLst>
      <p:ext uri="{BB962C8B-B14F-4D97-AF65-F5344CB8AC3E}">
        <p14:creationId xmlns:p14="http://schemas.microsoft.com/office/powerpoint/2010/main" val="122199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effectLst>
                  <a:outerShdw blurRad="38100" dist="38100" dir="2700000" algn="tl">
                    <a:srgbClr val="000000">
                      <a:alpha val="43137"/>
                    </a:srgbClr>
                  </a:outerShdw>
                </a:effectLst>
              </a:rPr>
              <a:t>STATE OF THE UNION (CLASS):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Class Report Card</a:t>
            </a:r>
            <a:endParaRPr lang="en-US" b="1" dirty="0">
              <a:effectLst>
                <a:outerShdw blurRad="38100" dist="38100" dir="2700000" algn="tl">
                  <a:srgbClr val="000000">
                    <a:alpha val="43137"/>
                  </a:srgbClr>
                </a:outerShdw>
              </a:effectLst>
            </a:endParaRPr>
          </a:p>
        </p:txBody>
      </p:sp>
      <p:sp>
        <p:nvSpPr>
          <p:cNvPr id="7" name="Content Placeholder 6"/>
          <p:cNvSpPr>
            <a:spLocks noGrp="1"/>
          </p:cNvSpPr>
          <p:nvPr>
            <p:ph sz="half" idx="1"/>
          </p:nvPr>
        </p:nvSpPr>
        <p:spPr/>
        <p:txBody>
          <a:bodyPr/>
          <a:lstStyle/>
          <a:p>
            <a:pPr marL="0" indent="0">
              <a:buNone/>
            </a:pPr>
            <a:r>
              <a:rPr lang="en-US" sz="4000" dirty="0" smtClean="0"/>
              <a:t>	</a:t>
            </a:r>
            <a:r>
              <a:rPr lang="en-US" sz="4000" b="1" dirty="0"/>
              <a:t>5</a:t>
            </a:r>
            <a:r>
              <a:rPr lang="en-US" sz="4000" b="1" baseline="30000" dirty="0" smtClean="0"/>
              <a:t>th</a:t>
            </a:r>
            <a:r>
              <a:rPr lang="en-US" sz="4000" b="1" dirty="0" smtClean="0"/>
              <a:t> PERIOD</a:t>
            </a:r>
            <a:endParaRPr lang="en-US" sz="4000" dirty="0" smtClean="0"/>
          </a:p>
          <a:p>
            <a:pPr marL="0" indent="0">
              <a:buNone/>
            </a:pPr>
            <a:r>
              <a:rPr lang="en-US" sz="4000" dirty="0" smtClean="0"/>
              <a:t>A –  students</a:t>
            </a:r>
          </a:p>
          <a:p>
            <a:pPr marL="0" indent="0">
              <a:buNone/>
            </a:pPr>
            <a:r>
              <a:rPr lang="en-US" sz="4000" dirty="0" smtClean="0"/>
              <a:t>B –  students</a:t>
            </a:r>
          </a:p>
          <a:p>
            <a:pPr marL="0" indent="0">
              <a:buNone/>
            </a:pPr>
            <a:r>
              <a:rPr lang="en-US" sz="4000" dirty="0" smtClean="0"/>
              <a:t>C –  students</a:t>
            </a:r>
          </a:p>
          <a:p>
            <a:pPr marL="0" indent="0">
              <a:buNone/>
            </a:pPr>
            <a:r>
              <a:rPr lang="en-US" sz="4000" dirty="0" smtClean="0"/>
              <a:t>D –  students</a:t>
            </a:r>
          </a:p>
          <a:p>
            <a:pPr marL="0" indent="0">
              <a:buNone/>
            </a:pPr>
            <a:r>
              <a:rPr lang="en-US" sz="4000" dirty="0" smtClean="0"/>
              <a:t>F –  students</a:t>
            </a:r>
            <a:endParaRPr lang="en-US" sz="4000" dirty="0"/>
          </a:p>
        </p:txBody>
      </p:sp>
      <p:sp>
        <p:nvSpPr>
          <p:cNvPr id="8" name="Content Placeholder 7"/>
          <p:cNvSpPr>
            <a:spLocks noGrp="1"/>
          </p:cNvSpPr>
          <p:nvPr>
            <p:ph sz="half" idx="2"/>
          </p:nvPr>
        </p:nvSpPr>
        <p:spPr>
          <a:xfrm>
            <a:off x="4648200" y="1600200"/>
            <a:ext cx="4495800" cy="4525963"/>
          </a:xfrm>
        </p:spPr>
        <p:txBody>
          <a:bodyPr/>
          <a:lstStyle/>
          <a:p>
            <a:pPr marL="0" indent="0">
              <a:buNone/>
            </a:pPr>
            <a:r>
              <a:rPr lang="en-US" dirty="0" smtClean="0"/>
              <a:t>PROGRAMS:</a:t>
            </a:r>
          </a:p>
          <a:p>
            <a:pPr marL="0" indent="0">
              <a:buNone/>
            </a:pPr>
            <a:r>
              <a:rPr lang="en-US" dirty="0"/>
              <a:t>	</a:t>
            </a:r>
            <a:r>
              <a:rPr lang="en-US" dirty="0" smtClean="0"/>
              <a:t>Final assistance</a:t>
            </a:r>
          </a:p>
          <a:p>
            <a:pPr marL="0" indent="0">
              <a:buNone/>
            </a:pPr>
            <a:r>
              <a:rPr lang="en-US" dirty="0"/>
              <a:t>	</a:t>
            </a:r>
            <a:r>
              <a:rPr lang="en-US" dirty="0" smtClean="0"/>
              <a:t>RR Program</a:t>
            </a:r>
          </a:p>
          <a:p>
            <a:pPr marL="0" indent="0">
              <a:buNone/>
            </a:pPr>
            <a:endParaRPr lang="en-US" dirty="0"/>
          </a:p>
          <a:p>
            <a:pPr marL="0" indent="0">
              <a:buNone/>
            </a:pPr>
            <a:r>
              <a:rPr lang="en-US" dirty="0" smtClean="0"/>
              <a:t>Salary Range:</a:t>
            </a:r>
          </a:p>
          <a:p>
            <a:pPr marL="0" indent="0">
              <a:buNone/>
            </a:pPr>
            <a:r>
              <a:rPr lang="en-US" dirty="0"/>
              <a:t>	</a:t>
            </a:r>
            <a:r>
              <a:rPr lang="en-US" dirty="0" smtClean="0"/>
              <a:t>$7.25 – $10.25</a:t>
            </a:r>
          </a:p>
          <a:p>
            <a:pPr marL="0" indent="0">
              <a:buNone/>
            </a:pPr>
            <a:r>
              <a:rPr lang="en-US" dirty="0" smtClean="0"/>
              <a:t>Tax Brackets</a:t>
            </a:r>
          </a:p>
          <a:p>
            <a:pPr marL="0" indent="0">
              <a:buNone/>
            </a:pPr>
            <a:r>
              <a:rPr lang="en-US" dirty="0"/>
              <a:t>	</a:t>
            </a:r>
            <a:r>
              <a:rPr lang="en-US" dirty="0" smtClean="0"/>
              <a:t>22% - Lowest</a:t>
            </a:r>
          </a:p>
          <a:p>
            <a:pPr marL="0" indent="0">
              <a:buNone/>
            </a:pPr>
            <a:r>
              <a:rPr lang="en-US" dirty="0"/>
              <a:t>	</a:t>
            </a:r>
            <a:r>
              <a:rPr lang="en-US" dirty="0" smtClean="0"/>
              <a:t>27% - Middle</a:t>
            </a:r>
          </a:p>
          <a:p>
            <a:pPr marL="0" indent="0">
              <a:buNone/>
            </a:pPr>
            <a:r>
              <a:rPr lang="en-US" dirty="0"/>
              <a:t>	</a:t>
            </a:r>
            <a:r>
              <a:rPr lang="en-US" dirty="0" smtClean="0"/>
              <a:t>32% - Highest</a:t>
            </a:r>
            <a:endParaRPr lang="en-US" dirty="0"/>
          </a:p>
        </p:txBody>
      </p:sp>
    </p:spTree>
    <p:extLst>
      <p:ext uri="{BB962C8B-B14F-4D97-AF65-F5344CB8AC3E}">
        <p14:creationId xmlns:p14="http://schemas.microsoft.com/office/powerpoint/2010/main" val="1181132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effectLst>
                  <a:outerShdw blurRad="38100" dist="38100" dir="2700000" algn="tl">
                    <a:srgbClr val="000000">
                      <a:alpha val="43137"/>
                    </a:srgbClr>
                  </a:outerShdw>
                </a:effectLst>
              </a:rPr>
              <a:t>STATE OF THE UNION (CLASS):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Class Report Card</a:t>
            </a:r>
            <a:endParaRPr lang="en-US" b="1" dirty="0">
              <a:effectLst>
                <a:outerShdw blurRad="38100" dist="38100" dir="2700000" algn="tl">
                  <a:srgbClr val="000000">
                    <a:alpha val="43137"/>
                  </a:srgbClr>
                </a:outerShdw>
              </a:effectLst>
            </a:endParaRPr>
          </a:p>
        </p:txBody>
      </p:sp>
      <p:sp>
        <p:nvSpPr>
          <p:cNvPr id="7" name="Content Placeholder 6"/>
          <p:cNvSpPr>
            <a:spLocks noGrp="1"/>
          </p:cNvSpPr>
          <p:nvPr>
            <p:ph sz="half" idx="1"/>
          </p:nvPr>
        </p:nvSpPr>
        <p:spPr/>
        <p:txBody>
          <a:bodyPr/>
          <a:lstStyle/>
          <a:p>
            <a:pPr marL="0" indent="0">
              <a:buNone/>
            </a:pPr>
            <a:r>
              <a:rPr lang="en-US" sz="4000" dirty="0" smtClean="0"/>
              <a:t>	</a:t>
            </a:r>
            <a:r>
              <a:rPr lang="en-US" sz="4000" b="1" dirty="0" smtClean="0"/>
              <a:t>6</a:t>
            </a:r>
            <a:r>
              <a:rPr lang="en-US" sz="4000" b="1" baseline="30000" dirty="0" smtClean="0"/>
              <a:t>th</a:t>
            </a:r>
            <a:r>
              <a:rPr lang="en-US" sz="4000" b="1" dirty="0" smtClean="0"/>
              <a:t> PERIOD</a:t>
            </a:r>
            <a:endParaRPr lang="en-US" sz="4000" dirty="0" smtClean="0"/>
          </a:p>
          <a:p>
            <a:pPr marL="0" indent="0">
              <a:buNone/>
            </a:pPr>
            <a:r>
              <a:rPr lang="en-US" sz="4000" dirty="0" smtClean="0"/>
              <a:t>A –  students</a:t>
            </a:r>
          </a:p>
          <a:p>
            <a:pPr marL="0" indent="0">
              <a:buNone/>
            </a:pPr>
            <a:r>
              <a:rPr lang="en-US" sz="4000" dirty="0" smtClean="0"/>
              <a:t>B –  students</a:t>
            </a:r>
          </a:p>
          <a:p>
            <a:pPr marL="0" indent="0">
              <a:buNone/>
            </a:pPr>
            <a:r>
              <a:rPr lang="en-US" sz="4000" dirty="0" smtClean="0"/>
              <a:t>C –  students</a:t>
            </a:r>
          </a:p>
          <a:p>
            <a:pPr marL="0" indent="0">
              <a:buNone/>
            </a:pPr>
            <a:r>
              <a:rPr lang="en-US" sz="4000" dirty="0" smtClean="0"/>
              <a:t>D –  students</a:t>
            </a:r>
          </a:p>
          <a:p>
            <a:pPr marL="0" indent="0">
              <a:buNone/>
            </a:pPr>
            <a:r>
              <a:rPr lang="en-US" sz="4000" dirty="0" smtClean="0"/>
              <a:t>F –  students</a:t>
            </a:r>
            <a:endParaRPr lang="en-US" sz="4000" dirty="0"/>
          </a:p>
        </p:txBody>
      </p:sp>
      <p:sp>
        <p:nvSpPr>
          <p:cNvPr id="8" name="Content Placeholder 7"/>
          <p:cNvSpPr>
            <a:spLocks noGrp="1"/>
          </p:cNvSpPr>
          <p:nvPr>
            <p:ph sz="half" idx="2"/>
          </p:nvPr>
        </p:nvSpPr>
        <p:spPr>
          <a:xfrm>
            <a:off x="4648200" y="1600200"/>
            <a:ext cx="4495800" cy="4525963"/>
          </a:xfrm>
        </p:spPr>
        <p:txBody>
          <a:bodyPr/>
          <a:lstStyle/>
          <a:p>
            <a:pPr marL="0" indent="0">
              <a:buNone/>
            </a:pPr>
            <a:r>
              <a:rPr lang="en-US" dirty="0" smtClean="0"/>
              <a:t>PROGRAMS:</a:t>
            </a:r>
          </a:p>
          <a:p>
            <a:pPr marL="0" indent="0">
              <a:buNone/>
            </a:pPr>
            <a:r>
              <a:rPr lang="en-US" dirty="0"/>
              <a:t>	</a:t>
            </a:r>
            <a:r>
              <a:rPr lang="en-US" dirty="0" smtClean="0"/>
              <a:t>NO Final assistance</a:t>
            </a:r>
          </a:p>
          <a:p>
            <a:pPr marL="0" indent="0">
              <a:buNone/>
            </a:pPr>
            <a:r>
              <a:rPr lang="en-US" dirty="0"/>
              <a:t>	</a:t>
            </a:r>
            <a:r>
              <a:rPr lang="en-US" dirty="0" smtClean="0"/>
              <a:t>RR Program</a:t>
            </a:r>
          </a:p>
          <a:p>
            <a:pPr marL="0" indent="0">
              <a:buNone/>
            </a:pPr>
            <a:endParaRPr lang="en-US" dirty="0"/>
          </a:p>
          <a:p>
            <a:pPr marL="0" indent="0">
              <a:buNone/>
            </a:pPr>
            <a:r>
              <a:rPr lang="en-US" dirty="0" smtClean="0"/>
              <a:t>Salary Range:</a:t>
            </a:r>
          </a:p>
          <a:p>
            <a:pPr marL="0" indent="0">
              <a:buNone/>
            </a:pPr>
            <a:r>
              <a:rPr lang="en-US" dirty="0"/>
              <a:t>	</a:t>
            </a:r>
            <a:r>
              <a:rPr lang="en-US" dirty="0" smtClean="0"/>
              <a:t>$7.25 – $10.25</a:t>
            </a:r>
          </a:p>
          <a:p>
            <a:pPr marL="0" indent="0">
              <a:buNone/>
            </a:pPr>
            <a:r>
              <a:rPr lang="en-US" dirty="0" smtClean="0"/>
              <a:t>Tax Brackets</a:t>
            </a:r>
          </a:p>
          <a:p>
            <a:pPr marL="0" indent="0">
              <a:buNone/>
            </a:pPr>
            <a:r>
              <a:rPr lang="en-US" dirty="0"/>
              <a:t>	</a:t>
            </a:r>
            <a:r>
              <a:rPr lang="en-US" dirty="0" smtClean="0"/>
              <a:t>20% - Lowest</a:t>
            </a:r>
          </a:p>
          <a:p>
            <a:pPr marL="0" indent="0">
              <a:buNone/>
            </a:pPr>
            <a:r>
              <a:rPr lang="en-US" dirty="0"/>
              <a:t>	</a:t>
            </a:r>
            <a:r>
              <a:rPr lang="en-US" dirty="0" smtClean="0"/>
              <a:t>25% - Middle</a:t>
            </a:r>
          </a:p>
          <a:p>
            <a:pPr marL="0" indent="0">
              <a:buNone/>
            </a:pPr>
            <a:r>
              <a:rPr lang="en-US" dirty="0"/>
              <a:t>	</a:t>
            </a:r>
            <a:r>
              <a:rPr lang="en-US" dirty="0" smtClean="0"/>
              <a:t>30% - Highest</a:t>
            </a:r>
            <a:endParaRPr lang="en-US" dirty="0"/>
          </a:p>
        </p:txBody>
      </p:sp>
    </p:spTree>
    <p:extLst>
      <p:ext uri="{BB962C8B-B14F-4D97-AF65-F5344CB8AC3E}">
        <p14:creationId xmlns:p14="http://schemas.microsoft.com/office/powerpoint/2010/main" val="1081171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u="sng" dirty="0" smtClean="0">
                <a:effectLst>
                  <a:outerShdw blurRad="38100" dist="38100" dir="2700000" algn="tl">
                    <a:srgbClr val="000000">
                      <a:alpha val="43137"/>
                    </a:srgbClr>
                  </a:outerShdw>
                </a:effectLst>
              </a:rPr>
              <a:t>CONGRESS REVIEW QUESTIONS</a:t>
            </a:r>
            <a:endParaRPr lang="en-US" b="1" u="sng" dirty="0">
              <a:effectLst>
                <a:outerShdw blurRad="38100" dist="38100" dir="2700000" algn="tl">
                  <a:srgbClr val="000000">
                    <a:alpha val="43137"/>
                  </a:srgbClr>
                </a:outerShdw>
              </a:effectLst>
            </a:endParaRPr>
          </a:p>
        </p:txBody>
      </p:sp>
      <p:pic>
        <p:nvPicPr>
          <p:cNvPr id="6147" name="B0D13C74-E72B-40D4-9D4D-7CDA9422CD0E" descr="B0D13C74-E72B-40D4-9D4D-7CDA9422CD0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0" y="6400800"/>
            <a:ext cx="9144000" cy="457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7924800" y="1143000"/>
            <a:ext cx="1219200" cy="524856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1143000"/>
            <a:ext cx="838200" cy="524856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838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838200" y="838200"/>
            <a:ext cx="7086600" cy="400110"/>
          </a:xfrm>
          <a:prstGeom prst="rect">
            <a:avLst/>
          </a:prstGeom>
          <a:noFill/>
        </p:spPr>
        <p:txBody>
          <a:bodyPr wrap="square" rtlCol="0">
            <a:spAutoFit/>
          </a:bodyPr>
          <a:lstStyle/>
          <a:p>
            <a:r>
              <a:rPr lang="en-US" sz="2000" b="1" dirty="0" smtClean="0">
                <a:solidFill>
                  <a:prstClr val="white"/>
                </a:solidFill>
              </a:rPr>
              <a:t>Refer to Ch. 11 Sec. 5 (Pgs. 310 – 314) to answer the questions.</a:t>
            </a:r>
            <a:endParaRPr lang="en-US" sz="2000" b="1" dirty="0">
              <a:solidFill>
                <a:prstClr val="white"/>
              </a:solidFill>
            </a:endParaRPr>
          </a:p>
        </p:txBody>
      </p:sp>
    </p:spTree>
    <p:extLst>
      <p:ext uri="{BB962C8B-B14F-4D97-AF65-F5344CB8AC3E}">
        <p14:creationId xmlns:p14="http://schemas.microsoft.com/office/powerpoint/2010/main" val="1254927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effectLst>
                  <a:outerShdw blurRad="38100" dist="38100" dir="2700000" algn="tl">
                    <a:srgbClr val="000000">
                      <a:alpha val="43137"/>
                    </a:srgbClr>
                  </a:outerShdw>
                </a:effectLst>
              </a:rPr>
              <a:t>PRESIDENTIAL CAMPAIGN FUNDING</a:t>
            </a:r>
            <a:endParaRPr lang="en-US"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1219380"/>
              </p:ext>
            </p:extLst>
          </p:nvPr>
        </p:nvGraphicFramePr>
        <p:xfrm>
          <a:off x="76200" y="1219200"/>
          <a:ext cx="8991600" cy="5537200"/>
        </p:xfrm>
        <a:graphic>
          <a:graphicData uri="http://schemas.openxmlformats.org/drawingml/2006/table">
            <a:tbl>
              <a:tblPr firstRow="1" bandRow="1">
                <a:tableStyleId>{5940675A-B579-460E-94D1-54222C63F5DA}</a:tableStyleId>
              </a:tblPr>
              <a:tblGrid>
                <a:gridCol w="2997200"/>
                <a:gridCol w="2997200"/>
                <a:gridCol w="2997200"/>
              </a:tblGrid>
              <a:tr h="838200">
                <a:tc>
                  <a:txBody>
                    <a:bodyPr/>
                    <a:lstStyle/>
                    <a:p>
                      <a:pPr algn="ctr"/>
                      <a:endParaRPr lang="en-US" sz="1600" dirty="0" smtClean="0">
                        <a:solidFill>
                          <a:schemeClr val="bg1"/>
                        </a:solidFill>
                      </a:endParaRPr>
                    </a:p>
                    <a:p>
                      <a:pPr algn="ctr"/>
                      <a:endParaRPr lang="en-US" sz="1600" dirty="0" smtClean="0">
                        <a:solidFill>
                          <a:schemeClr val="bg1"/>
                        </a:solidFill>
                      </a:endParaRPr>
                    </a:p>
                    <a:p>
                      <a:pPr algn="ctr"/>
                      <a:r>
                        <a:rPr lang="en-US" sz="1600" dirty="0" smtClean="0">
                          <a:solidFill>
                            <a:schemeClr val="bg1"/>
                          </a:solidFill>
                        </a:rPr>
                        <a:t>NAME</a:t>
                      </a:r>
                      <a:endParaRPr lang="en-US" sz="1600" dirty="0">
                        <a:solidFill>
                          <a:schemeClr val="bg1"/>
                        </a:solidFill>
                      </a:endParaRPr>
                    </a:p>
                  </a:txBody>
                  <a:tcPr>
                    <a:solidFill>
                      <a:schemeClr val="tx1"/>
                    </a:solidFill>
                  </a:tcPr>
                </a:tc>
                <a:tc>
                  <a:txBody>
                    <a:bodyPr/>
                    <a:lstStyle/>
                    <a:p>
                      <a:pPr algn="ctr"/>
                      <a:endParaRPr lang="en-US" sz="1600" dirty="0" smtClean="0">
                        <a:solidFill>
                          <a:schemeClr val="bg1"/>
                        </a:solidFill>
                      </a:endParaRPr>
                    </a:p>
                    <a:p>
                      <a:pPr algn="ctr"/>
                      <a:endParaRPr lang="en-US" sz="1600" dirty="0" smtClean="0">
                        <a:solidFill>
                          <a:schemeClr val="bg1"/>
                        </a:solidFill>
                      </a:endParaRPr>
                    </a:p>
                    <a:p>
                      <a:pPr algn="ctr"/>
                      <a:r>
                        <a:rPr lang="en-US" sz="1600" dirty="0" smtClean="0">
                          <a:solidFill>
                            <a:schemeClr val="bg1"/>
                          </a:solidFill>
                        </a:rPr>
                        <a:t>JOB TITLE</a:t>
                      </a:r>
                      <a:endParaRPr lang="en-US" sz="1600" dirty="0">
                        <a:solidFill>
                          <a:schemeClr val="bg1"/>
                        </a:solidFill>
                      </a:endParaRPr>
                    </a:p>
                  </a:txBody>
                  <a:tcPr>
                    <a:solidFill>
                      <a:schemeClr val="tx1"/>
                    </a:solidFill>
                  </a:tcPr>
                </a:tc>
                <a:tc>
                  <a:txBody>
                    <a:bodyPr/>
                    <a:lstStyle/>
                    <a:p>
                      <a:pPr algn="ctr"/>
                      <a:r>
                        <a:rPr lang="en-US" sz="1600" dirty="0" smtClean="0">
                          <a:solidFill>
                            <a:schemeClr val="bg1"/>
                          </a:solidFill>
                        </a:rPr>
                        <a:t>AMOUNT</a:t>
                      </a:r>
                      <a:r>
                        <a:rPr lang="en-US" sz="1600" baseline="0" dirty="0" smtClean="0">
                          <a:solidFill>
                            <a:schemeClr val="bg1"/>
                          </a:solidFill>
                        </a:rPr>
                        <a:t> PAID</a:t>
                      </a:r>
                    </a:p>
                    <a:p>
                      <a:pPr algn="ctr"/>
                      <a:r>
                        <a:rPr lang="en-US" sz="1600" baseline="0" dirty="0" smtClean="0">
                          <a:solidFill>
                            <a:schemeClr val="bg1"/>
                          </a:solidFill>
                        </a:rPr>
                        <a:t>($400 Total in Campaign funding available)</a:t>
                      </a:r>
                      <a:endParaRPr lang="en-US" sz="1600" dirty="0">
                        <a:solidFill>
                          <a:schemeClr val="bg1"/>
                        </a:solidFill>
                      </a:endParaRPr>
                    </a:p>
                  </a:txBody>
                  <a:tcPr>
                    <a:solidFill>
                      <a:schemeClr val="tx1"/>
                    </a:solidFill>
                  </a:tcPr>
                </a:tc>
              </a:tr>
              <a:tr h="939800">
                <a:tc>
                  <a:txBody>
                    <a:bodyPr/>
                    <a:lstStyle/>
                    <a:p>
                      <a:endParaRPr lang="en-US"/>
                    </a:p>
                  </a:txBody>
                  <a:tcPr/>
                </a:tc>
                <a:tc>
                  <a:txBody>
                    <a:bodyPr/>
                    <a:lstStyle/>
                    <a:p>
                      <a:endParaRPr lang="en-US"/>
                    </a:p>
                  </a:txBody>
                  <a:tcPr/>
                </a:tc>
                <a:tc>
                  <a:txBody>
                    <a:bodyPr/>
                    <a:lstStyle/>
                    <a:p>
                      <a:endParaRPr lang="en-US"/>
                    </a:p>
                  </a:txBody>
                  <a:tcPr/>
                </a:tc>
              </a:tr>
              <a:tr h="939800">
                <a:tc>
                  <a:txBody>
                    <a:bodyPr/>
                    <a:lstStyle/>
                    <a:p>
                      <a:endParaRPr lang="en-US"/>
                    </a:p>
                  </a:txBody>
                  <a:tcPr/>
                </a:tc>
                <a:tc>
                  <a:txBody>
                    <a:bodyPr/>
                    <a:lstStyle/>
                    <a:p>
                      <a:endParaRPr lang="en-US"/>
                    </a:p>
                  </a:txBody>
                  <a:tcPr/>
                </a:tc>
                <a:tc>
                  <a:txBody>
                    <a:bodyPr/>
                    <a:lstStyle/>
                    <a:p>
                      <a:endParaRPr lang="en-US"/>
                    </a:p>
                  </a:txBody>
                  <a:tcPr/>
                </a:tc>
              </a:tr>
              <a:tr h="939800">
                <a:tc>
                  <a:txBody>
                    <a:bodyPr/>
                    <a:lstStyle/>
                    <a:p>
                      <a:endParaRPr lang="en-US"/>
                    </a:p>
                  </a:txBody>
                  <a:tcPr/>
                </a:tc>
                <a:tc>
                  <a:txBody>
                    <a:bodyPr/>
                    <a:lstStyle/>
                    <a:p>
                      <a:endParaRPr lang="en-US"/>
                    </a:p>
                  </a:txBody>
                  <a:tcPr/>
                </a:tc>
                <a:tc>
                  <a:txBody>
                    <a:bodyPr/>
                    <a:lstStyle/>
                    <a:p>
                      <a:endParaRPr lang="en-US"/>
                    </a:p>
                  </a:txBody>
                  <a:tcPr/>
                </a:tc>
              </a:tr>
              <a:tr h="939800">
                <a:tc>
                  <a:txBody>
                    <a:bodyPr/>
                    <a:lstStyle/>
                    <a:p>
                      <a:endParaRPr lang="en-US"/>
                    </a:p>
                  </a:txBody>
                  <a:tcPr/>
                </a:tc>
                <a:tc>
                  <a:txBody>
                    <a:bodyPr/>
                    <a:lstStyle/>
                    <a:p>
                      <a:endParaRPr lang="en-US"/>
                    </a:p>
                  </a:txBody>
                  <a:tcPr/>
                </a:tc>
                <a:tc>
                  <a:txBody>
                    <a:bodyPr/>
                    <a:lstStyle/>
                    <a:p>
                      <a:endParaRPr lang="en-US"/>
                    </a:p>
                  </a:txBody>
                  <a:tcPr/>
                </a:tc>
              </a:tr>
              <a:tr h="93980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978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3600" b="1" dirty="0" smtClean="0">
                <a:effectLst>
                  <a:outerShdw blurRad="38100" dist="38100" dir="2700000" algn="tl">
                    <a:srgbClr val="000000">
                      <a:alpha val="43137"/>
                    </a:srgbClr>
                  </a:outerShdw>
                </a:effectLst>
              </a:rPr>
              <a:t>Section Leader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Bonus Pay Summary</a:t>
            </a:r>
            <a:endParaRPr lang="en-US" sz="36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5222861"/>
              </p:ext>
            </p:extLst>
          </p:nvPr>
        </p:nvGraphicFramePr>
        <p:xfrm>
          <a:off x="9427" y="3058847"/>
          <a:ext cx="9144000" cy="3016445"/>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58554">
                <a:tc>
                  <a:txBody>
                    <a:bodyPr/>
                    <a:lstStyle/>
                    <a:p>
                      <a:pPr algn="ctr"/>
                      <a:r>
                        <a:rPr lang="en-US" sz="2000" dirty="0" smtClean="0">
                          <a:effectLst>
                            <a:outerShdw blurRad="38100" dist="38100" dir="2700000" algn="tl">
                              <a:srgbClr val="000000">
                                <a:alpha val="43137"/>
                              </a:srgbClr>
                            </a:outerShdw>
                          </a:effectLst>
                        </a:rPr>
                        <a:t>MONDAY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TUESDAY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WEDNESDAY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THURSDAY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FRIDAY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5240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990600"/>
            <a:ext cx="9144000" cy="2031325"/>
          </a:xfrm>
          <a:prstGeom prst="rect">
            <a:avLst/>
          </a:prstGeom>
          <a:noFill/>
        </p:spPr>
        <p:txBody>
          <a:bodyPr wrap="square" rtlCol="0">
            <a:spAutoFit/>
          </a:bodyPr>
          <a:lstStyle/>
          <a:p>
            <a:r>
              <a:rPr lang="en-US" b="1" u="sng" dirty="0">
                <a:solidFill>
                  <a:prstClr val="black"/>
                </a:solidFill>
                <a:effectLst>
                  <a:outerShdw blurRad="38100" dist="38100" dir="2700000" algn="tl">
                    <a:srgbClr val="000000">
                      <a:alpha val="43137"/>
                    </a:srgbClr>
                  </a:outerShdw>
                </a:effectLst>
                <a:latin typeface="Arial" pitchFamily="34" charset="0"/>
                <a:cs typeface="Arial" pitchFamily="34" charset="0"/>
              </a:rPr>
              <a:t>DIRECTIONS</a:t>
            </a:r>
            <a:r>
              <a:rPr lang="en-US" dirty="0">
                <a:solidFill>
                  <a:prstClr val="black"/>
                </a:solidFill>
                <a:latin typeface="Arial" pitchFamily="34" charset="0"/>
                <a:cs typeface="Arial" pitchFamily="34" charset="0"/>
              </a:rPr>
              <a:t>: Each section leader has $5 a day in Bonus Pay to distribute to workers 	within their section.  This includes any Bonus Pay the section leaders pay 	themselves, and any Bonus Pay they pay any employees they hired.</a:t>
            </a:r>
          </a:p>
          <a:p>
            <a:endParaRPr lang="en-US" dirty="0">
              <a:solidFill>
                <a:prstClr val="black"/>
              </a:solidFill>
              <a:latin typeface="Arial" pitchFamily="34" charset="0"/>
              <a:cs typeface="Arial" pitchFamily="34" charset="0"/>
            </a:endParaRPr>
          </a:p>
          <a:p>
            <a:r>
              <a:rPr lang="en-US" dirty="0">
                <a:solidFill>
                  <a:prstClr val="black"/>
                </a:solidFill>
                <a:latin typeface="Arial" pitchFamily="34" charset="0"/>
                <a:cs typeface="Arial" pitchFamily="34" charset="0"/>
              </a:rPr>
              <a:t>On the chart below, write down the amount of Bonus Pay each member received each day.  EXAMPLE – If Mr. Goblirsch received a $2 bonus on Monday, then I would write Mr. Goblirsch - $2 under the Monday column.</a:t>
            </a:r>
          </a:p>
        </p:txBody>
      </p:sp>
    </p:spTree>
    <p:extLst>
      <p:ext uri="{BB962C8B-B14F-4D97-AF65-F5344CB8AC3E}">
        <p14:creationId xmlns:p14="http://schemas.microsoft.com/office/powerpoint/2010/main" val="3214255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80131631"/>
              </p:ext>
            </p:extLst>
          </p:nvPr>
        </p:nvGraphicFramePr>
        <p:xfrm>
          <a:off x="0" y="307775"/>
          <a:ext cx="9123108" cy="6550227"/>
        </p:xfrm>
        <a:graphic>
          <a:graphicData uri="http://schemas.openxmlformats.org/drawingml/2006/table">
            <a:tbl>
              <a:tblPr firstRow="1" bandRow="1">
                <a:tableStyleId>{5940675A-B579-460E-94D1-54222C63F5DA}</a:tableStyleId>
              </a:tblPr>
              <a:tblGrid>
                <a:gridCol w="2286000"/>
                <a:gridCol w="2265108"/>
                <a:gridCol w="2286000"/>
                <a:gridCol w="2286000"/>
              </a:tblGrid>
              <a:tr h="534711">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002586">
                <a:tc>
                  <a:txBody>
                    <a:bodyPr/>
                    <a:lstStyle/>
                    <a:p>
                      <a:r>
                        <a:rPr lang="en-US" sz="3200" dirty="0" smtClean="0"/>
                        <a:t>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3.</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3.</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4.</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4.</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5.</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5.</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6.</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6.</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0" y="0"/>
            <a:ext cx="9144000" cy="307777"/>
          </a:xfrm>
          <a:prstGeom prst="rect">
            <a:avLst/>
          </a:prstGeom>
          <a:noFill/>
        </p:spPr>
        <p:txBody>
          <a:bodyPr wrap="square" rtlCol="0">
            <a:spAutoFit/>
          </a:bodyPr>
          <a:lstStyle/>
          <a:p>
            <a:r>
              <a:rPr lang="en-US" sz="1400" b="1" dirty="0" smtClean="0">
                <a:solidFill>
                  <a:prstClr val="black"/>
                </a:solidFill>
              </a:rPr>
              <a:t>EXAM ASSISTANCE PROGRAM: (1) Find out each members taxes (2) Add them up (3) Write the Total Tax amount on back.</a:t>
            </a:r>
            <a:endParaRPr lang="en-US" sz="1400" b="1" dirty="0">
              <a:solidFill>
                <a:prstClr val="black"/>
              </a:solidFill>
            </a:endParaRPr>
          </a:p>
        </p:txBody>
      </p:sp>
    </p:spTree>
    <p:extLst>
      <p:ext uri="{BB962C8B-B14F-4D97-AF65-F5344CB8AC3E}">
        <p14:creationId xmlns:p14="http://schemas.microsoft.com/office/powerpoint/2010/main" val="2173209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a:xfrm>
            <a:off x="457200" y="1600200"/>
            <a:ext cx="4038600" cy="5257800"/>
          </a:xfrm>
        </p:spPr>
        <p:txBody>
          <a:bodyPr>
            <a:normAutofit fontScale="77500" lnSpcReduction="20000"/>
          </a:bodyPr>
          <a:lstStyle/>
          <a:p>
            <a:r>
              <a:rPr lang="en-US" dirty="0" err="1" smtClean="0"/>
              <a:t>Tino</a:t>
            </a:r>
            <a:r>
              <a:rPr lang="en-US" dirty="0" smtClean="0"/>
              <a:t> A.</a:t>
            </a:r>
          </a:p>
          <a:p>
            <a:r>
              <a:rPr lang="en-US" dirty="0" smtClean="0"/>
              <a:t>Cristian C.</a:t>
            </a:r>
          </a:p>
          <a:p>
            <a:r>
              <a:rPr lang="en-US" dirty="0" err="1" smtClean="0"/>
              <a:t>Illene</a:t>
            </a:r>
            <a:r>
              <a:rPr lang="en-US" dirty="0" smtClean="0"/>
              <a:t> C.</a:t>
            </a:r>
          </a:p>
          <a:p>
            <a:r>
              <a:rPr lang="en-US" dirty="0" smtClean="0"/>
              <a:t>Lucy F.</a:t>
            </a:r>
          </a:p>
          <a:p>
            <a:r>
              <a:rPr lang="en-US" dirty="0" err="1" smtClean="0"/>
              <a:t>Casidy</a:t>
            </a:r>
            <a:r>
              <a:rPr lang="en-US" dirty="0" smtClean="0"/>
              <a:t> J.</a:t>
            </a:r>
          </a:p>
          <a:p>
            <a:r>
              <a:rPr lang="en-US" dirty="0" smtClean="0"/>
              <a:t>Jennifer L.</a:t>
            </a:r>
          </a:p>
          <a:p>
            <a:r>
              <a:rPr lang="en-US" dirty="0" smtClean="0"/>
              <a:t>Ashley</a:t>
            </a:r>
          </a:p>
          <a:p>
            <a:r>
              <a:rPr lang="en-US" dirty="0" smtClean="0"/>
              <a:t>Ramon</a:t>
            </a:r>
          </a:p>
          <a:p>
            <a:r>
              <a:rPr lang="en-US" dirty="0" smtClean="0"/>
              <a:t>Lesley</a:t>
            </a:r>
          </a:p>
          <a:p>
            <a:r>
              <a:rPr lang="en-US" dirty="0" err="1" smtClean="0"/>
              <a:t>Arvinder</a:t>
            </a:r>
            <a:endParaRPr lang="en-US" dirty="0" smtClean="0"/>
          </a:p>
          <a:p>
            <a:r>
              <a:rPr lang="en-US" dirty="0" smtClean="0"/>
              <a:t>Vanessa S</a:t>
            </a:r>
          </a:p>
          <a:p>
            <a:r>
              <a:rPr lang="en-US" dirty="0" smtClean="0"/>
              <a:t>Jasmine N.</a:t>
            </a:r>
          </a:p>
          <a:p>
            <a:r>
              <a:rPr lang="en-US" dirty="0" smtClean="0"/>
              <a:t>Elizabeth </a:t>
            </a:r>
            <a:r>
              <a:rPr lang="en-US" dirty="0" smtClean="0"/>
              <a:t>G.</a:t>
            </a:r>
          </a:p>
          <a:p>
            <a:r>
              <a:rPr lang="en-US" dirty="0" smtClean="0"/>
              <a:t>Chris F.</a:t>
            </a:r>
          </a:p>
          <a:p>
            <a:r>
              <a:rPr lang="en-US" dirty="0" smtClean="0"/>
              <a:t>Diana S.</a:t>
            </a:r>
          </a:p>
        </p:txBody>
      </p:sp>
      <p:sp>
        <p:nvSpPr>
          <p:cNvPr id="6" name="Content Placeholder 5"/>
          <p:cNvSpPr>
            <a:spLocks noGrp="1"/>
          </p:cNvSpPr>
          <p:nvPr>
            <p:ph sz="half" idx="2"/>
          </p:nvPr>
        </p:nvSpPr>
        <p:spPr>
          <a:xfrm>
            <a:off x="4648200" y="1600200"/>
            <a:ext cx="4495800" cy="5257800"/>
          </a:xfrm>
        </p:spPr>
        <p:txBody>
          <a:bodyPr>
            <a:normAutofit fontScale="77500" lnSpcReduction="20000"/>
          </a:bodyPr>
          <a:lstStyle/>
          <a:p>
            <a:r>
              <a:rPr lang="en-US" dirty="0" smtClean="0"/>
              <a:t>Alicia M.</a:t>
            </a:r>
          </a:p>
          <a:p>
            <a:r>
              <a:rPr lang="en-US" dirty="0" err="1" smtClean="0"/>
              <a:t>Lili</a:t>
            </a:r>
            <a:r>
              <a:rPr lang="en-US" dirty="0" smtClean="0"/>
              <a:t> O.</a:t>
            </a:r>
          </a:p>
          <a:p>
            <a:r>
              <a:rPr lang="en-US" dirty="0" err="1" smtClean="0"/>
              <a:t>Jaskaran</a:t>
            </a:r>
            <a:r>
              <a:rPr lang="en-US" dirty="0" smtClean="0"/>
              <a:t> S.</a:t>
            </a:r>
          </a:p>
          <a:p>
            <a:r>
              <a:rPr lang="en-US" dirty="0" smtClean="0"/>
              <a:t>Ricky V.</a:t>
            </a:r>
          </a:p>
          <a:p>
            <a:r>
              <a:rPr lang="en-US" dirty="0" smtClean="0"/>
              <a:t>Perla V.</a:t>
            </a:r>
          </a:p>
          <a:p>
            <a:r>
              <a:rPr lang="en-US" dirty="0" smtClean="0"/>
              <a:t>Brandon V.</a:t>
            </a:r>
          </a:p>
          <a:p>
            <a:r>
              <a:rPr lang="en-US" dirty="0" smtClean="0"/>
              <a:t>Jesus</a:t>
            </a:r>
          </a:p>
          <a:p>
            <a:r>
              <a:rPr lang="en-US" dirty="0" smtClean="0"/>
              <a:t>John</a:t>
            </a:r>
          </a:p>
          <a:p>
            <a:r>
              <a:rPr lang="en-US" dirty="0" smtClean="0"/>
              <a:t>Rafael J</a:t>
            </a:r>
          </a:p>
          <a:p>
            <a:r>
              <a:rPr lang="en-US" dirty="0" smtClean="0"/>
              <a:t>Savannah </a:t>
            </a:r>
            <a:r>
              <a:rPr lang="en-US" dirty="0" smtClean="0"/>
              <a:t>M</a:t>
            </a:r>
          </a:p>
          <a:p>
            <a:r>
              <a:rPr lang="en-US" dirty="0" err="1" smtClean="0"/>
              <a:t>Jeniffer</a:t>
            </a:r>
            <a:r>
              <a:rPr lang="en-US" dirty="0" smtClean="0"/>
              <a:t> C.</a:t>
            </a:r>
            <a:endParaRPr lang="en-US" dirty="0"/>
          </a:p>
          <a:p>
            <a:endParaRPr lang="en-US" dirty="0" smtClean="0"/>
          </a:p>
          <a:p>
            <a:r>
              <a:rPr lang="en-US" dirty="0" smtClean="0"/>
              <a:t>Total = </a:t>
            </a:r>
            <a:r>
              <a:rPr lang="en-US" dirty="0" smtClean="0"/>
              <a:t>26 </a:t>
            </a:r>
            <a:r>
              <a:rPr lang="en-US" dirty="0" smtClean="0"/>
              <a:t>/ 31</a:t>
            </a:r>
            <a:endParaRPr lang="en-US" dirty="0"/>
          </a:p>
        </p:txBody>
      </p:sp>
    </p:spTree>
    <p:extLst>
      <p:ext uri="{BB962C8B-B14F-4D97-AF65-F5344CB8AC3E}">
        <p14:creationId xmlns:p14="http://schemas.microsoft.com/office/powerpoint/2010/main" val="3469546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a:xfrm>
            <a:off x="457200" y="1600200"/>
            <a:ext cx="4038600" cy="5257800"/>
          </a:xfrm>
        </p:spPr>
        <p:txBody>
          <a:bodyPr>
            <a:normAutofit fontScale="92500" lnSpcReduction="10000"/>
          </a:bodyPr>
          <a:lstStyle/>
          <a:p>
            <a:r>
              <a:rPr lang="en-US" dirty="0" smtClean="0"/>
              <a:t>Rafael A.</a:t>
            </a:r>
          </a:p>
          <a:p>
            <a:r>
              <a:rPr lang="en-US" dirty="0" smtClean="0"/>
              <a:t>Gabriella B.</a:t>
            </a:r>
          </a:p>
          <a:p>
            <a:r>
              <a:rPr lang="en-US" dirty="0" smtClean="0"/>
              <a:t>Cristian C.</a:t>
            </a:r>
          </a:p>
          <a:p>
            <a:r>
              <a:rPr lang="en-US" dirty="0" smtClean="0"/>
              <a:t>Tristan D.</a:t>
            </a:r>
          </a:p>
          <a:p>
            <a:r>
              <a:rPr lang="en-US" dirty="0" smtClean="0"/>
              <a:t>Maria F.</a:t>
            </a:r>
          </a:p>
          <a:p>
            <a:r>
              <a:rPr lang="en-US" dirty="0" smtClean="0"/>
              <a:t>Alexis G.</a:t>
            </a:r>
          </a:p>
          <a:p>
            <a:r>
              <a:rPr lang="en-US" dirty="0" smtClean="0"/>
              <a:t>Leo M.</a:t>
            </a:r>
          </a:p>
          <a:p>
            <a:r>
              <a:rPr lang="en-US" dirty="0" err="1" smtClean="0"/>
              <a:t>Hilsa</a:t>
            </a:r>
            <a:r>
              <a:rPr lang="en-US" dirty="0" smtClean="0"/>
              <a:t> A.</a:t>
            </a:r>
          </a:p>
          <a:p>
            <a:r>
              <a:rPr lang="en-US" dirty="0" err="1" smtClean="0"/>
              <a:t>Kime</a:t>
            </a:r>
            <a:r>
              <a:rPr lang="en-US" dirty="0" smtClean="0"/>
              <a:t> Y.</a:t>
            </a:r>
          </a:p>
          <a:p>
            <a:r>
              <a:rPr lang="en-US" dirty="0" smtClean="0"/>
              <a:t>Destiny B.</a:t>
            </a:r>
          </a:p>
          <a:p>
            <a:r>
              <a:rPr lang="en-US" dirty="0" smtClean="0"/>
              <a:t>Fatima O.</a:t>
            </a:r>
          </a:p>
          <a:p>
            <a:r>
              <a:rPr lang="en-US" dirty="0" smtClean="0"/>
              <a:t>Hailey C.</a:t>
            </a:r>
            <a:endParaRPr lang="en-US" dirty="0"/>
          </a:p>
        </p:txBody>
      </p:sp>
      <p:sp>
        <p:nvSpPr>
          <p:cNvPr id="6" name="Content Placeholder 5"/>
          <p:cNvSpPr>
            <a:spLocks noGrp="1"/>
          </p:cNvSpPr>
          <p:nvPr>
            <p:ph sz="half" idx="2"/>
          </p:nvPr>
        </p:nvSpPr>
        <p:spPr/>
        <p:txBody>
          <a:bodyPr/>
          <a:lstStyle/>
          <a:p>
            <a:r>
              <a:rPr lang="en-US" dirty="0" smtClean="0"/>
              <a:t>Caleb M.</a:t>
            </a:r>
          </a:p>
          <a:p>
            <a:r>
              <a:rPr lang="en-US" dirty="0" smtClean="0"/>
              <a:t>Andrew M.</a:t>
            </a:r>
          </a:p>
          <a:p>
            <a:r>
              <a:rPr lang="en-US" dirty="0" smtClean="0"/>
              <a:t>Victor P.</a:t>
            </a:r>
          </a:p>
          <a:p>
            <a:r>
              <a:rPr lang="en-US" dirty="0" smtClean="0"/>
              <a:t>Cynthia S.</a:t>
            </a:r>
          </a:p>
          <a:p>
            <a:r>
              <a:rPr lang="en-US" dirty="0" smtClean="0"/>
              <a:t>Elizabeth S.</a:t>
            </a:r>
          </a:p>
          <a:p>
            <a:r>
              <a:rPr lang="en-US" dirty="0" smtClean="0"/>
              <a:t>Miranda S.</a:t>
            </a:r>
          </a:p>
          <a:p>
            <a:r>
              <a:rPr lang="en-US" dirty="0" err="1" smtClean="0"/>
              <a:t>Kyndall</a:t>
            </a:r>
            <a:r>
              <a:rPr lang="en-US" dirty="0" smtClean="0"/>
              <a:t> S.</a:t>
            </a:r>
          </a:p>
          <a:p>
            <a:r>
              <a:rPr lang="en-US" dirty="0" smtClean="0"/>
              <a:t>Manuel Z.</a:t>
            </a:r>
          </a:p>
          <a:p>
            <a:endParaRPr lang="en-US" dirty="0"/>
          </a:p>
          <a:p>
            <a:r>
              <a:rPr lang="en-US" dirty="0" smtClean="0"/>
              <a:t>TOTAL = 20 / 35</a:t>
            </a:r>
          </a:p>
        </p:txBody>
      </p:sp>
    </p:spTree>
    <p:extLst>
      <p:ext uri="{BB962C8B-B14F-4D97-AF65-F5344CB8AC3E}">
        <p14:creationId xmlns:p14="http://schemas.microsoft.com/office/powerpoint/2010/main" val="300723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13,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a current event article about President Obama’s current tax proposal.</a:t>
            </a:r>
          </a:p>
          <a:p>
            <a:pPr marL="0" indent="0">
              <a:spcBef>
                <a:spcPct val="0"/>
              </a:spcBef>
              <a:buFont typeface="Arial" charset="0"/>
              <a:buNone/>
              <a:defRPr/>
            </a:pPr>
            <a:endParaRPr lang="en-US" sz="1100" b="1" dirty="0" smtClean="0">
              <a:solidFill>
                <a:srgbClr val="FF0000"/>
              </a:solidFill>
            </a:endParaRPr>
          </a:p>
          <a:p>
            <a:pPr marL="609600" indent="-609600">
              <a:spcBef>
                <a:spcPct val="0"/>
              </a:spcBef>
              <a:buFontTx/>
              <a:buNone/>
              <a:defRPr/>
            </a:pPr>
            <a:r>
              <a:rPr lang="en-US" sz="2800" b="1" dirty="0" smtClean="0">
                <a:solidFill>
                  <a:srgbClr val="FF0000"/>
                </a:solidFill>
              </a:rPr>
              <a:t>AGENDA: 4</a:t>
            </a:r>
            <a:r>
              <a:rPr lang="en-US" sz="2800" b="1" baseline="30000" dirty="0" smtClean="0">
                <a:solidFill>
                  <a:srgbClr val="FF0000"/>
                </a:solidFill>
              </a:rPr>
              <a:t>th</a:t>
            </a:r>
            <a:r>
              <a:rPr lang="en-US" sz="2800" b="1" dirty="0" smtClean="0">
                <a:solidFill>
                  <a:srgbClr val="FF0000"/>
                </a:solidFill>
              </a:rPr>
              <a:t> &amp; 5</a:t>
            </a:r>
            <a:r>
              <a:rPr lang="en-US" sz="2800" b="1" baseline="30000" dirty="0" smtClean="0">
                <a:solidFill>
                  <a:srgbClr val="FF0000"/>
                </a:solidFill>
              </a:rPr>
              <a:t>th</a:t>
            </a:r>
            <a:r>
              <a:rPr lang="en-US" sz="2800" b="1" dirty="0" smtClean="0">
                <a:solidFill>
                  <a:srgbClr val="FF0000"/>
                </a:solidFill>
              </a:rPr>
              <a:t> ONLY</a:t>
            </a:r>
            <a:endParaRPr lang="en-US" sz="2400" dirty="0" smtClean="0"/>
          </a:p>
          <a:p>
            <a:pPr marL="609600" indent="-609600">
              <a:spcBef>
                <a:spcPct val="0"/>
              </a:spcBef>
              <a:buFontTx/>
              <a:buAutoNum type="arabicParenR"/>
              <a:defRPr/>
            </a:pPr>
            <a:r>
              <a:rPr lang="en-US" sz="2600" dirty="0" smtClean="0"/>
              <a:t>WARM-UP: Tax Day</a:t>
            </a:r>
            <a:endParaRPr lang="en-US" sz="2600" dirty="0" smtClean="0">
              <a:solidFill>
                <a:prstClr val="black"/>
              </a:solidFill>
            </a:endParaRPr>
          </a:p>
          <a:p>
            <a:pPr marL="609600" lvl="0" indent="-609600">
              <a:spcBef>
                <a:spcPct val="0"/>
              </a:spcBef>
              <a:buFontTx/>
              <a:buAutoNum type="arabicParenR"/>
              <a:defRPr/>
            </a:pPr>
            <a:r>
              <a:rPr lang="en-US" sz="2600" dirty="0" smtClean="0">
                <a:solidFill>
                  <a:prstClr val="black"/>
                </a:solidFill>
              </a:rPr>
              <a:t>CURRENT </a:t>
            </a:r>
            <a:r>
              <a:rPr lang="en-US" sz="2600" dirty="0" smtClean="0">
                <a:solidFill>
                  <a:prstClr val="black"/>
                </a:solidFill>
              </a:rPr>
              <a:t>EVENTS: “Middle Class Economics</a:t>
            </a:r>
            <a:r>
              <a:rPr lang="en-US" sz="2600" dirty="0" smtClean="0">
                <a:solidFill>
                  <a:prstClr val="black"/>
                </a:solidFill>
              </a:rPr>
              <a:t>”</a:t>
            </a:r>
          </a:p>
          <a:p>
            <a:pPr marL="609600" lvl="0" indent="-609600">
              <a:spcBef>
                <a:spcPct val="0"/>
              </a:spcBef>
              <a:buFontTx/>
              <a:buAutoNum type="arabicParenR"/>
              <a:defRPr/>
            </a:pPr>
            <a:r>
              <a:rPr lang="en-US" sz="2600" dirty="0" smtClean="0">
                <a:solidFill>
                  <a:prstClr val="black"/>
                </a:solidFill>
              </a:rPr>
              <a:t>CHART: Analyzing Taxes</a:t>
            </a:r>
          </a:p>
          <a:p>
            <a:pPr marL="609600" lvl="0" indent="-609600">
              <a:spcBef>
                <a:spcPct val="0"/>
              </a:spcBef>
              <a:buFontTx/>
              <a:buAutoNum type="arabicParenR"/>
              <a:defRPr/>
            </a:pPr>
            <a:r>
              <a:rPr lang="en-US" sz="2600" dirty="0" smtClean="0">
                <a:solidFill>
                  <a:prstClr val="black"/>
                </a:solidFill>
              </a:rPr>
              <a:t>Presidential Inauguration</a:t>
            </a:r>
            <a:endParaRPr lang="en-US" sz="2600" dirty="0" smtClean="0">
              <a:solidFill>
                <a:prstClr val="black"/>
              </a:solidFill>
            </a:endParaRPr>
          </a:p>
          <a:p>
            <a:pPr marL="0" indent="0">
              <a:spcBef>
                <a:spcPct val="0"/>
              </a:spcBef>
              <a:buFont typeface="Arial" charset="0"/>
              <a:buNone/>
              <a:defRPr/>
            </a:pPr>
            <a:endParaRPr lang="en-US" sz="11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22%</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0.22)</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27</a:t>
            </a:r>
            <a:r>
              <a:rPr lang="en-US" sz="1900" b="1" u="sng" dirty="0" smtClean="0">
                <a:solidFill>
                  <a:srgbClr val="FF0000"/>
                </a:solidFill>
              </a:rPr>
              <a:t>%</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0.27)</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32%</a:t>
            </a:r>
            <a:r>
              <a:rPr lang="en-US" sz="1900" b="1" dirty="0" smtClean="0">
                <a:solidFill>
                  <a:srgbClr val="FF0000"/>
                </a:solidFill>
              </a:rPr>
              <a:t> </a:t>
            </a:r>
            <a:r>
              <a:rPr lang="en-US" sz="1900" dirty="0">
                <a:solidFill>
                  <a:srgbClr val="FF0000"/>
                </a:solidFill>
              </a:rPr>
              <a:t>tax rate (X </a:t>
            </a:r>
            <a:r>
              <a:rPr lang="en-US" sz="1900" dirty="0" smtClean="0">
                <a:solidFill>
                  <a:srgbClr val="FF0000"/>
                </a:solidFill>
              </a:rPr>
              <a:t>0.32)</a:t>
            </a:r>
            <a:endParaRPr lang="en-US" sz="1900" dirty="0">
              <a:solidFill>
                <a:srgbClr val="FF0000"/>
              </a:solidFill>
            </a:endParaRP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88479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u="sng" dirty="0" smtClean="0">
                <a:effectLst>
                  <a:outerShdw blurRad="38100" dist="38100" dir="2700000" algn="tl">
                    <a:srgbClr val="000000">
                      <a:alpha val="43137"/>
                    </a:srgbClr>
                  </a:outerShdw>
                </a:effectLst>
              </a:rPr>
              <a:t>CURRENT EVENTS ARTICLE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txBody>
          <a:bodyPr/>
          <a:lstStyle/>
          <a:p>
            <a:pPr marL="0" indent="0" algn="ctr">
              <a:buNone/>
            </a:pPr>
            <a:r>
              <a:rPr lang="en-US" i="1" dirty="0" smtClean="0"/>
              <a:t>“Most Back Obama Plan to </a:t>
            </a:r>
          </a:p>
          <a:p>
            <a:pPr marL="0" indent="0" algn="ctr">
              <a:buNone/>
            </a:pPr>
            <a:r>
              <a:rPr lang="en-US" i="1" dirty="0" smtClean="0"/>
              <a:t>Raise Investment Taxes”</a:t>
            </a:r>
          </a:p>
          <a:p>
            <a:pPr>
              <a:buFont typeface="Wingdings" panose="05000000000000000000" pitchFamily="2" charset="2"/>
              <a:buChar char="Ø"/>
            </a:pPr>
            <a:r>
              <a:rPr lang="en-US" sz="3600" dirty="0" smtClean="0"/>
              <a:t>As we read through the article:</a:t>
            </a:r>
          </a:p>
          <a:p>
            <a:pPr marL="971550" lvl="1" indent="-514350">
              <a:buFont typeface="+mj-lt"/>
              <a:buAutoNum type="arabicParenR"/>
            </a:pPr>
            <a:r>
              <a:rPr lang="en-US" sz="3200" dirty="0" smtClean="0"/>
              <a:t>Highlight items you agree and disagree with</a:t>
            </a:r>
          </a:p>
          <a:p>
            <a:pPr marL="971550" lvl="1" indent="-514350">
              <a:buFont typeface="+mj-lt"/>
              <a:buAutoNum type="arabicParenR"/>
            </a:pPr>
            <a:r>
              <a:rPr lang="en-US" sz="3200" dirty="0" smtClean="0"/>
              <a:t>Label things you Agree with :</a:t>
            </a:r>
            <a:r>
              <a:rPr lang="en-US" sz="3200" b="1" dirty="0" smtClean="0">
                <a:effectLst>
                  <a:outerShdw blurRad="38100" dist="38100" dir="2700000" algn="tl">
                    <a:srgbClr val="000000">
                      <a:alpha val="43137"/>
                    </a:srgbClr>
                  </a:outerShdw>
                </a:effectLst>
              </a:rPr>
              <a:t> </a:t>
            </a:r>
            <a:r>
              <a:rPr lang="en-US" sz="4800" b="1" u="sng" dirty="0" smtClean="0">
                <a:effectLst>
                  <a:outerShdw blurRad="38100" dist="38100" dir="2700000" algn="tl">
                    <a:srgbClr val="000000">
                      <a:alpha val="43137"/>
                    </a:srgbClr>
                  </a:outerShdw>
                </a:effectLst>
              </a:rPr>
              <a:t>A</a:t>
            </a:r>
          </a:p>
          <a:p>
            <a:pPr marL="971550" lvl="1" indent="-514350">
              <a:buFont typeface="+mj-lt"/>
              <a:buAutoNum type="arabicParenR"/>
            </a:pPr>
            <a:r>
              <a:rPr lang="en-US" sz="3200" dirty="0" smtClean="0"/>
              <a:t>Label things you Disagree with: </a:t>
            </a:r>
            <a:r>
              <a:rPr lang="en-US" sz="4800" b="1" u="sng" dirty="0" smtClean="0">
                <a:effectLst>
                  <a:outerShdw blurRad="38100" dist="38100" dir="2700000" algn="tl">
                    <a:srgbClr val="000000">
                      <a:alpha val="43137"/>
                    </a:srgbClr>
                  </a:outerShdw>
                </a:effectLst>
              </a:rPr>
              <a:t>D</a:t>
            </a:r>
            <a:endParaRPr lang="en-US" sz="48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1871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u="sng" dirty="0" smtClean="0">
                <a:effectLst>
                  <a:outerShdw blurRad="38100" dist="38100" dir="2700000" algn="tl">
                    <a:srgbClr val="000000">
                      <a:alpha val="43137"/>
                    </a:srgbClr>
                  </a:outerShdw>
                </a:effectLst>
              </a:rPr>
              <a:t>CURRENT EVENTS ARTICLE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pPr marL="0" indent="0" algn="ctr">
              <a:buNone/>
            </a:pPr>
            <a:r>
              <a:rPr lang="en-US" b="1" i="1" dirty="0" smtClean="0"/>
              <a:t>TAX CHART</a:t>
            </a:r>
          </a:p>
          <a:p>
            <a:pPr>
              <a:buFont typeface="Wingdings" panose="05000000000000000000" pitchFamily="2" charset="2"/>
              <a:buChar char="Ø"/>
            </a:pPr>
            <a:r>
              <a:rPr lang="en-US" dirty="0" smtClean="0"/>
              <a:t>Analyze the tax chart with your partner.  Answer the questions below:</a:t>
            </a:r>
          </a:p>
          <a:p>
            <a:pPr marL="971550" lvl="1" indent="-514350">
              <a:buFont typeface="+mj-lt"/>
              <a:buAutoNum type="arabicParenR"/>
            </a:pPr>
            <a:r>
              <a:rPr lang="en-US" sz="3600" dirty="0" smtClean="0"/>
              <a:t>What is the pre-tax income of the lowest quintile (1/5</a:t>
            </a:r>
            <a:r>
              <a:rPr lang="en-US" sz="3600" baseline="30000" dirty="0" smtClean="0"/>
              <a:t>th</a:t>
            </a:r>
            <a:r>
              <a:rPr lang="en-US" sz="3600" dirty="0" smtClean="0"/>
              <a:t>) after adding in government transfers?  The middle quintile?  The highest quintile?</a:t>
            </a:r>
          </a:p>
          <a:p>
            <a:pPr marL="971550" lvl="1" indent="-514350">
              <a:buFont typeface="+mj-lt"/>
              <a:buAutoNum type="arabicParenR"/>
            </a:pPr>
            <a:r>
              <a:rPr lang="en-US" sz="3600" dirty="0" smtClean="0"/>
              <a:t>Which quintile pays the highest dollar amount in taxes?</a:t>
            </a:r>
          </a:p>
          <a:p>
            <a:pPr marL="971550" lvl="1" indent="-514350">
              <a:buFont typeface="+mj-lt"/>
              <a:buAutoNum type="arabicParenR"/>
            </a:pPr>
            <a:r>
              <a:rPr lang="en-US" sz="3600" dirty="0" smtClean="0"/>
              <a:t>Which quintile pays the highest taxes in terms of percentage of their income (including government transfers)?</a:t>
            </a:r>
          </a:p>
          <a:p>
            <a:pPr marL="971550" lvl="1" indent="-514350">
              <a:buFont typeface="+mj-lt"/>
              <a:buAutoNum type="arabicParenR"/>
            </a:pPr>
            <a:r>
              <a:rPr lang="en-US" sz="3600" dirty="0" smtClean="0"/>
              <a:t>Rank the lowest, middle, and highest from 1-3, with a 1 being who pays the highest percentage and a 3 being who pays the lowest percentage.</a:t>
            </a:r>
          </a:p>
          <a:p>
            <a:pPr marL="971550" lvl="1" indent="-514350">
              <a:buFont typeface="+mj-lt"/>
              <a:buAutoNum type="arabicParenR"/>
            </a:pPr>
            <a:r>
              <a:rPr lang="en-US" sz="3600" dirty="0" smtClean="0"/>
              <a:t>Which quintile(s) pay more in taxes than they receive in government transfers (line 6 on chart)?</a:t>
            </a:r>
          </a:p>
        </p:txBody>
      </p:sp>
    </p:spTree>
    <p:extLst>
      <p:ext uri="{BB962C8B-B14F-4D97-AF65-F5344CB8AC3E}">
        <p14:creationId xmlns:p14="http://schemas.microsoft.com/office/powerpoint/2010/main" val="1416748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u="sng" dirty="0" smtClean="0">
                <a:effectLst>
                  <a:outerShdw blurRad="38100" dist="38100" dir="2700000" algn="tl">
                    <a:srgbClr val="000000">
                      <a:alpha val="43137"/>
                    </a:srgbClr>
                  </a:outerShdw>
                </a:effectLst>
              </a:rPr>
              <a:t>CURRENT EVENTS ARTICLE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normAutofit/>
          </a:bodyPr>
          <a:lstStyle/>
          <a:p>
            <a:pPr marL="0" indent="0" algn="ctr">
              <a:buNone/>
            </a:pPr>
            <a:r>
              <a:rPr lang="en-US" b="1" i="1" dirty="0" smtClean="0"/>
              <a:t>TAX CHART – PART II</a:t>
            </a:r>
          </a:p>
          <a:p>
            <a:pPr>
              <a:buFont typeface="Wingdings" panose="05000000000000000000" pitchFamily="2" charset="2"/>
              <a:buChar char="Ø"/>
            </a:pPr>
            <a:r>
              <a:rPr lang="en-US" dirty="0" smtClean="0"/>
              <a:t>Analyze the quote below with your partner.  Answer the questions below:</a:t>
            </a:r>
          </a:p>
          <a:p>
            <a:pPr marL="0" indent="0">
              <a:buNone/>
            </a:pPr>
            <a:r>
              <a:rPr lang="en-US" sz="2400" i="1" dirty="0" smtClean="0"/>
              <a:t>“I think the more you make the more taxes you should pay…I can’t see where a man makes $50,000 a year pays as much as somebody that makes $300,000 a year.”</a:t>
            </a:r>
          </a:p>
          <a:p>
            <a:pPr marL="0" indent="0">
              <a:buNone/>
            </a:pPr>
            <a:r>
              <a:rPr lang="en-US" sz="2400" i="1" dirty="0" smtClean="0"/>
              <a:t>“…the very wealthy and large corporations are able to take advantage of huge loopholes, which enable them to not pay their fair share of taxes.”</a:t>
            </a:r>
          </a:p>
          <a:p>
            <a:pPr marL="971550" lvl="1" indent="-514350">
              <a:buFont typeface="+mj-lt"/>
              <a:buAutoNum type="arabicParenR"/>
            </a:pPr>
            <a:r>
              <a:rPr lang="en-US" sz="3600" dirty="0" smtClean="0"/>
              <a:t>Do these comments reflect an accurate understanding of the data presented in the chart?  Explain.</a:t>
            </a:r>
          </a:p>
        </p:txBody>
      </p:sp>
    </p:spTree>
    <p:extLst>
      <p:ext uri="{BB962C8B-B14F-4D97-AF65-F5344CB8AC3E}">
        <p14:creationId xmlns:p14="http://schemas.microsoft.com/office/powerpoint/2010/main" val="382018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u="sng" dirty="0" smtClean="0">
                <a:effectLst>
                  <a:outerShdw blurRad="38100" dist="38100" dir="2700000" algn="tl">
                    <a:srgbClr val="000000">
                      <a:alpha val="43137"/>
                    </a:srgbClr>
                  </a:outerShdw>
                </a:effectLst>
              </a:rPr>
              <a:t>CURRENT EVENTS ARTICLE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normAutofit/>
          </a:bodyPr>
          <a:lstStyle/>
          <a:p>
            <a:pPr marL="0" indent="0" algn="ctr">
              <a:buNone/>
            </a:pPr>
            <a:r>
              <a:rPr lang="en-US" b="1" i="1" dirty="0" smtClean="0"/>
              <a:t>TAX CHART – PART II</a:t>
            </a:r>
          </a:p>
          <a:p>
            <a:pPr>
              <a:buFont typeface="Wingdings" panose="05000000000000000000" pitchFamily="2" charset="2"/>
              <a:buChar char="Ø"/>
            </a:pPr>
            <a:r>
              <a:rPr lang="en-US" dirty="0" smtClean="0"/>
              <a:t>Analyze the poll results below with your partner.  Answer the questions below:</a:t>
            </a:r>
          </a:p>
          <a:p>
            <a:pPr marL="0" indent="0">
              <a:buNone/>
            </a:pPr>
            <a:r>
              <a:rPr lang="en-US" sz="2400" i="1" dirty="0" smtClean="0"/>
              <a:t>68 percent of those questioned said wealthy households pay too 	little in federal taxes.</a:t>
            </a:r>
          </a:p>
          <a:p>
            <a:pPr marL="0" indent="0">
              <a:buNone/>
            </a:pPr>
            <a:r>
              <a:rPr lang="en-US" sz="2400" i="1" dirty="0" smtClean="0"/>
              <a:t>60 percent said middle-class households pay too much in federal 	taxes.</a:t>
            </a:r>
          </a:p>
          <a:p>
            <a:pPr marL="971550" lvl="1" indent="-514350">
              <a:buFont typeface="+mj-lt"/>
              <a:buAutoNum type="arabicParenR"/>
            </a:pPr>
            <a:r>
              <a:rPr lang="en-US" sz="3600" dirty="0" smtClean="0"/>
              <a:t>If more people understood the facts presented in this chart, do you think that would change their responses to the poll questions?  Why/Why not?</a:t>
            </a:r>
          </a:p>
        </p:txBody>
      </p:sp>
    </p:spTree>
    <p:extLst>
      <p:ext uri="{BB962C8B-B14F-4D97-AF65-F5344CB8AC3E}">
        <p14:creationId xmlns:p14="http://schemas.microsoft.com/office/powerpoint/2010/main" val="1803731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effectLst>
                  <a:outerShdw blurRad="38100" dist="38100" dir="2700000" algn="tl">
                    <a:srgbClr val="000000">
                      <a:alpha val="43137"/>
                    </a:srgbClr>
                  </a:outerShdw>
                </a:effectLst>
              </a:rPr>
              <a:t>PRESIDENTIAL OATH OF OFFICE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I do solemnly swear (or affirm) that I will faithfully execute the Office of President of the United States, and will to the best of my Ability, preserve, protect and defend the Constitution of the United States</a:t>
            </a:r>
            <a:r>
              <a:rPr lang="en-US" dirty="0" smtClean="0"/>
              <a:t>.“ (So help me God)</a:t>
            </a:r>
            <a:endParaRPr lang="en-US" dirty="0"/>
          </a:p>
        </p:txBody>
      </p:sp>
    </p:spTree>
    <p:extLst>
      <p:ext uri="{BB962C8B-B14F-4D97-AF65-F5344CB8AC3E}">
        <p14:creationId xmlns:p14="http://schemas.microsoft.com/office/powerpoint/2010/main" val="4225171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effectLst>
                  <a:outerShdw blurRad="38100" dist="38100" dir="2700000" algn="tl">
                    <a:srgbClr val="000000">
                      <a:alpha val="43137"/>
                    </a:srgbClr>
                  </a:outerShdw>
                </a:effectLst>
              </a:rPr>
              <a:t>CLASS RANKINGS</a:t>
            </a:r>
            <a:endParaRPr lang="en-US" b="1" dirty="0">
              <a:effectLst>
                <a:outerShdw blurRad="38100" dist="38100" dir="2700000" algn="tl">
                  <a:srgbClr val="000000">
                    <a:alpha val="43137"/>
                  </a:srgbClr>
                </a:outerShdw>
              </a:effectLst>
            </a:endParaRPr>
          </a:p>
        </p:txBody>
      </p:sp>
      <p:sp>
        <p:nvSpPr>
          <p:cNvPr id="8" name="Text Placeholder 7"/>
          <p:cNvSpPr>
            <a:spLocks noGrp="1"/>
          </p:cNvSpPr>
          <p:nvPr>
            <p:ph type="body" idx="1"/>
          </p:nvPr>
        </p:nvSpPr>
        <p:spPr/>
        <p:txBody>
          <a:bodyPr/>
          <a:lstStyle/>
          <a:p>
            <a:pPr algn="ctr"/>
            <a:r>
              <a:rPr lang="en-US" dirty="0" smtClean="0"/>
              <a:t>CLASS AVERAGE</a:t>
            </a:r>
            <a:endParaRPr lang="en-US" dirty="0"/>
          </a:p>
        </p:txBody>
      </p:sp>
      <p:sp>
        <p:nvSpPr>
          <p:cNvPr id="9" name="Content Placeholder 8"/>
          <p:cNvSpPr>
            <a:spLocks noGrp="1"/>
          </p:cNvSpPr>
          <p:nvPr>
            <p:ph sz="half" idx="2"/>
          </p:nvPr>
        </p:nvSpPr>
        <p:spPr/>
        <p:txBody>
          <a:bodyPr/>
          <a:lstStyle/>
          <a:p>
            <a:pPr marL="457200" indent="-457200">
              <a:buAutoNum type="arabicParenR" startAt="4"/>
            </a:pPr>
            <a:r>
              <a:rPr lang="en-US" sz="4000" dirty="0" smtClean="0"/>
              <a:t>   5</a:t>
            </a:r>
            <a:r>
              <a:rPr lang="en-US" sz="4000" baseline="30000" dirty="0" smtClean="0"/>
              <a:t>th</a:t>
            </a:r>
            <a:r>
              <a:rPr lang="en-US" sz="4000" dirty="0" smtClean="0"/>
              <a:t> – 72%</a:t>
            </a:r>
          </a:p>
          <a:p>
            <a:pPr marL="457200" indent="-457200">
              <a:buAutoNum type="arabicParenR" startAt="3"/>
            </a:pPr>
            <a:r>
              <a:rPr lang="en-US" sz="4000" dirty="0" smtClean="0"/>
              <a:t>   4</a:t>
            </a:r>
            <a:r>
              <a:rPr lang="en-US" sz="4000" baseline="30000" dirty="0" smtClean="0"/>
              <a:t>th</a:t>
            </a:r>
            <a:r>
              <a:rPr lang="en-US" sz="4000" dirty="0" smtClean="0"/>
              <a:t> – 76%</a:t>
            </a:r>
          </a:p>
          <a:p>
            <a:pPr marL="457200" indent="-457200">
              <a:buAutoNum type="arabicParenR" startAt="2"/>
            </a:pPr>
            <a:r>
              <a:rPr lang="en-US" sz="4000" dirty="0" smtClean="0"/>
              <a:t>   6</a:t>
            </a:r>
            <a:r>
              <a:rPr lang="en-US" sz="4000" baseline="30000" dirty="0" smtClean="0"/>
              <a:t>th</a:t>
            </a:r>
            <a:r>
              <a:rPr lang="en-US" sz="4000" dirty="0" smtClean="0"/>
              <a:t> – 77%</a:t>
            </a:r>
          </a:p>
          <a:p>
            <a:pPr marL="457200" indent="-457200">
              <a:buAutoNum type="arabicParenR"/>
            </a:pPr>
            <a:r>
              <a:rPr lang="en-US" sz="4000" dirty="0" smtClean="0"/>
              <a:t>   3</a:t>
            </a:r>
            <a:r>
              <a:rPr lang="en-US" sz="4000" baseline="30000" dirty="0" smtClean="0"/>
              <a:t>rd</a:t>
            </a:r>
            <a:r>
              <a:rPr lang="en-US" sz="4000" dirty="0" smtClean="0"/>
              <a:t> – 79%</a:t>
            </a:r>
          </a:p>
        </p:txBody>
      </p:sp>
      <p:sp>
        <p:nvSpPr>
          <p:cNvPr id="10" name="Text Placeholder 9"/>
          <p:cNvSpPr>
            <a:spLocks noGrp="1"/>
          </p:cNvSpPr>
          <p:nvPr>
            <p:ph type="body" sz="quarter" idx="3"/>
          </p:nvPr>
        </p:nvSpPr>
        <p:spPr/>
        <p:txBody>
          <a:bodyPr/>
          <a:lstStyle/>
          <a:p>
            <a:pPr algn="ctr"/>
            <a:r>
              <a:rPr lang="en-US" dirty="0" smtClean="0"/>
              <a:t>PURCHASED FINAL</a:t>
            </a:r>
            <a:endParaRPr lang="en-US" dirty="0"/>
          </a:p>
        </p:txBody>
      </p:sp>
      <p:sp>
        <p:nvSpPr>
          <p:cNvPr id="11" name="Content Placeholder 10"/>
          <p:cNvSpPr>
            <a:spLocks noGrp="1"/>
          </p:cNvSpPr>
          <p:nvPr>
            <p:ph sz="quarter" idx="4"/>
          </p:nvPr>
        </p:nvSpPr>
        <p:spPr/>
        <p:txBody>
          <a:bodyPr/>
          <a:lstStyle/>
          <a:p>
            <a:pPr marL="0" indent="0">
              <a:buNone/>
            </a:pPr>
            <a:r>
              <a:rPr lang="en-US" sz="4000" dirty="0" smtClean="0"/>
              <a:t>4)   5</a:t>
            </a:r>
            <a:r>
              <a:rPr lang="en-US" sz="4000" baseline="30000" dirty="0" smtClean="0"/>
              <a:t>th</a:t>
            </a:r>
            <a:r>
              <a:rPr lang="en-US" sz="4000" dirty="0" smtClean="0"/>
              <a:t> – 57%</a:t>
            </a:r>
          </a:p>
          <a:p>
            <a:pPr marL="457200" indent="-457200">
              <a:buAutoNum type="arabicParenR" startAt="3"/>
            </a:pPr>
            <a:r>
              <a:rPr lang="en-US" sz="4000" dirty="0" smtClean="0"/>
              <a:t>   6</a:t>
            </a:r>
            <a:r>
              <a:rPr lang="en-US" sz="4000" baseline="30000" dirty="0" smtClean="0"/>
              <a:t>th</a:t>
            </a:r>
            <a:r>
              <a:rPr lang="en-US" sz="4000" dirty="0" smtClean="0"/>
              <a:t> – 66%</a:t>
            </a:r>
          </a:p>
          <a:p>
            <a:pPr marL="457200" indent="-457200">
              <a:buAutoNum type="arabicParenR" startAt="2"/>
            </a:pPr>
            <a:r>
              <a:rPr lang="en-US" sz="4000" dirty="0" smtClean="0"/>
              <a:t>   4</a:t>
            </a:r>
            <a:r>
              <a:rPr lang="en-US" sz="4000" baseline="30000" dirty="0" smtClean="0"/>
              <a:t>th</a:t>
            </a:r>
            <a:r>
              <a:rPr lang="en-US" sz="4000" dirty="0" smtClean="0"/>
              <a:t> – 74%</a:t>
            </a:r>
          </a:p>
          <a:p>
            <a:pPr marL="0" indent="0">
              <a:buNone/>
            </a:pPr>
            <a:r>
              <a:rPr lang="en-US" sz="4000" dirty="0" smtClean="0"/>
              <a:t>1)   3</a:t>
            </a:r>
            <a:r>
              <a:rPr lang="en-US" sz="4000" baseline="30000" dirty="0" smtClean="0"/>
              <a:t>rd</a:t>
            </a:r>
            <a:r>
              <a:rPr lang="en-US" sz="4000" dirty="0" smtClean="0"/>
              <a:t> – 87%</a:t>
            </a:r>
            <a:endParaRPr lang="en-US" sz="4000" dirty="0"/>
          </a:p>
        </p:txBody>
      </p:sp>
    </p:spTree>
    <p:extLst>
      <p:ext uri="{BB962C8B-B14F-4D97-AF65-F5344CB8AC3E}">
        <p14:creationId xmlns:p14="http://schemas.microsoft.com/office/powerpoint/2010/main" val="161705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effectLst>
                  <a:outerShdw blurRad="38100" dist="38100" dir="2700000" algn="tl">
                    <a:srgbClr val="000000">
                      <a:alpha val="43137"/>
                    </a:srgbClr>
                  </a:outerShdw>
                </a:effectLst>
              </a:rPr>
              <a:t>STATE OF THE UNION (CLASS):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Class Report Card</a:t>
            </a:r>
            <a:endParaRPr lang="en-US" b="1" dirty="0">
              <a:effectLst>
                <a:outerShdw blurRad="38100" dist="38100" dir="2700000" algn="tl">
                  <a:srgbClr val="000000">
                    <a:alpha val="43137"/>
                  </a:srgbClr>
                </a:outerShdw>
              </a:effectLst>
            </a:endParaRPr>
          </a:p>
        </p:txBody>
      </p:sp>
      <p:sp>
        <p:nvSpPr>
          <p:cNvPr id="7" name="Content Placeholder 6"/>
          <p:cNvSpPr>
            <a:spLocks noGrp="1"/>
          </p:cNvSpPr>
          <p:nvPr>
            <p:ph sz="half" idx="1"/>
          </p:nvPr>
        </p:nvSpPr>
        <p:spPr/>
        <p:txBody>
          <a:bodyPr/>
          <a:lstStyle/>
          <a:p>
            <a:pPr marL="0" indent="0">
              <a:buNone/>
            </a:pPr>
            <a:r>
              <a:rPr lang="en-US" sz="4000" dirty="0" smtClean="0"/>
              <a:t>	</a:t>
            </a:r>
            <a:r>
              <a:rPr lang="en-US" sz="4000" b="1" dirty="0" smtClean="0"/>
              <a:t>3</a:t>
            </a:r>
            <a:r>
              <a:rPr lang="en-US" sz="4000" b="1" baseline="30000" dirty="0" smtClean="0"/>
              <a:t>rd</a:t>
            </a:r>
            <a:r>
              <a:rPr lang="en-US" sz="4000" b="1" dirty="0" smtClean="0"/>
              <a:t> PERIOD</a:t>
            </a:r>
            <a:endParaRPr lang="en-US" sz="4000" dirty="0" smtClean="0"/>
          </a:p>
          <a:p>
            <a:pPr marL="0" indent="0">
              <a:buNone/>
            </a:pPr>
            <a:r>
              <a:rPr lang="en-US" sz="4000" dirty="0" smtClean="0"/>
              <a:t>A – 3 students</a:t>
            </a:r>
          </a:p>
          <a:p>
            <a:pPr marL="0" indent="0">
              <a:buNone/>
            </a:pPr>
            <a:r>
              <a:rPr lang="en-US" sz="4000" dirty="0" smtClean="0"/>
              <a:t>B – 13 students</a:t>
            </a:r>
          </a:p>
          <a:p>
            <a:pPr marL="0" indent="0">
              <a:buNone/>
            </a:pPr>
            <a:r>
              <a:rPr lang="en-US" sz="4000" dirty="0" smtClean="0"/>
              <a:t>C – 12 students</a:t>
            </a:r>
          </a:p>
          <a:p>
            <a:pPr marL="0" indent="0">
              <a:buNone/>
            </a:pPr>
            <a:r>
              <a:rPr lang="en-US" sz="4000" dirty="0" smtClean="0"/>
              <a:t>D – 4 students</a:t>
            </a:r>
          </a:p>
          <a:p>
            <a:pPr marL="0" indent="0">
              <a:buNone/>
            </a:pPr>
            <a:r>
              <a:rPr lang="en-US" sz="4000" dirty="0" smtClean="0"/>
              <a:t>F – 0 students</a:t>
            </a:r>
            <a:endParaRPr lang="en-US" sz="4000" dirty="0"/>
          </a:p>
        </p:txBody>
      </p:sp>
      <p:sp>
        <p:nvSpPr>
          <p:cNvPr id="8" name="Content Placeholder 7"/>
          <p:cNvSpPr>
            <a:spLocks noGrp="1"/>
          </p:cNvSpPr>
          <p:nvPr>
            <p:ph sz="half" idx="2"/>
          </p:nvPr>
        </p:nvSpPr>
        <p:spPr>
          <a:xfrm>
            <a:off x="4648200" y="1600200"/>
            <a:ext cx="4495800" cy="4525963"/>
          </a:xfrm>
        </p:spPr>
        <p:txBody>
          <a:bodyPr/>
          <a:lstStyle/>
          <a:p>
            <a:pPr marL="0" indent="0">
              <a:buNone/>
            </a:pPr>
            <a:r>
              <a:rPr lang="en-US" dirty="0" smtClean="0"/>
              <a:t>PROGRAMS:</a:t>
            </a:r>
          </a:p>
          <a:p>
            <a:pPr marL="0" indent="0">
              <a:buNone/>
            </a:pPr>
            <a:r>
              <a:rPr lang="en-US" dirty="0"/>
              <a:t>	</a:t>
            </a:r>
            <a:r>
              <a:rPr lang="en-US" dirty="0" smtClean="0"/>
              <a:t>NO Final assistance</a:t>
            </a:r>
          </a:p>
          <a:p>
            <a:pPr marL="0" indent="0">
              <a:buNone/>
            </a:pPr>
            <a:r>
              <a:rPr lang="en-US" dirty="0"/>
              <a:t>	</a:t>
            </a:r>
            <a:r>
              <a:rPr lang="en-US" dirty="0" smtClean="0"/>
              <a:t>RR Program</a:t>
            </a:r>
          </a:p>
          <a:p>
            <a:pPr marL="0" indent="0">
              <a:buNone/>
            </a:pPr>
            <a:endParaRPr lang="en-US" dirty="0"/>
          </a:p>
          <a:p>
            <a:pPr marL="0" indent="0">
              <a:buNone/>
            </a:pPr>
            <a:r>
              <a:rPr lang="en-US" dirty="0" smtClean="0"/>
              <a:t>Salary Range:</a:t>
            </a:r>
          </a:p>
          <a:p>
            <a:pPr marL="0" indent="0">
              <a:buNone/>
            </a:pPr>
            <a:r>
              <a:rPr lang="en-US" dirty="0"/>
              <a:t>	</a:t>
            </a:r>
            <a:r>
              <a:rPr lang="en-US" dirty="0" smtClean="0"/>
              <a:t>$7.25 – $10.25</a:t>
            </a:r>
          </a:p>
          <a:p>
            <a:pPr marL="0" indent="0">
              <a:buNone/>
            </a:pPr>
            <a:r>
              <a:rPr lang="en-US" dirty="0" smtClean="0"/>
              <a:t>Tax Brackets</a:t>
            </a:r>
          </a:p>
          <a:p>
            <a:pPr marL="0" indent="0">
              <a:buNone/>
            </a:pPr>
            <a:r>
              <a:rPr lang="en-US" dirty="0"/>
              <a:t>	</a:t>
            </a:r>
            <a:r>
              <a:rPr lang="en-US" dirty="0" smtClean="0"/>
              <a:t>20% - Lowest</a:t>
            </a:r>
          </a:p>
          <a:p>
            <a:pPr marL="0" indent="0">
              <a:buNone/>
            </a:pPr>
            <a:r>
              <a:rPr lang="en-US" dirty="0"/>
              <a:t>	</a:t>
            </a:r>
            <a:r>
              <a:rPr lang="en-US" dirty="0" smtClean="0"/>
              <a:t>25% - Middle</a:t>
            </a:r>
          </a:p>
          <a:p>
            <a:pPr marL="0" indent="0">
              <a:buNone/>
            </a:pPr>
            <a:r>
              <a:rPr lang="en-US" dirty="0"/>
              <a:t>	</a:t>
            </a:r>
            <a:r>
              <a:rPr lang="en-US" dirty="0" smtClean="0"/>
              <a:t>30% - Highest</a:t>
            </a:r>
            <a:endParaRPr lang="en-US" dirty="0"/>
          </a:p>
        </p:txBody>
      </p:sp>
    </p:spTree>
    <p:extLst>
      <p:ext uri="{BB962C8B-B14F-4D97-AF65-F5344CB8AC3E}">
        <p14:creationId xmlns:p14="http://schemas.microsoft.com/office/powerpoint/2010/main" val="3171011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9669</TotalTime>
  <Words>1110</Words>
  <Application>Microsoft Office PowerPoint</Application>
  <PresentationFormat>On-screen Show (4:3)</PresentationFormat>
  <Paragraphs>254</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14_TP030004031</vt:lpstr>
      <vt:lpstr>1_Office Theme</vt:lpstr>
      <vt:lpstr>Friday March 13, 2015 Mr. Goblirsch – American Government</vt:lpstr>
      <vt:lpstr>Friday March 13, 2015 Mr. Goblirsch – American Government</vt:lpstr>
      <vt:lpstr>CURRENT EVENTS ARTICLE</vt:lpstr>
      <vt:lpstr>CURRENT EVENTS ARTICLE</vt:lpstr>
      <vt:lpstr>CURRENT EVENTS ARTICLE</vt:lpstr>
      <vt:lpstr>CURRENT EVENTS ARTICLE</vt:lpstr>
      <vt:lpstr>PRESIDENTIAL OATH OF OFFICE</vt:lpstr>
      <vt:lpstr>CLASS RANKINGS</vt:lpstr>
      <vt:lpstr>STATE OF THE UNION (CLASS): Class Report Card</vt:lpstr>
      <vt:lpstr>STATE OF THE UNION (CLASS): Class Report Card</vt:lpstr>
      <vt:lpstr>STATE OF THE UNION (CLASS): Class Report Card</vt:lpstr>
      <vt:lpstr>STATE OF THE UNION (CLASS): Class Report Card</vt:lpstr>
      <vt:lpstr>CONGRESS REVIEW QUESTIONS</vt:lpstr>
      <vt:lpstr>PRESIDENTIAL CAMPAIGN FUNDING</vt:lpstr>
      <vt:lpstr>Section Leader  Bonus Pay Summary</vt:lpstr>
      <vt:lpstr>PowerPoint Presentation</vt:lpstr>
      <vt:lpstr>LIST OF INDIVIDUALS WHO HAVE PAID FOR THE FINAL</vt:lpstr>
      <vt:lpstr>LIST OF INDIVIDUALS WHO HAVE PAID FOR THE FINAL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Goblirsch</dc:creator>
  <cp:lastModifiedBy>cgoblirsch</cp:lastModifiedBy>
  <cp:revision>245</cp:revision>
  <cp:lastPrinted>2015-03-13T16:35:39Z</cp:lastPrinted>
  <dcterms:created xsi:type="dcterms:W3CDTF">2013-08-14T05:03:00Z</dcterms:created>
  <dcterms:modified xsi:type="dcterms:W3CDTF">2015-03-13T19:03:37Z</dcterms:modified>
</cp:coreProperties>
</file>