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  <p:sldMasterId id="2147483950" r:id="rId2"/>
    <p:sldMasterId id="2147483966" r:id="rId3"/>
    <p:sldMasterId id="2147483978" r:id="rId4"/>
    <p:sldMasterId id="2147483993" r:id="rId5"/>
  </p:sldMasterIdLst>
  <p:notesMasterIdLst>
    <p:notesMasterId r:id="rId23"/>
  </p:notesMasterIdLst>
  <p:handoutMasterIdLst>
    <p:handoutMasterId r:id="rId24"/>
  </p:handoutMasterIdLst>
  <p:sldIdLst>
    <p:sldId id="275" r:id="rId6"/>
    <p:sldId id="286" r:id="rId7"/>
    <p:sldId id="285" r:id="rId8"/>
    <p:sldId id="283" r:id="rId9"/>
    <p:sldId id="284" r:id="rId10"/>
    <p:sldId id="287" r:id="rId11"/>
    <p:sldId id="282" r:id="rId12"/>
    <p:sldId id="288" r:id="rId13"/>
    <p:sldId id="289" r:id="rId14"/>
    <p:sldId id="278" r:id="rId15"/>
    <p:sldId id="290" r:id="rId16"/>
    <p:sldId id="279" r:id="rId17"/>
    <p:sldId id="291" r:id="rId18"/>
    <p:sldId id="293" r:id="rId19"/>
    <p:sldId id="295" r:id="rId20"/>
    <p:sldId id="294" r:id="rId21"/>
    <p:sldId id="280" r:id="rId22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F847C-55C6-43E1-A496-11BE30195141}" type="slidenum">
              <a:rPr lang="en-US" altLang="en-US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253F018-49AF-44B9-9D52-641DD85AC632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17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052C83-98E5-4C66-98E9-83C32FFE2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761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9A4977-2F17-4EAB-B58F-6F3A576F98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360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26AF3A9-FFF1-44BC-8FEC-413206258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62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7D3F8A-8E0F-4A7C-B960-9823E52BAB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811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98104BC-31A3-4992-BD30-0C191D8A3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574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45693EC-F9AD-43C6-AB5D-459B527054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788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FFBBF3F-C532-45DE-89AC-634F6939B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928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1FD515-6D5C-4612-8A11-4846F963B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71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E8E14D-EB13-4051-8746-EE3C2752B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171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71C38D-6D99-4CA7-AF2D-C07EBE4FA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27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7FE7E2F-8ABD-4E90-A07D-90660B88E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5612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0A5AD0-0563-4D36-B2D4-DAE46052C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270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B19EDED-9D80-4DD5-AE15-C0B449EF0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424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0CCA936-A4B1-49F5-B769-C177B89C46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739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E80461-6AFA-49AA-881A-E919A166BF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4275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ECD3A-7CE9-4C04-AB64-DB9BCF88D355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B2783-6C99-4B2E-9428-4D2DFCB77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441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994D2-1281-4BFF-B540-D2438C1A7EA4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748F-6553-4BE3-A0F6-BB4F52118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4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2555-8426-4118-9400-74DD076278DB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0EDB-EBE1-426E-93AB-F7891C350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1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D6599-42DD-4667-ACAA-6C9E5A9BDDD5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067D-FBC6-412F-B817-14F1245D3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707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7547F-6056-4BDE-8952-254429CDED80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4A3EF-4488-4A02-A4F3-C24307F9F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9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CBF5-4CB0-4663-A1E7-93F8AD511689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06EF-777A-4A78-AF8C-4D823C63D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76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D5EF5-38D3-4085-9D63-ADFA0BD9F915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3154C-14E4-40B6-B5DD-DD6837582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230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475B5-31C9-4213-8150-AD55D9E5D1DF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07A31-7998-4354-93F3-3BE19CC3B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880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7AEDE-D6A8-40E8-9D3C-0AABFEA072EE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371A-9B86-41CB-BCE4-6338FAE4A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469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5CDE8-328D-41E6-9343-AEC994236614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986B2-7674-4BE5-BD56-94F3FA5B6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866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A3B48-2FD6-41CE-8566-357084D63702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B26E7-01F8-427C-A9DC-FF667DE97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767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0" name="Rectangle 105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1" name="Rectangle 105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1742" name="Rectangle 10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2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1743" name="Rectangle 105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6" name="Text Box 105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Presentation Pro</a:t>
            </a:r>
            <a:endParaRPr lang="en-US" alt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371747" name="Picture 1059" descr="C:\WINDOWS\DESKTOP\PHlogoforPresPr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1748" name="Object 1060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Picture" r:id="rId4" imgW="2331720" imgH="1490472" progId="Word.Picture.8">
                  <p:embed/>
                </p:oleObj>
              </mc:Choice>
              <mc:Fallback>
                <p:oleObj name="Picture" r:id="rId4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49" name="Rectangle 1061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412578"/>
      </p:ext>
    </p:extLst>
  </p:cSld>
  <p:clrMapOvr>
    <a:masterClrMapping/>
  </p:clrMapOvr>
  <p:transition spd="med"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13792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7393662"/>
      </p:ext>
    </p:extLst>
  </p:cSld>
  <p:clrMapOvr>
    <a:masterClrMapping/>
  </p:clrMapOvr>
  <p:transition spd="med"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3392"/>
      </p:ext>
    </p:extLst>
  </p:cSld>
  <p:clrMapOvr>
    <a:masterClrMapping/>
  </p:clrMapOvr>
  <p:transition spd="med"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70860"/>
      </p:ext>
    </p:extLst>
  </p:cSld>
  <p:clrMapOvr>
    <a:masterClrMapping/>
  </p:clrMapOvr>
  <p:transition spd="med"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27657"/>
      </p:ext>
    </p:extLst>
  </p:cSld>
  <p:clrMapOvr>
    <a:masterClrMapping/>
  </p:clrMapOvr>
  <p:transition spd="med"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9717797"/>
      </p:ext>
    </p:extLst>
  </p:cSld>
  <p:clrMapOvr>
    <a:masterClrMapping/>
  </p:clrMapOvr>
  <p:transition spd="med"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92742"/>
      </p:ext>
    </p:extLst>
  </p:cSld>
  <p:clrMapOvr>
    <a:masterClrMapping/>
  </p:clrMapOvr>
  <p:transition spd="med"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034723"/>
      </p:ext>
    </p:extLst>
  </p:cSld>
  <p:clrMapOvr>
    <a:masterClrMapping/>
  </p:clrMapOvr>
  <p:transition spd="med"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32555"/>
      </p:ext>
    </p:extLst>
  </p:cSld>
  <p:clrMapOvr>
    <a:masterClrMapping/>
  </p:clrMapOvr>
  <p:transition spd="med"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07085"/>
      </p:ext>
    </p:extLst>
  </p:cSld>
  <p:clrMapOvr>
    <a:masterClrMapping/>
  </p:clrMapOvr>
  <p:transition spd="med"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990600"/>
            <a:ext cx="8610600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34218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2004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56207"/>
      </p:ext>
    </p:extLst>
  </p:cSld>
  <p:clrMapOvr>
    <a:masterClrMapping/>
  </p:clrMapOvr>
  <p:transition spd="med"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2004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46937"/>
      </p:ext>
    </p:extLst>
  </p:cSld>
  <p:clrMapOvr>
    <a:masterClrMapping/>
  </p:clrMapOvr>
  <p:transition spd="med"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0" name="Rectangle 105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1" name="Rectangle 105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1742" name="Rectangle 10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2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1743" name="Rectangle 105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1746" name="Text Box 105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Presentation Pro</a:t>
            </a:r>
            <a:endParaRPr lang="en-US" alt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pic>
        <p:nvPicPr>
          <p:cNvPr id="371747" name="Picture 1059" descr="C:\WINDOWS\DESKTOP\PHlogoforPresPr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1748" name="Object 1060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Picture" r:id="rId4" imgW="2331720" imgH="1490472" progId="Word.Picture.8">
                  <p:embed/>
                </p:oleObj>
              </mc:Choice>
              <mc:Fallback>
                <p:oleObj name="Picture" r:id="rId4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49" name="Rectangle 1061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02062"/>
      </p:ext>
    </p:extLst>
  </p:cSld>
  <p:clrMapOvr>
    <a:masterClrMapping/>
  </p:clrMapOvr>
  <p:transition spd="med"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0882"/>
      </p:ext>
    </p:extLst>
  </p:cSld>
  <p:clrMapOvr>
    <a:masterClrMapping/>
  </p:clrMapOvr>
  <p:transition spd="med"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1868416"/>
      </p:ext>
    </p:extLst>
  </p:cSld>
  <p:clrMapOvr>
    <a:masterClrMapping/>
  </p:clrMapOvr>
  <p:transition spd="med"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89574"/>
      </p:ext>
    </p:extLst>
  </p:cSld>
  <p:clrMapOvr>
    <a:masterClrMapping/>
  </p:clrMapOvr>
  <p:transition spd="med">
    <p:dissolv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1866"/>
      </p:ext>
    </p:extLst>
  </p:cSld>
  <p:clrMapOvr>
    <a:masterClrMapping/>
  </p:clrMapOvr>
  <p:transition spd="med"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61337"/>
      </p:ext>
    </p:extLst>
  </p:cSld>
  <p:clrMapOvr>
    <a:masterClrMapping/>
  </p:clrMapOvr>
  <p:transition spd="med"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382186"/>
      </p:ext>
    </p:extLst>
  </p:cSld>
  <p:clrMapOvr>
    <a:masterClrMapping/>
  </p:clrMapOvr>
  <p:transition spd="med"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24144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4633713"/>
      </p:ext>
    </p:extLst>
  </p:cSld>
  <p:clrMapOvr>
    <a:masterClrMapping/>
  </p:clrMapOvr>
  <p:transition spd="med"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77295"/>
      </p:ext>
    </p:extLst>
  </p:cSld>
  <p:clrMapOvr>
    <a:masterClrMapping/>
  </p:clrMapOvr>
  <p:transition spd="med"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90340"/>
      </p:ext>
    </p:extLst>
  </p:cSld>
  <p:clrMapOvr>
    <a:masterClrMapping/>
  </p:clrMapOvr>
  <p:transition spd="med"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990600"/>
            <a:ext cx="8610600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06166"/>
      </p:ext>
    </p:extLst>
  </p:cSld>
  <p:clrMapOvr>
    <a:masterClrMapping/>
  </p:clrMapOvr>
  <p:transition spd="med"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2004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98845"/>
      </p:ext>
    </p:extLst>
  </p:cSld>
  <p:clrMapOvr>
    <a:masterClrMapping/>
  </p:clrMapOvr>
  <p:transition spd="med"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200400"/>
            <a:ext cx="86106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76996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39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3.wmf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7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53.xml"/><Relationship Id="rId16" Type="http://schemas.openxmlformats.org/officeDocument/2006/relationships/vmlDrawing" Target="../drawings/vmlDrawing3.vml"/><Relationship Id="rId20" Type="http://schemas.openxmlformats.org/officeDocument/2006/relationships/image" Target="../media/image3.wmf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1.xml"/><Relationship Id="rId19" Type="http://schemas.openxmlformats.org/officeDocument/2006/relationships/oleObject" Target="../embeddings/oleObject3.bin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EAB057-5C2C-4121-B654-29C013080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4889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C4868A-C474-4920-8915-9441F25A092B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971128-9A0C-4D3B-9200-6C85B6D6B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2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4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70749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0750" name="Line 62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28575">
            <a:solidFill>
              <a:srgbClr val="99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1" name="Rectangle 6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2" name="AutoShape 64"/>
          <p:cNvSpPr>
            <a:spLocks noChangeArrowheads="1"/>
          </p:cNvSpPr>
          <p:nvPr/>
        </p:nvSpPr>
        <p:spPr bwMode="auto">
          <a:xfrm>
            <a:off x="24003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3" name="Text Box 65"/>
          <p:cNvSpPr txBox="1">
            <a:spLocks noChangeArrowheads="1"/>
          </p:cNvSpPr>
          <p:nvPr/>
        </p:nvSpPr>
        <p:spPr bwMode="auto">
          <a:xfrm>
            <a:off x="25273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4" name="AutoShape 66"/>
          <p:cNvSpPr>
            <a:spLocks noChangeArrowheads="1"/>
          </p:cNvSpPr>
          <p:nvPr/>
        </p:nvSpPr>
        <p:spPr bwMode="auto">
          <a:xfrm>
            <a:off x="29845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5" name="Text Box 67"/>
          <p:cNvSpPr txBox="1">
            <a:spLocks noChangeArrowheads="1"/>
          </p:cNvSpPr>
          <p:nvPr/>
        </p:nvSpPr>
        <p:spPr bwMode="auto">
          <a:xfrm>
            <a:off x="31115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6" name="AutoShape 68"/>
          <p:cNvSpPr>
            <a:spLocks noChangeArrowheads="1"/>
          </p:cNvSpPr>
          <p:nvPr/>
        </p:nvSpPr>
        <p:spPr bwMode="auto">
          <a:xfrm>
            <a:off x="35687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7" name="Text Box 69"/>
          <p:cNvSpPr txBox="1">
            <a:spLocks noChangeArrowheads="1"/>
          </p:cNvSpPr>
          <p:nvPr/>
        </p:nvSpPr>
        <p:spPr bwMode="auto">
          <a:xfrm>
            <a:off x="36957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8" name="Text Box 70"/>
          <p:cNvSpPr txBox="1">
            <a:spLocks noChangeArrowheads="1"/>
          </p:cNvSpPr>
          <p:nvPr/>
        </p:nvSpPr>
        <p:spPr bwMode="auto">
          <a:xfrm>
            <a:off x="1524000" y="63373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sz="1200" b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Go To Section:</a:t>
            </a:r>
            <a:endParaRPr lang="en-US" altLang="en-US" sz="300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61" name="AutoShape 73"/>
          <p:cNvSpPr>
            <a:spLocks noChangeArrowheads="1"/>
          </p:cNvSpPr>
          <p:nvPr/>
        </p:nvSpPr>
        <p:spPr bwMode="auto">
          <a:xfrm>
            <a:off x="41529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2799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370772" name="Picture 84" descr="C:\WINDOWS\DESKTOP\PHlogoforPresPro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0773" name="Object 85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icture" r:id="rId19" imgW="2331720" imgH="1490472" progId="Word.Picture.8">
                  <p:embed/>
                </p:oleObj>
              </mc:Choice>
              <mc:Fallback>
                <p:oleObj name="Picture" r:id="rId19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74" name="Rectangle 86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39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48" grpId="0" build="p" bldLvl="2" autoUpdateAnimBg="0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0749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SzPct val="150000"/>
        <a:buChar char="•"/>
        <a:defRPr kumimoji="1" sz="2000">
          <a:solidFill>
            <a:srgbClr val="000000"/>
          </a:solidFill>
          <a:latin typeface="+mn-lt"/>
          <a:ea typeface="+mn-ea"/>
          <a:cs typeface="+mn-cs"/>
        </a:defRPr>
      </a:lvl1pPr>
      <a:lvl2pPr marL="679450" indent="-2143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defRPr kumimoji="1">
          <a:solidFill>
            <a:srgbClr val="000000"/>
          </a:solidFill>
          <a:latin typeface="+mn-lt"/>
        </a:defRPr>
      </a:lvl2pPr>
      <a:lvl3pPr marL="1144588" indent="-23177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000">
          <a:solidFill>
            <a:srgbClr val="000000"/>
          </a:solidFill>
          <a:latin typeface="+mn-lt"/>
        </a:defRPr>
      </a:lvl3pPr>
      <a:lvl4pPr marL="1592263" indent="-214313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701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30273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845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9417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48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70749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0750" name="Line 62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28575">
            <a:solidFill>
              <a:srgbClr val="99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1" name="Rectangle 6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2" name="AutoShape 64"/>
          <p:cNvSpPr>
            <a:spLocks noChangeArrowheads="1"/>
          </p:cNvSpPr>
          <p:nvPr/>
        </p:nvSpPr>
        <p:spPr bwMode="auto">
          <a:xfrm>
            <a:off x="24003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3" name="Text Box 65"/>
          <p:cNvSpPr txBox="1">
            <a:spLocks noChangeArrowheads="1"/>
          </p:cNvSpPr>
          <p:nvPr/>
        </p:nvSpPr>
        <p:spPr bwMode="auto">
          <a:xfrm>
            <a:off x="25273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1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4" name="AutoShape 66"/>
          <p:cNvSpPr>
            <a:spLocks noChangeArrowheads="1"/>
          </p:cNvSpPr>
          <p:nvPr/>
        </p:nvSpPr>
        <p:spPr bwMode="auto">
          <a:xfrm>
            <a:off x="29845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5" name="Text Box 67"/>
          <p:cNvSpPr txBox="1">
            <a:spLocks noChangeArrowheads="1"/>
          </p:cNvSpPr>
          <p:nvPr/>
        </p:nvSpPr>
        <p:spPr bwMode="auto">
          <a:xfrm>
            <a:off x="31115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6" name="AutoShape 68"/>
          <p:cNvSpPr>
            <a:spLocks noChangeArrowheads="1"/>
          </p:cNvSpPr>
          <p:nvPr/>
        </p:nvSpPr>
        <p:spPr bwMode="auto">
          <a:xfrm>
            <a:off x="35687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57" name="Text Box 69"/>
          <p:cNvSpPr txBox="1">
            <a:spLocks noChangeArrowheads="1"/>
          </p:cNvSpPr>
          <p:nvPr/>
        </p:nvSpPr>
        <p:spPr bwMode="auto">
          <a:xfrm>
            <a:off x="36957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3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58" name="Text Box 70"/>
          <p:cNvSpPr txBox="1">
            <a:spLocks noChangeArrowheads="1"/>
          </p:cNvSpPr>
          <p:nvPr/>
        </p:nvSpPr>
        <p:spPr bwMode="auto">
          <a:xfrm>
            <a:off x="1524000" y="63373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sz="1200" b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Go To Section:</a:t>
            </a:r>
            <a:endParaRPr lang="en-US" altLang="en-US" sz="3000" smtClean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370761" name="AutoShape 73"/>
          <p:cNvSpPr>
            <a:spLocks noChangeArrowheads="1"/>
          </p:cNvSpPr>
          <p:nvPr/>
        </p:nvSpPr>
        <p:spPr bwMode="auto">
          <a:xfrm>
            <a:off x="4152900" y="6286500"/>
            <a:ext cx="539750" cy="539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279900" y="6276975"/>
            <a:ext cx="269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000" b="1" smtClean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4</a:t>
            </a:r>
            <a:endParaRPr lang="en-US" altLang="en-US" sz="3000" smtClean="0">
              <a:solidFill>
                <a:srgbClr val="B2B2B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370772" name="Picture 84" descr="C:\WINDOWS\DESKTOP\PHlogoforPresPro.bm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6259513"/>
            <a:ext cx="933450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0773" name="Object 85"/>
          <p:cNvGraphicFramePr>
            <a:graphicFrameLocks noChangeAspect="1"/>
          </p:cNvGraphicFramePr>
          <p:nvPr/>
        </p:nvGraphicFramePr>
        <p:xfrm>
          <a:off x="8216900" y="6265863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Picture" r:id="rId19" imgW="2331720" imgH="1490472" progId="Word.Picture.8">
                  <p:embed/>
                </p:oleObj>
              </mc:Choice>
              <mc:Fallback>
                <p:oleObj name="Picture" r:id="rId19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5863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774" name="Rectangle 86"/>
          <p:cNvSpPr>
            <a:spLocks noChangeArrowheads="1"/>
          </p:cNvSpPr>
          <p:nvPr/>
        </p:nvSpPr>
        <p:spPr bwMode="auto">
          <a:xfrm>
            <a:off x="8215313" y="6267450"/>
            <a:ext cx="898525" cy="569913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59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</p:sldLayoutIdLst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0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0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0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48" grpId="0" build="p" bldLvl="2" autoUpdateAnimBg="0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0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70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0749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SzPct val="150000"/>
        <a:buChar char="•"/>
        <a:defRPr kumimoji="1" sz="2000">
          <a:solidFill>
            <a:srgbClr val="000000"/>
          </a:solidFill>
          <a:latin typeface="+mn-lt"/>
          <a:ea typeface="+mn-ea"/>
          <a:cs typeface="+mn-cs"/>
        </a:defRPr>
      </a:lvl1pPr>
      <a:lvl2pPr marL="679450" indent="-2143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defRPr kumimoji="1">
          <a:solidFill>
            <a:srgbClr val="000000"/>
          </a:solidFill>
          <a:latin typeface="+mn-lt"/>
        </a:defRPr>
      </a:lvl2pPr>
      <a:lvl3pPr marL="1144588" indent="-23177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000">
          <a:solidFill>
            <a:srgbClr val="000000"/>
          </a:solidFill>
          <a:latin typeface="+mn-lt"/>
        </a:defRPr>
      </a:lvl3pPr>
      <a:lvl4pPr marL="1592263" indent="-214313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701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30273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845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941763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Monday March 16,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chemeClr val="tx2"/>
                </a:solidFill>
              </a:rPr>
              <a:t>OBJECTIVE – </a:t>
            </a:r>
            <a:r>
              <a:rPr lang="en-US" sz="3000" b="1" u="sng" dirty="0" smtClean="0">
                <a:solidFill>
                  <a:schemeClr val="tx2"/>
                </a:solidFill>
              </a:rPr>
              <a:t>S</a:t>
            </a:r>
            <a:r>
              <a:rPr lang="en-US" sz="3000" b="1" dirty="0" smtClean="0">
                <a:solidFill>
                  <a:schemeClr val="tx2"/>
                </a:solidFill>
              </a:rPr>
              <a:t>tudents </a:t>
            </a:r>
            <a:r>
              <a:rPr lang="en-US" sz="3000" b="1" u="sng" dirty="0" smtClean="0">
                <a:solidFill>
                  <a:schemeClr val="tx2"/>
                </a:solidFill>
              </a:rPr>
              <a:t>W</a:t>
            </a:r>
            <a:r>
              <a:rPr lang="en-US" sz="3000" b="1" dirty="0" smtClean="0">
                <a:solidFill>
                  <a:schemeClr val="tx2"/>
                </a:solidFill>
              </a:rPr>
              <a:t>ill </a:t>
            </a:r>
            <a:r>
              <a:rPr lang="en-US" sz="3000" b="1" u="sng" dirty="0" smtClean="0">
                <a:solidFill>
                  <a:schemeClr val="tx2"/>
                </a:solidFill>
              </a:rPr>
              <a:t>B</a:t>
            </a:r>
            <a:r>
              <a:rPr lang="en-US" sz="3000" b="1" dirty="0" smtClean="0">
                <a:solidFill>
                  <a:schemeClr val="tx2"/>
                </a:solidFill>
              </a:rPr>
              <a:t>e </a:t>
            </a:r>
            <a:r>
              <a:rPr lang="en-US" sz="3000" b="1" u="sng" dirty="0" smtClean="0">
                <a:solidFill>
                  <a:schemeClr val="tx2"/>
                </a:solidFill>
              </a:rPr>
              <a:t>A</a:t>
            </a:r>
            <a:r>
              <a:rPr lang="en-US" sz="3000" b="1" dirty="0" smtClean="0">
                <a:solidFill>
                  <a:schemeClr val="tx2"/>
                </a:solidFill>
              </a:rPr>
              <a:t>ble </a:t>
            </a:r>
            <a:r>
              <a:rPr lang="en-US" sz="3000" b="1" u="sng" dirty="0" smtClean="0">
                <a:solidFill>
                  <a:schemeClr val="tx2"/>
                </a:solidFill>
              </a:rPr>
              <a:t>T</a:t>
            </a:r>
            <a:r>
              <a:rPr lang="en-US" sz="3000" b="1" dirty="0" smtClean="0">
                <a:solidFill>
                  <a:schemeClr val="tx2"/>
                </a:solidFill>
              </a:rPr>
              <a:t>o – SWBAT:</a:t>
            </a:r>
            <a:endParaRPr lang="en-US" sz="30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- </a:t>
            </a:r>
            <a:r>
              <a:rPr lang="en-US" sz="2800" dirty="0" smtClean="0"/>
              <a:t>Describe what a session of Congress is and the pathway to being elected to Congress.</a:t>
            </a:r>
            <a:endParaRPr lang="en-US" sz="28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AGENDA:</a:t>
            </a:r>
            <a:endParaRPr lang="en-US" sz="3000" b="1" u="sng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WARM-UP: Congress Vocab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CONCEPT: </a:t>
            </a:r>
            <a:r>
              <a:rPr lang="en-US" sz="2800" dirty="0" smtClean="0">
                <a:solidFill>
                  <a:prstClr val="black"/>
                </a:solidFill>
              </a:rPr>
              <a:t>Congress</a:t>
            </a:r>
            <a:endParaRPr lang="en-US" sz="28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QUICK WRITE</a:t>
            </a:r>
            <a:r>
              <a:rPr lang="en-US" sz="2800" dirty="0" smtClean="0"/>
              <a:t>: </a:t>
            </a:r>
            <a:r>
              <a:rPr lang="en-US" sz="2800" dirty="0" smtClean="0"/>
              <a:t>Running for Congress</a:t>
            </a:r>
            <a:endParaRPr lang="en-US" sz="28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TASK: Finish Tax Chart Questions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3000" b="1" dirty="0" smtClean="0">
                <a:solidFill>
                  <a:srgbClr val="1F497D"/>
                </a:solidFill>
              </a:rPr>
              <a:t>Congress Vocab WARM-UP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1100" dirty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</a:t>
            </a:r>
            <a:r>
              <a:rPr lang="en-US" sz="2800" dirty="0">
                <a:solidFill>
                  <a:prstClr val="black"/>
                </a:solidFill>
              </a:rPr>
              <a:t>5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minutes</a:t>
            </a:r>
            <a:r>
              <a:rPr lang="en-US" sz="28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Define the terms using the glossary of the textbook.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Term			4.   Prorogue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Session			5.   Special session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Adjourn			6.   Off-year elections</a:t>
            </a: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Running for Congress:</a:t>
            </a:r>
            <a:br>
              <a:rPr lang="en-US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or Senate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rgbClr val="002060"/>
                </a:solidFill>
              </a:rPr>
              <a:t>I. The Steps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2060"/>
                </a:solidFill>
              </a:rPr>
              <a:t>1. File forms with the FEC </a:t>
            </a:r>
            <a:r>
              <a:rPr lang="en-US" altLang="en-US" sz="2400" dirty="0" smtClean="0">
                <a:solidFill>
                  <a:srgbClr val="FF0000"/>
                </a:solidFill>
              </a:rPr>
              <a:t>(Federal Election Committee)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2060"/>
                </a:solidFill>
              </a:rPr>
              <a:t>2. Square off in a primary election in district or state </a:t>
            </a:r>
            <a:r>
              <a:rPr lang="en-US" altLang="en-US" sz="2400" dirty="0" smtClean="0">
                <a:solidFill>
                  <a:srgbClr val="FF0000"/>
                </a:solidFill>
              </a:rPr>
              <a:t>to narrow down to one D and one R.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2060"/>
                </a:solidFill>
              </a:rPr>
              <a:t>Primary – </a:t>
            </a:r>
            <a:r>
              <a:rPr lang="en-US" altLang="en-US" sz="2000" dirty="0" smtClean="0">
                <a:solidFill>
                  <a:srgbClr val="FF0000"/>
                </a:solidFill>
              </a:rPr>
              <a:t>Intra-party election to decide on one candidate for running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 smtClean="0">
                <a:solidFill>
                  <a:srgbClr val="002060"/>
                </a:solidFill>
              </a:rPr>
              <a:t>Closed Primary – </a:t>
            </a:r>
            <a:r>
              <a:rPr lang="en-US" altLang="en-US" sz="1800" dirty="0" smtClean="0">
                <a:solidFill>
                  <a:srgbClr val="FF0000"/>
                </a:solidFill>
              </a:rPr>
              <a:t>Only members of that Political Party can vote (24 States)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dirty="0" smtClean="0">
                <a:solidFill>
                  <a:srgbClr val="002060"/>
                </a:solidFill>
              </a:rPr>
              <a:t>Open Primary – </a:t>
            </a:r>
            <a:r>
              <a:rPr lang="en-US" altLang="en-US" sz="1800" dirty="0" smtClean="0">
                <a:solidFill>
                  <a:srgbClr val="FF0000"/>
                </a:solidFill>
              </a:rPr>
              <a:t>Any qualified voter can vote  (26 states, including California)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2060"/>
                </a:solidFill>
              </a:rPr>
              <a:t>3. Fundraise and Campaign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FF0000"/>
                </a:solidFill>
              </a:rPr>
              <a:t>Private Contributors (small, wealthy, themselves, PAC, temporary campaign organization)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002060"/>
                </a:solidFill>
              </a:rPr>
              <a:t>4. Square off in general election </a:t>
            </a:r>
            <a:r>
              <a:rPr lang="en-US" altLang="en-US" sz="2400" dirty="0" smtClean="0">
                <a:solidFill>
                  <a:srgbClr val="FF0000"/>
                </a:solidFill>
              </a:rPr>
              <a:t>– win in your district or your state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6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STRUCTURED ACADEMIC DISUSSION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sz="4800" dirty="0" smtClean="0"/>
              <a:t>The difference between an open and a closed primary is …</a:t>
            </a:r>
          </a:p>
        </p:txBody>
      </p:sp>
    </p:spTree>
    <p:extLst>
      <p:ext uri="{BB962C8B-B14F-4D97-AF65-F5344CB8AC3E}">
        <p14:creationId xmlns:p14="http://schemas.microsoft.com/office/powerpoint/2010/main" val="41787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85800" lvl="1" indent="-228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The Key Actors</a:t>
            </a:r>
          </a:p>
          <a:p>
            <a:pPr marL="1085850" lvl="2" eaLnBrk="1" hangingPunct="1">
              <a:lnSpc>
                <a:spcPct val="80000"/>
              </a:lnSpc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1. Incumbents – those holding their seats</a:t>
            </a:r>
          </a:p>
          <a:p>
            <a:pPr marL="1085850" lvl="2" eaLnBrk="1" hangingPunct="1">
              <a:lnSpc>
                <a:spcPct val="80000"/>
              </a:lnSpc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2. Challengers- those trying to win in the primary and Congressional election </a:t>
            </a:r>
          </a:p>
          <a:p>
            <a:pPr marL="1085850" lvl="2" eaLnBrk="1" hangingPunct="1">
              <a:lnSpc>
                <a:spcPct val="80000"/>
              </a:lnSpc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3. Constituents- those eligible to vote for you/those citizens whom you serve </a:t>
            </a:r>
          </a:p>
          <a:p>
            <a:pPr marL="685800" lvl="1" indent="-228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II. Incumbency</a:t>
            </a:r>
          </a:p>
          <a:p>
            <a:pPr marL="685800" lvl="1" indent="-228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 smtClean="0">
                <a:solidFill>
                  <a:srgbClr val="002060"/>
                </a:solidFill>
              </a:rPr>
              <a:t>	</a:t>
            </a:r>
            <a:r>
              <a:rPr lang="en-US" altLang="en-US" dirty="0" smtClean="0">
                <a:solidFill>
                  <a:srgbClr val="002060"/>
                </a:solidFill>
              </a:rPr>
              <a:t>A. Rates </a:t>
            </a:r>
          </a:p>
          <a:p>
            <a:pPr marL="1085850" lvl="2" eaLnBrk="1" hangingPunct="1">
              <a:lnSpc>
                <a:spcPct val="80000"/>
              </a:lnSpc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1. Reelection Rate in the House = 90%</a:t>
            </a:r>
          </a:p>
          <a:p>
            <a:pPr marL="1085850" lvl="2" eaLnBrk="1" hangingPunct="1">
              <a:lnSpc>
                <a:spcPct val="80000"/>
              </a:lnSpc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2. Reelection rate in the Senate = 80% </a:t>
            </a:r>
          </a:p>
          <a:p>
            <a:pPr marL="685800" lvl="1" indent="-22860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	B. Reasons for Incumbency Advantage </a:t>
            </a:r>
          </a:p>
          <a:p>
            <a:pPr marL="1085850" lvl="2" eaLnBrk="1" hangingPunct="1">
              <a:lnSpc>
                <a:spcPct val="80000"/>
              </a:lnSpc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1. Franking privilege (free mailing) </a:t>
            </a:r>
          </a:p>
          <a:p>
            <a:pPr marL="1085850" lvl="2" eaLnBrk="1" hangingPunct="1">
              <a:lnSpc>
                <a:spcPct val="80000"/>
              </a:lnSpc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2. Face and name recognition </a:t>
            </a:r>
          </a:p>
          <a:p>
            <a:pPr marL="1085850" lvl="2" eaLnBrk="1" hangingPunct="1">
              <a:lnSpc>
                <a:spcPct val="80000"/>
              </a:lnSpc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3. Casework done for constituents </a:t>
            </a:r>
          </a:p>
          <a:p>
            <a:pPr marL="1085850" lvl="2" eaLnBrk="1" hangingPunct="1">
              <a:lnSpc>
                <a:spcPct val="80000"/>
              </a:lnSpc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4. Gerrymandering </a:t>
            </a:r>
          </a:p>
          <a:p>
            <a:pPr marL="1085850" lvl="2" eaLnBrk="1" hangingPunct="1">
              <a:lnSpc>
                <a:spcPct val="80000"/>
              </a:lnSpc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5. More campaign money</a:t>
            </a:r>
          </a:p>
        </p:txBody>
      </p:sp>
    </p:spTree>
    <p:extLst>
      <p:ext uri="{BB962C8B-B14F-4D97-AF65-F5344CB8AC3E}">
        <p14:creationId xmlns:p14="http://schemas.microsoft.com/office/powerpoint/2010/main" val="190768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WRITE: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Running for Congress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39925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Write a paragraph exit ticket beginning with the prompt below.</a:t>
            </a:r>
          </a:p>
          <a:p>
            <a:r>
              <a:rPr lang="en-US" sz="3600" dirty="0" smtClean="0"/>
              <a:t>If I were running for Congress as a challenger, the obstacles I would have to overcome would be 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Explain why you would have to overcome these obstacles.</a:t>
            </a:r>
          </a:p>
        </p:txBody>
      </p:sp>
    </p:spTree>
    <p:extLst>
      <p:ext uri="{BB962C8B-B14F-4D97-AF65-F5344CB8AC3E}">
        <p14:creationId xmlns:p14="http://schemas.microsoft.com/office/powerpoint/2010/main" val="10019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EVENTS ARTICLE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i="1" dirty="0" smtClean="0"/>
              <a:t>TAX CHART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Analyze the tax chart with your partner.  Answer the questions below:</a:t>
            </a:r>
          </a:p>
          <a:p>
            <a:pPr marL="971550" lvl="1" indent="-514350">
              <a:buFont typeface="+mj-lt"/>
              <a:buAutoNum type="arabicParenR"/>
            </a:pPr>
            <a:endParaRPr lang="en-US" sz="36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sz="3600" dirty="0" smtClean="0"/>
              <a:t>What </a:t>
            </a:r>
            <a:r>
              <a:rPr lang="en-US" sz="3600" dirty="0" smtClean="0"/>
              <a:t>is the pre-tax income of the lowest quintile (1/5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) after adding in government transfers?  The middle quintile?  The highest quintile? (Row 3</a:t>
            </a:r>
            <a:r>
              <a:rPr lang="en-US" sz="3600" dirty="0" smtClean="0"/>
              <a:t>)</a:t>
            </a:r>
          </a:p>
          <a:p>
            <a:pPr marL="971550" lvl="1" indent="-514350">
              <a:buFont typeface="+mj-lt"/>
              <a:buAutoNum type="arabicParenR"/>
            </a:pPr>
            <a:endParaRPr lang="en-US" sz="36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sz="3600" dirty="0" smtClean="0"/>
              <a:t>Which quintile pays the highest dollar amount in taxes? (Row 4</a:t>
            </a:r>
            <a:r>
              <a:rPr lang="en-US" sz="3600" dirty="0" smtClean="0"/>
              <a:t>)</a:t>
            </a:r>
          </a:p>
          <a:p>
            <a:pPr marL="971550" lvl="1" indent="-514350">
              <a:buFont typeface="+mj-lt"/>
              <a:buAutoNum type="arabicParenR"/>
            </a:pPr>
            <a:endParaRPr lang="en-US" sz="36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sz="3600" dirty="0" smtClean="0"/>
              <a:t>Which quintile pays the highest taxes in terms of percentage of their income (including government transfers)? (Row 5</a:t>
            </a:r>
            <a:r>
              <a:rPr lang="en-US" sz="3600" dirty="0" smtClean="0"/>
              <a:t>)</a:t>
            </a:r>
          </a:p>
          <a:p>
            <a:pPr marL="971550" lvl="1" indent="-514350">
              <a:buFont typeface="+mj-lt"/>
              <a:buAutoNum type="arabicParenR"/>
            </a:pPr>
            <a:endParaRPr lang="en-US" sz="36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sz="3600" dirty="0" smtClean="0"/>
              <a:t>Rank the lowest, middle, and highest from 1-3, with a 1 being who pays the highest percentage and a 3 being who pays the lowest percentage</a:t>
            </a:r>
            <a:r>
              <a:rPr lang="en-US" sz="3600" dirty="0" smtClean="0"/>
              <a:t>.</a:t>
            </a:r>
          </a:p>
          <a:p>
            <a:pPr marL="971550" lvl="1" indent="-514350">
              <a:buFont typeface="+mj-lt"/>
              <a:buAutoNum type="arabicParenR"/>
            </a:pPr>
            <a:endParaRPr lang="en-US" sz="36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sz="3600" dirty="0" smtClean="0"/>
              <a:t>Which quintile(s) pay more in taxes than they receive in government transfers (line 6 on chart)?</a:t>
            </a:r>
          </a:p>
        </p:txBody>
      </p:sp>
    </p:spTree>
    <p:extLst>
      <p:ext uri="{BB962C8B-B14F-4D97-AF65-F5344CB8AC3E}">
        <p14:creationId xmlns:p14="http://schemas.microsoft.com/office/powerpoint/2010/main" val="24414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EVENTS ARTICLE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i="1" dirty="0" smtClean="0"/>
              <a:t>TAX CHART – PART 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Analyze the poll results below with your partner.  Answer the questions below:</a:t>
            </a:r>
          </a:p>
          <a:p>
            <a:pPr marL="0" indent="0">
              <a:buNone/>
            </a:pPr>
            <a:r>
              <a:rPr lang="en-US" sz="2400" i="1" dirty="0" smtClean="0"/>
              <a:t>68 percent of those questioned said wealthy households pay too 	little in federal taxes.</a:t>
            </a:r>
          </a:p>
          <a:p>
            <a:pPr marL="0" indent="0">
              <a:buNone/>
            </a:pPr>
            <a:r>
              <a:rPr lang="en-US" sz="2400" i="1" dirty="0" smtClean="0"/>
              <a:t>60 percent said middle-class households pay too much in federal 	taxes.</a:t>
            </a:r>
          </a:p>
          <a:p>
            <a:pPr marL="971550" lvl="1" indent="-514350">
              <a:buFont typeface="+mj-lt"/>
              <a:buAutoNum type="arabicParenR"/>
            </a:pPr>
            <a:endParaRPr lang="en-US" sz="36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sz="3600" dirty="0" smtClean="0"/>
              <a:t>If </a:t>
            </a:r>
            <a:r>
              <a:rPr lang="en-US" sz="3600" dirty="0" smtClean="0"/>
              <a:t>more people understood the facts presented in this chart, do you think that would change their responses to the poll questions?  Why/Why not?</a:t>
            </a:r>
          </a:p>
        </p:txBody>
      </p:sp>
    </p:spTree>
    <p:extLst>
      <p:ext uri="{BB962C8B-B14F-4D97-AF65-F5344CB8AC3E}">
        <p14:creationId xmlns:p14="http://schemas.microsoft.com/office/powerpoint/2010/main" val="14969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EVENTS ARTICLE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 smtClean="0"/>
              <a:t>TAX CHART – PART 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Analyze the quote below with your partner.  Answer the questions below:</a:t>
            </a:r>
          </a:p>
          <a:p>
            <a:pPr marL="0" indent="0">
              <a:buNone/>
            </a:pPr>
            <a:r>
              <a:rPr lang="en-US" sz="2400" i="1" dirty="0" smtClean="0"/>
              <a:t>“I think the more you make the more taxes you should pay…I can’t see where a man makes $50,000 a year pays as much as somebody that makes $300,000 a year.”</a:t>
            </a:r>
          </a:p>
          <a:p>
            <a:pPr marL="0" indent="0">
              <a:buNone/>
            </a:pPr>
            <a:r>
              <a:rPr lang="en-US" sz="2400" i="1" dirty="0" smtClean="0"/>
              <a:t>“…the very wealthy and large corporations are able to take advantage of huge loopholes, which enable them to not pay their fair share of taxes.”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3600" dirty="0" smtClean="0"/>
              <a:t>Do these comments reflect an accurate understanding of the data presented in the chart?  Explain.</a:t>
            </a:r>
          </a:p>
        </p:txBody>
      </p:sp>
    </p:spTree>
    <p:extLst>
      <p:ext uri="{BB962C8B-B14F-4D97-AF65-F5344CB8AC3E}">
        <p14:creationId xmlns:p14="http://schemas.microsoft.com/office/powerpoint/2010/main" val="175564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3600" b="1" smtClean="0"/>
              <a:t>Ch 5 Sec 1, 2</a:t>
            </a:r>
            <a:br>
              <a:rPr lang="en-US" altLang="en-US" sz="3600" b="1" smtClean="0"/>
            </a:br>
            <a:r>
              <a:rPr lang="en-US" altLang="en-US" sz="3600" b="1" smtClean="0"/>
              <a:t>TITLE: Congress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  <a:defRPr/>
            </a:pPr>
            <a:r>
              <a:rPr lang="en-US" sz="2600" dirty="0" smtClean="0"/>
              <a:t>Members</a:t>
            </a:r>
          </a:p>
          <a:p>
            <a:pPr marL="971550" lvl="1" indent="-571500">
              <a:buFont typeface="+mj-lt"/>
              <a:buAutoNum type="alphaUcPeriod"/>
              <a:defRPr/>
            </a:pPr>
            <a:r>
              <a:rPr lang="en-US" sz="2200" dirty="0" smtClean="0"/>
              <a:t>535 Total – 435 Reps, 100 Senators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1700" dirty="0" smtClean="0">
                <a:solidFill>
                  <a:srgbClr val="FF0000"/>
                </a:solidFill>
              </a:rPr>
              <a:t>	(4 delegates – D.C., Guam, American Samoa, Virgin Islands, 1 Resident Commissioner from 	Puerto Rico – no vote)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1700" dirty="0">
                <a:solidFill>
                  <a:srgbClr val="FF0000"/>
                </a:solidFill>
              </a:rPr>
              <a:t>	</a:t>
            </a:r>
            <a:r>
              <a:rPr lang="en-US" sz="1700" dirty="0" smtClean="0">
                <a:solidFill>
                  <a:srgbClr val="FF0000"/>
                </a:solidFill>
              </a:rPr>
              <a:t>Reapportionment Act 1929 – set House # @ 435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sz="1700" dirty="0">
                <a:solidFill>
                  <a:srgbClr val="FF0000"/>
                </a:solidFill>
              </a:rPr>
              <a:t>	</a:t>
            </a:r>
            <a:r>
              <a:rPr lang="en-US" sz="1700" dirty="0" smtClean="0">
                <a:solidFill>
                  <a:srgbClr val="FF0000"/>
                </a:solidFill>
              </a:rPr>
              <a:t>Almost 50% are lawyers.  Businessmen, bankers, educators.</a:t>
            </a:r>
          </a:p>
          <a:p>
            <a:pPr marL="857250" lvl="1" indent="-457200">
              <a:buFont typeface="+mj-lt"/>
              <a:buAutoNum type="alphaUcPeriod" startAt="2"/>
              <a:defRPr/>
            </a:pPr>
            <a:r>
              <a:rPr lang="en-US" sz="2200" dirty="0">
                <a:solidFill>
                  <a:prstClr val="black"/>
                </a:solidFill>
              </a:rPr>
              <a:t>Salary &amp; </a:t>
            </a:r>
            <a:r>
              <a:rPr lang="en-US" sz="2200" dirty="0" smtClean="0">
                <a:solidFill>
                  <a:prstClr val="black"/>
                </a:solidFill>
              </a:rPr>
              <a:t>Benefits/Privileges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900" dirty="0" smtClean="0">
                <a:ea typeface="Calibri"/>
                <a:cs typeface="Times New Roman"/>
              </a:rPr>
              <a:t>$</a:t>
            </a:r>
            <a:r>
              <a:rPr lang="en-US" sz="1900" dirty="0">
                <a:ea typeface="Calibri"/>
                <a:cs typeface="Times New Roman"/>
              </a:rPr>
              <a:t>150,000 a year.  </a:t>
            </a:r>
            <a:endParaRPr lang="en-US" sz="1900" dirty="0" smtClean="0"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	</a:t>
            </a:r>
            <a:r>
              <a:rPr lang="en-US" sz="1700" dirty="0" smtClean="0">
                <a:solidFill>
                  <a:srgbClr val="FF0000"/>
                </a:solidFill>
                <a:ea typeface="Calibri"/>
                <a:cs typeface="Times New Roman"/>
              </a:rPr>
              <a:t>Large 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allowances for staff, travel, telephones, etc.  Income tax deduction.  Medical </a:t>
            </a:r>
            <a:r>
              <a:rPr lang="en-US" sz="1700" dirty="0" smtClean="0">
                <a:solidFill>
                  <a:srgbClr val="FF0000"/>
                </a:solidFill>
                <a:ea typeface="Calibri"/>
                <a:cs typeface="Times New Roman"/>
              </a:rPr>
              <a:t>benefits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, </a:t>
            </a:r>
            <a:r>
              <a:rPr lang="en-US" sz="1700" dirty="0" smtClean="0">
                <a:solidFill>
                  <a:srgbClr val="FF0000"/>
                </a:solidFill>
                <a:ea typeface="Calibri"/>
                <a:cs typeface="Times New Roman"/>
              </a:rPr>
              <a:t>	free postage 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(franking privilege), gym, pension of $150,000 (or more) for life.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1900" dirty="0">
                <a:ea typeface="Calibri"/>
                <a:cs typeface="Times New Roman"/>
              </a:rPr>
              <a:t>27</a:t>
            </a:r>
            <a:r>
              <a:rPr lang="en-US" sz="1900" baseline="30000" dirty="0">
                <a:ea typeface="Calibri"/>
                <a:cs typeface="Times New Roman"/>
              </a:rPr>
              <a:t>th</a:t>
            </a:r>
            <a:r>
              <a:rPr lang="en-US" sz="1900" dirty="0">
                <a:ea typeface="Calibri"/>
                <a:cs typeface="Times New Roman"/>
              </a:rPr>
              <a:t> Amendment, can’t vote in a pay raise for sitting </a:t>
            </a:r>
            <a:r>
              <a:rPr lang="en-US" sz="1900" dirty="0" smtClean="0">
                <a:ea typeface="Calibri"/>
                <a:cs typeface="Times New Roman"/>
              </a:rPr>
              <a:t>Congress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	</a:t>
            </a:r>
            <a:r>
              <a:rPr lang="en-US" sz="1700" dirty="0" smtClean="0">
                <a:solidFill>
                  <a:srgbClr val="FF0000"/>
                </a:solidFill>
                <a:ea typeface="Calibri"/>
                <a:cs typeface="Times New Roman"/>
              </a:rPr>
              <a:t>… 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but ok for next term.  Still get cost of living adjustments though</a:t>
            </a:r>
            <a:r>
              <a:rPr lang="en-US" sz="1700" dirty="0" smtClean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  <a:endParaRPr lang="en-US" sz="17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700" dirty="0" smtClean="0">
                <a:solidFill>
                  <a:srgbClr val="FF0000"/>
                </a:solidFill>
                <a:ea typeface="Calibri"/>
                <a:cs typeface="Times New Roman"/>
              </a:rPr>
              <a:t>	May 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not be arrested while performing legislative duties except in cases of “treason, </a:t>
            </a:r>
            <a:r>
              <a:rPr lang="en-US" sz="1700" dirty="0" smtClean="0">
                <a:solidFill>
                  <a:srgbClr val="FF0000"/>
                </a:solidFill>
                <a:ea typeface="Calibri"/>
                <a:cs typeface="Times New Roman"/>
              </a:rPr>
              <a:t>felony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, </a:t>
            </a:r>
            <a:r>
              <a:rPr lang="en-US" sz="1700" dirty="0" smtClean="0">
                <a:solidFill>
                  <a:srgbClr val="FF0000"/>
                </a:solidFill>
                <a:ea typeface="Calibri"/>
                <a:cs typeface="Times New Roman"/>
              </a:rPr>
              <a:t>	and breach 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of the peace.”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700" dirty="0" smtClean="0">
                <a:solidFill>
                  <a:srgbClr val="FF0000"/>
                </a:solidFill>
                <a:ea typeface="Calibri"/>
                <a:cs typeface="Times New Roman"/>
              </a:rPr>
              <a:t>	May </a:t>
            </a:r>
            <a:r>
              <a:rPr lang="en-US" sz="1700" dirty="0">
                <a:solidFill>
                  <a:srgbClr val="FF0000"/>
                </a:solidFill>
                <a:ea typeface="Calibri"/>
                <a:cs typeface="Times New Roman"/>
              </a:rPr>
              <a:t>not be sued for anything they say on the House or Senate floor</a:t>
            </a:r>
            <a:r>
              <a:rPr lang="en-US" sz="1700" dirty="0" smtClean="0">
                <a:solidFill>
                  <a:srgbClr val="FF0000"/>
                </a:solidFill>
                <a:ea typeface="Calibri"/>
                <a:cs typeface="Times New Roman"/>
              </a:rPr>
              <a:t>. (McCarthy)</a:t>
            </a:r>
            <a:endParaRPr lang="en-US" sz="17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900" dirty="0">
                <a:ea typeface="Calibri"/>
                <a:cs typeface="Times New Roman"/>
              </a:rPr>
              <a:t>May punish members of the House/Senate w. a majority vote.  Expel members w. a 2/3 vote.  Censure, vote of disapproval</a:t>
            </a:r>
            <a:r>
              <a:rPr lang="en-US" sz="1900" dirty="0" smtClean="0">
                <a:ea typeface="Calibri"/>
                <a:cs typeface="Times New Roman"/>
              </a:rPr>
              <a:t>.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857250" lvl="1" indent="-457200">
              <a:buFont typeface="+mj-lt"/>
              <a:buAutoNum type="alphaUcPeriod" startAt="3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Seating – Rep. on right, Dem. on the left, Ind. in middle </a:t>
            </a:r>
            <a:r>
              <a:rPr lang="en-US" sz="2200" dirty="0" smtClean="0">
                <a:solidFill>
                  <a:srgbClr val="FF0000"/>
                </a:solidFill>
              </a:rPr>
              <a:t>(Chart P. 129)</a:t>
            </a:r>
            <a:endParaRPr lang="en-US" sz="2200" dirty="0">
              <a:solidFill>
                <a:srgbClr val="FF0000"/>
              </a:solidFill>
            </a:endParaRPr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468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 KNOWLEDGE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Bicameral Congress = 2 Houses</a:t>
            </a:r>
          </a:p>
          <a:p>
            <a:pPr lvl="1"/>
            <a:r>
              <a:rPr lang="en-US" dirty="0" smtClean="0"/>
              <a:t>In the U.S. the two houses of Congress are the ____________ and the _____________.</a:t>
            </a: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The bicameral congress of the U.S. was a result of the __________ Compromise, which settle the conflict between the _________ Plan and the _________ Plan.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House </a:t>
            </a:r>
            <a:r>
              <a:rPr lang="en-US" dirty="0">
                <a:solidFill>
                  <a:prstClr val="black"/>
                </a:solidFill>
              </a:rPr>
              <a:t>members are elected for ____ </a:t>
            </a:r>
            <a:r>
              <a:rPr lang="en-US" dirty="0" smtClean="0">
                <a:solidFill>
                  <a:prstClr val="black"/>
                </a:solidFill>
              </a:rPr>
              <a:t>years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The number of members each state gets in the House is based on that State’s _________.</a:t>
            </a: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Senate members are elected for ____ years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The number of members each state gets in the Senate is ___ because states are represented ______ in the Senate.</a:t>
            </a: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5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LEGISLATIVE BRANCH:</a:t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CONGRESS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Terms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382" y="762000"/>
            <a:ext cx="8610600" cy="914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200" u="sng" dirty="0"/>
              <a:t>A </a:t>
            </a:r>
            <a:r>
              <a:rPr lang="en-US" altLang="en-US" sz="4200" b="1" u="sng" dirty="0">
                <a:solidFill>
                  <a:schemeClr val="tx2"/>
                </a:solidFill>
              </a:rPr>
              <a:t>term</a:t>
            </a:r>
            <a:r>
              <a:rPr lang="en-US" altLang="en-US" sz="4200" u="sng" dirty="0">
                <a:solidFill>
                  <a:schemeClr val="tx2"/>
                </a:solidFill>
              </a:rPr>
              <a:t> </a:t>
            </a:r>
            <a:r>
              <a:rPr lang="en-US" altLang="en-US" sz="4200" u="sng" dirty="0"/>
              <a:t>is the length of time that officials serve after an </a:t>
            </a:r>
            <a:r>
              <a:rPr lang="en-US" altLang="en-US" sz="4200" u="sng" dirty="0" smtClean="0"/>
              <a:t>election</a:t>
            </a:r>
            <a:r>
              <a:rPr lang="en-US" altLang="en-US" sz="4200" u="sng" dirty="0"/>
              <a:t>.</a:t>
            </a:r>
            <a:endParaRPr lang="en-US" altLang="en-US" sz="4200" dirty="0"/>
          </a:p>
        </p:txBody>
      </p:sp>
      <p:sp>
        <p:nvSpPr>
          <p:cNvPr id="390148" name="Rectangle 4"/>
          <p:cNvSpPr>
            <a:spLocks noChangeArrowheads="1"/>
          </p:cNvSpPr>
          <p:nvPr/>
        </p:nvSpPr>
        <p:spPr bwMode="auto">
          <a:xfrm>
            <a:off x="5715000" y="6400800"/>
            <a:ext cx="11095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en-US" sz="1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10</a:t>
            </a:r>
          </a:p>
        </p:txBody>
      </p:sp>
      <p:sp>
        <p:nvSpPr>
          <p:cNvPr id="390199" name="Rectangle 55"/>
          <p:cNvSpPr>
            <a:spLocks noChangeArrowheads="1"/>
          </p:cNvSpPr>
          <p:nvPr/>
        </p:nvSpPr>
        <p:spPr bwMode="auto">
          <a:xfrm>
            <a:off x="-19318" y="2057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 algn="l">
              <a:spcBef>
                <a:spcPct val="60000"/>
              </a:spcBef>
              <a:buClr>
                <a:schemeClr val="tx1"/>
              </a:buClr>
              <a:buSzPct val="150000"/>
              <a:defRPr kumimoji="1" sz="2000">
                <a:solidFill>
                  <a:srgbClr val="000000"/>
                </a:solidFill>
                <a:latin typeface="Arial" charset="0"/>
              </a:defRPr>
            </a:lvl1pPr>
            <a:lvl2pPr marL="679450" indent="-214313" algn="l">
              <a:spcBef>
                <a:spcPct val="40000"/>
              </a:spcBef>
              <a:buClr>
                <a:schemeClr val="tx1"/>
              </a:buClr>
              <a:defRPr kumimoji="1">
                <a:solidFill>
                  <a:srgbClr val="000000"/>
                </a:solidFill>
                <a:latin typeface="Arial" charset="0"/>
              </a:defRPr>
            </a:lvl2pPr>
            <a:lvl3pPr marL="1144588" indent="-231775" algn="l">
              <a:lnSpc>
                <a:spcPct val="95000"/>
              </a:lnSpc>
              <a:spcBef>
                <a:spcPct val="35000"/>
              </a:spcBef>
              <a:defRPr kumimoji="1" sz="2000">
                <a:solidFill>
                  <a:srgbClr val="000000"/>
                </a:solidFill>
                <a:latin typeface="Arial" charset="0"/>
              </a:defRPr>
            </a:lvl3pPr>
            <a:lvl4pPr marL="1592263" indent="-214313" algn="l">
              <a:lnSpc>
                <a:spcPct val="75000"/>
              </a:lnSpc>
              <a:spcBef>
                <a:spcPct val="30000"/>
              </a:spcBef>
              <a:buChar char="–"/>
              <a:defRPr kumimoji="1">
                <a:solidFill>
                  <a:srgbClr val="000000"/>
                </a:solidFill>
                <a:latin typeface="Arial" charset="0"/>
              </a:defRPr>
            </a:lvl4pPr>
            <a:lvl5pPr marL="2112963" indent="-228600" algn="l">
              <a:lnSpc>
                <a:spcPct val="75000"/>
              </a:lnSpc>
              <a:spcBef>
                <a:spcPct val="30000"/>
              </a:spcBef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25701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30273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34845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3941763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har char="»"/>
              <a:defRPr kumimoji="1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algn="ctr" eaLnBrk="0" hangingPunct="0">
              <a:lnSpc>
                <a:spcPct val="110000"/>
              </a:lnSpc>
              <a:buClr>
                <a:srgbClr val="000000"/>
              </a:buClr>
            </a:pPr>
            <a:r>
              <a:rPr lang="en-US" altLang="en-US" sz="3600" dirty="0" smtClean="0">
                <a:cs typeface="+mn-cs"/>
              </a:rPr>
              <a:t>The date for the start of each new term has been set by the Twentieth Amendment (1933) as “noon of the 3rd day of January” of every odd-numbered year. </a:t>
            </a:r>
          </a:p>
          <a:p>
            <a:pPr algn="ctr" eaLnBrk="0" hangingPunct="0">
              <a:lnSpc>
                <a:spcPct val="110000"/>
              </a:lnSpc>
              <a:buClr>
                <a:srgbClr val="000000"/>
              </a:buClr>
            </a:pPr>
            <a:r>
              <a:rPr lang="en-US" altLang="en-US" sz="2800" dirty="0" smtClean="0">
                <a:cs typeface="+mn-cs"/>
              </a:rPr>
              <a:t>(every 2 years = New Congress)</a:t>
            </a:r>
          </a:p>
          <a:p>
            <a:pPr algn="ctr" eaLnBrk="0" hangingPunct="0">
              <a:lnSpc>
                <a:spcPct val="110000"/>
              </a:lnSpc>
              <a:buClr>
                <a:srgbClr val="000000"/>
              </a:buClr>
            </a:pPr>
            <a:r>
              <a:rPr lang="en-US" altLang="en-US" sz="2800" dirty="0" smtClean="0">
                <a:cs typeface="+mn-cs"/>
              </a:rPr>
              <a:t>Currently 114</a:t>
            </a:r>
            <a:r>
              <a:rPr lang="en-US" altLang="en-US" sz="2800" baseline="30000" dirty="0" smtClean="0">
                <a:cs typeface="+mn-cs"/>
              </a:rPr>
              <a:t>th</a:t>
            </a:r>
            <a:r>
              <a:rPr lang="en-US" altLang="en-US" sz="2800" dirty="0" smtClean="0">
                <a:cs typeface="+mn-cs"/>
              </a:rPr>
              <a:t> U.S. Congress began Jan. 3, 2015 </a:t>
            </a:r>
          </a:p>
        </p:txBody>
      </p:sp>
    </p:spTree>
    <p:extLst>
      <p:ext uri="{BB962C8B-B14F-4D97-AF65-F5344CB8AC3E}">
        <p14:creationId xmlns:p14="http://schemas.microsoft.com/office/powerpoint/2010/main" val="155309837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90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390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390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6" grpId="0" autoUpdateAnimBg="0"/>
      <p:bldP spid="390147" grpId="0" build="p" bldLvl="2" autoUpdateAnimBg="0"/>
      <p:bldP spid="39019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Sessions of Congress</a:t>
            </a:r>
          </a:p>
        </p:txBody>
      </p:sp>
      <p:sp>
        <p:nvSpPr>
          <p:cNvPr id="391180" name="Rectangle 12"/>
          <p:cNvSpPr>
            <a:spLocks noChangeArrowheads="1"/>
          </p:cNvSpPr>
          <p:nvPr/>
        </p:nvSpPr>
        <p:spPr bwMode="auto">
          <a:xfrm>
            <a:off x="5715000" y="6400800"/>
            <a:ext cx="11095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en-US" sz="1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10</a:t>
            </a:r>
          </a:p>
        </p:txBody>
      </p:sp>
      <p:sp>
        <p:nvSpPr>
          <p:cNvPr id="391181" name="Text Box 13"/>
          <p:cNvSpPr txBox="1">
            <a:spLocks noChangeArrowheads="1"/>
          </p:cNvSpPr>
          <p:nvPr/>
        </p:nvSpPr>
        <p:spPr bwMode="auto">
          <a:xfrm>
            <a:off x="0" y="92075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u="sng" dirty="0" smtClean="0">
                <a:solidFill>
                  <a:srgbClr val="000000"/>
                </a:solidFill>
                <a:latin typeface="Arial" charset="0"/>
                <a:cs typeface="+mn-cs"/>
              </a:rPr>
              <a:t>A </a:t>
            </a:r>
            <a:r>
              <a:rPr lang="en-US" altLang="en-US" sz="3600" b="1" u="sng" dirty="0" smtClean="0">
                <a:solidFill>
                  <a:srgbClr val="800000"/>
                </a:solidFill>
                <a:latin typeface="Arial" charset="0"/>
                <a:cs typeface="+mn-cs"/>
              </a:rPr>
              <a:t>session</a:t>
            </a:r>
            <a:r>
              <a:rPr lang="en-US" altLang="en-US" sz="3600" u="sng" dirty="0" smtClean="0">
                <a:solidFill>
                  <a:srgbClr val="000000"/>
                </a:solidFill>
                <a:latin typeface="Arial" charset="0"/>
                <a:cs typeface="+mn-cs"/>
              </a:rPr>
              <a:t> is the regular period of time during which Congress conducts business</a:t>
            </a:r>
            <a:r>
              <a:rPr lang="en-US" altLang="en-US" sz="3600" u="sng" dirty="0">
                <a:solidFill>
                  <a:srgbClr val="000000"/>
                </a:solidFill>
                <a:latin typeface="Arial" charset="0"/>
                <a:cs typeface="+mn-cs"/>
              </a:rPr>
              <a:t>.</a:t>
            </a:r>
            <a:endParaRPr lang="en-US" altLang="en-US" sz="2600" u="sng" dirty="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91195" name="Text Box 27"/>
          <p:cNvSpPr txBox="1">
            <a:spLocks noChangeArrowheads="1"/>
          </p:cNvSpPr>
          <p:nvPr/>
        </p:nvSpPr>
        <p:spPr bwMode="auto">
          <a:xfrm>
            <a:off x="320675" y="2362200"/>
            <a:ext cx="8496300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kumimoji="0" lang="en-US" altLang="en-US" smtClean="0">
                <a:solidFill>
                  <a:srgbClr val="000000"/>
                </a:solidFill>
                <a:latin typeface="Arial" charset="0"/>
                <a:cs typeface="+mn-cs"/>
              </a:rPr>
              <a:t>Congress </a:t>
            </a:r>
            <a:r>
              <a:rPr kumimoji="0" lang="en-US" altLang="en-US" b="1" smtClean="0">
                <a:solidFill>
                  <a:srgbClr val="800000"/>
                </a:solidFill>
                <a:latin typeface="Arial" charset="0"/>
                <a:cs typeface="+mn-cs"/>
              </a:rPr>
              <a:t>adjourns</a:t>
            </a:r>
            <a:r>
              <a:rPr kumimoji="0" lang="en-US" altLang="en-US" smtClean="0">
                <a:solidFill>
                  <a:srgbClr val="000000"/>
                </a:solidFill>
                <a:latin typeface="Arial" charset="0"/>
                <a:cs typeface="+mn-cs"/>
              </a:rPr>
              <a:t>,</a:t>
            </a:r>
            <a:r>
              <a:rPr kumimoji="0" lang="en-US" altLang="en-US" b="1" smtClean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kumimoji="0" lang="en-US" altLang="en-US" smtClean="0">
                <a:solidFill>
                  <a:srgbClr val="000000"/>
                </a:solidFill>
                <a:latin typeface="Arial" charset="0"/>
                <a:cs typeface="+mn-cs"/>
              </a:rPr>
              <a:t>or suspends until the next session, each regular session as it sees fit.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kumimoji="0" lang="en-US" altLang="en-US" smtClean="0">
                <a:solidFill>
                  <a:srgbClr val="000000"/>
                </a:solidFill>
                <a:latin typeface="Arial" charset="0"/>
                <a:cs typeface="+mn-cs"/>
              </a:rPr>
              <a:t>If necessary, the President has the power to </a:t>
            </a:r>
            <a:r>
              <a:rPr kumimoji="0" lang="en-US" altLang="en-US" b="1" smtClean="0">
                <a:solidFill>
                  <a:srgbClr val="800000"/>
                </a:solidFill>
                <a:latin typeface="Arial" charset="0"/>
                <a:cs typeface="+mn-cs"/>
              </a:rPr>
              <a:t>prorogue</a:t>
            </a:r>
            <a:r>
              <a:rPr kumimoji="0" lang="en-US" altLang="en-US" smtClean="0">
                <a:solidFill>
                  <a:srgbClr val="000000"/>
                </a:solidFill>
                <a:latin typeface="Arial" charset="0"/>
                <a:cs typeface="+mn-cs"/>
              </a:rPr>
              <a:t>, or adjourn, a session, but only when the two houses cannot agree on a date for adjournment.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kumimoji="0" lang="en-US" altLang="en-US" smtClean="0">
                <a:solidFill>
                  <a:srgbClr val="000000"/>
                </a:solidFill>
                <a:latin typeface="Arial" charset="0"/>
                <a:cs typeface="+mn-cs"/>
              </a:rPr>
              <a:t>Only the President may call Congress into a </a:t>
            </a:r>
            <a:r>
              <a:rPr kumimoji="0" lang="en-US" altLang="en-US" b="1" smtClean="0">
                <a:solidFill>
                  <a:srgbClr val="800000"/>
                </a:solidFill>
                <a:latin typeface="Arial" charset="0"/>
                <a:cs typeface="+mn-cs"/>
              </a:rPr>
              <a:t>special session</a:t>
            </a:r>
            <a:r>
              <a:rPr kumimoji="0" lang="en-US" altLang="en-US" smtClean="0">
                <a:solidFill>
                  <a:srgbClr val="000000"/>
                </a:solidFill>
                <a:latin typeface="Arial" charset="0"/>
                <a:cs typeface="+mn-cs"/>
              </a:rPr>
              <a:t>—a meeting to deal with some emergency situation.</a:t>
            </a:r>
          </a:p>
        </p:txBody>
      </p:sp>
    </p:spTree>
    <p:extLst>
      <p:ext uri="{BB962C8B-B14F-4D97-AF65-F5344CB8AC3E}">
        <p14:creationId xmlns:p14="http://schemas.microsoft.com/office/powerpoint/2010/main" val="278260873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9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1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91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1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81" grpId="0" autoUpdateAnimBg="0"/>
      <p:bldP spid="391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STRUCTURED ACADEMIC DISUSSION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Congressional term begins …</a:t>
            </a:r>
          </a:p>
          <a:p>
            <a:endParaRPr lang="en-US" dirty="0"/>
          </a:p>
          <a:p>
            <a:r>
              <a:rPr lang="en-US" dirty="0" smtClean="0"/>
              <a:t>A session of Congress lasts …</a:t>
            </a:r>
          </a:p>
          <a:p>
            <a:endParaRPr lang="en-US" dirty="0"/>
          </a:p>
          <a:p>
            <a:r>
              <a:rPr lang="en-US" dirty="0" smtClean="0"/>
              <a:t>The President has the power to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Congressional Elections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925513"/>
            <a:ext cx="8610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/>
              <a:t>Congressional elections are held on the Tuesday following the first Monday in November of each even-numbered year.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chemeClr val="tx2"/>
                </a:solidFill>
              </a:rPr>
              <a:t>Off-year elections</a:t>
            </a:r>
            <a:r>
              <a:rPr lang="en-US" altLang="en-US" sz="4400"/>
              <a:t> are those congressional elections held between presidential elections.</a:t>
            </a:r>
            <a:endParaRPr lang="en-US" altLang="en-US" sz="2800"/>
          </a:p>
        </p:txBody>
      </p:sp>
      <p:sp>
        <p:nvSpPr>
          <p:cNvPr id="394248" name="Rectangle 8"/>
          <p:cNvSpPr>
            <a:spLocks noChangeArrowheads="1"/>
          </p:cNvSpPr>
          <p:nvPr/>
        </p:nvSpPr>
        <p:spPr bwMode="auto">
          <a:xfrm>
            <a:off x="5715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Chapter 10</a:t>
            </a:r>
          </a:p>
        </p:txBody>
      </p:sp>
    </p:spTree>
    <p:extLst>
      <p:ext uri="{BB962C8B-B14F-4D97-AF65-F5344CB8AC3E}">
        <p14:creationId xmlns:p14="http://schemas.microsoft.com/office/powerpoint/2010/main" val="162422992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2" grpId="0" autoUpdateAnimBg="0"/>
      <p:bldP spid="39424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9435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114</a:t>
            </a:r>
            <a:r>
              <a:rPr lang="en-US" baseline="30000" dirty="0" smtClean="0"/>
              <a:t>th</a:t>
            </a:r>
            <a:r>
              <a:rPr lang="en-US" dirty="0" smtClean="0"/>
              <a:t> United States Congress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SENATE				HOUSE OF REPS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 Republicans			245 Republicans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 Democrats				188 Democrats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Independents			2 Vacancies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28800"/>
            <a:ext cx="4572000" cy="2787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43" y="1828800"/>
            <a:ext cx="4230255" cy="2787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87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STRUCTURED ACADEMIC DISUSSION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Congressional elections are held …</a:t>
            </a:r>
          </a:p>
          <a:p>
            <a:endParaRPr lang="en-US" dirty="0"/>
          </a:p>
          <a:p>
            <a:r>
              <a:rPr lang="en-US" dirty="0" smtClean="0"/>
              <a:t>The current United States Congress is …</a:t>
            </a:r>
          </a:p>
        </p:txBody>
      </p:sp>
    </p:spTree>
    <p:extLst>
      <p:ext uri="{BB962C8B-B14F-4D97-AF65-F5344CB8AC3E}">
        <p14:creationId xmlns:p14="http://schemas.microsoft.com/office/powerpoint/2010/main" val="35069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H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PHTemplate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HTemplate.PP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H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PHTemplate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HTemplate.PP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Template.PP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Template.PP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6503</TotalTime>
  <Words>914</Words>
  <Application>Microsoft Office PowerPoint</Application>
  <PresentationFormat>On-screen Show (4:3)</PresentationFormat>
  <Paragraphs>140</Paragraphs>
  <Slides>17</Slides>
  <Notes>2</Notes>
  <HiddenSlides>3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14_TP030004031</vt:lpstr>
      <vt:lpstr>3_Default Design</vt:lpstr>
      <vt:lpstr>1_Office Theme</vt:lpstr>
      <vt:lpstr>PHTemplate</vt:lpstr>
      <vt:lpstr>1_PHTemplate</vt:lpstr>
      <vt:lpstr>Picture</vt:lpstr>
      <vt:lpstr>Monday March 16, 2015 Mr. Goblirsch – American Government</vt:lpstr>
      <vt:lpstr>PRIOR KNOWLEDGE</vt:lpstr>
      <vt:lpstr>LEGISLATIVE BRANCH: CONGRESS</vt:lpstr>
      <vt:lpstr>Terms</vt:lpstr>
      <vt:lpstr>Sessions of Congress</vt:lpstr>
      <vt:lpstr>STRUCTURED ACADEMIC DISUSSION</vt:lpstr>
      <vt:lpstr>Congressional Elections</vt:lpstr>
      <vt:lpstr>PowerPoint Presentation</vt:lpstr>
      <vt:lpstr>STRUCTURED ACADEMIC DISUSSION</vt:lpstr>
      <vt:lpstr>Running for Congress: House or Senate </vt:lpstr>
      <vt:lpstr>STRUCTURED ACADEMIC DISUSSION</vt:lpstr>
      <vt:lpstr>PowerPoint Presentation</vt:lpstr>
      <vt:lpstr>QUICK WRITE: Running for Congress</vt:lpstr>
      <vt:lpstr>CURRENT EVENTS ARTICLE</vt:lpstr>
      <vt:lpstr>CURRENT EVENTS ARTICLE</vt:lpstr>
      <vt:lpstr>CURRENT EVENTS ARTICLE</vt:lpstr>
      <vt:lpstr>Ch 5 Sec 1, 2 TITLE: Congress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160</cp:revision>
  <cp:lastPrinted>2015-03-10T14:34:53Z</cp:lastPrinted>
  <dcterms:created xsi:type="dcterms:W3CDTF">2013-08-14T05:03:00Z</dcterms:created>
  <dcterms:modified xsi:type="dcterms:W3CDTF">2015-03-16T21:34:45Z</dcterms:modified>
</cp:coreProperties>
</file>