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  <p:sldMasterId id="2147483978" r:id="rId2"/>
    <p:sldMasterId id="2147484006" r:id="rId3"/>
  </p:sldMasterIdLst>
  <p:notesMasterIdLst>
    <p:notesMasterId r:id="rId21"/>
  </p:notesMasterIdLst>
  <p:handoutMasterIdLst>
    <p:handoutMasterId r:id="rId22"/>
  </p:handoutMasterIdLst>
  <p:sldIdLst>
    <p:sldId id="275" r:id="rId4"/>
    <p:sldId id="285" r:id="rId5"/>
    <p:sldId id="308" r:id="rId6"/>
    <p:sldId id="309" r:id="rId7"/>
    <p:sldId id="298" r:id="rId8"/>
    <p:sldId id="303" r:id="rId9"/>
    <p:sldId id="302" r:id="rId10"/>
    <p:sldId id="299" r:id="rId11"/>
    <p:sldId id="300" r:id="rId12"/>
    <p:sldId id="301" r:id="rId13"/>
    <p:sldId id="304" r:id="rId14"/>
    <p:sldId id="314" r:id="rId15"/>
    <p:sldId id="306" r:id="rId16"/>
    <p:sldId id="310" r:id="rId17"/>
    <p:sldId id="311" r:id="rId18"/>
    <p:sldId id="312" r:id="rId19"/>
    <p:sldId id="313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71F8-1A24-4991-8A5B-5CBE9BD546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1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279D86-4EC0-4EE5-AFBC-A217287E6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5F269B-D2FB-4118-A356-560B532C0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6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E9C76B-15CC-482B-AE80-5CDE5159D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05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93E045-76DB-4A0D-B7B2-6ADB4F729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8BD036-6B48-45CD-A6DC-82056FB64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BFD0A4-F9EC-4E7D-A52F-E3CDBC8BE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3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56DC3E-5CD5-403F-B727-2C4C85940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6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326B99-989F-4E7E-B5FA-49965E3F1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1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7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1560C3-BD1A-4A43-90E9-68641979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9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9FD31A-DA01-4F2C-83B4-F1BD041B8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93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3B168-1308-426E-9442-57D0E738C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86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F013F8-997C-405C-B394-5A5A3C321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986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DAA2BC-21DF-4892-957F-AC3374575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9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030979-0440-457F-B3E2-1077B8AB5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1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C87AF6-FA33-4F70-9208-D2A710CC6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04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23D147-8C3C-4E9A-BC12-88AAB1EBF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862F-6F85-4563-B349-B9DD32174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1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423E-75BD-49F9-8F27-43B4B53C7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2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AD22-BAB0-4810-8FAB-3DDB4AD2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51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51E7-303D-4088-974C-BE040EFDA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9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64D2-F48A-4177-875B-13C8181CA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84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2925-226C-4255-9709-3B743B627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43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ACFD-8DD7-4DF2-A8EC-32A605594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2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C06A-15B0-40AE-B863-69E687912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35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1D38-D778-4031-A386-DC56D8E94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47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DB91-0D6A-4159-95A2-9562D4847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3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3/18/2015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18A03-D820-48E5-A67B-32A7E0CEE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05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2E1DC4D-F4E6-469D-8575-AEC5EC661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9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March 18,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OBJECTIVE – </a:t>
            </a:r>
            <a:r>
              <a:rPr lang="en-US" sz="3000" b="1" u="sng" dirty="0" smtClean="0">
                <a:solidFill>
                  <a:schemeClr val="tx2"/>
                </a:solidFill>
              </a:rPr>
              <a:t>S</a:t>
            </a:r>
            <a:r>
              <a:rPr lang="en-US" sz="3000" b="1" dirty="0" smtClean="0">
                <a:solidFill>
                  <a:schemeClr val="tx2"/>
                </a:solidFill>
              </a:rPr>
              <a:t>tudents </a:t>
            </a:r>
            <a:r>
              <a:rPr lang="en-US" sz="3000" b="1" u="sng" dirty="0" smtClean="0">
                <a:solidFill>
                  <a:schemeClr val="tx2"/>
                </a:solidFill>
              </a:rPr>
              <a:t>W</a:t>
            </a:r>
            <a:r>
              <a:rPr lang="en-US" sz="3000" b="1" dirty="0" smtClean="0">
                <a:solidFill>
                  <a:schemeClr val="tx2"/>
                </a:solidFill>
              </a:rPr>
              <a:t>ill </a:t>
            </a:r>
            <a:r>
              <a:rPr lang="en-US" sz="3000" b="1" u="sng" dirty="0" smtClean="0">
                <a:solidFill>
                  <a:schemeClr val="tx2"/>
                </a:solidFill>
              </a:rPr>
              <a:t>B</a:t>
            </a:r>
            <a:r>
              <a:rPr lang="en-US" sz="3000" b="1" dirty="0" smtClean="0">
                <a:solidFill>
                  <a:schemeClr val="tx2"/>
                </a:solidFill>
              </a:rPr>
              <a:t>e </a:t>
            </a:r>
            <a:r>
              <a:rPr lang="en-US" sz="3000" b="1" u="sng" dirty="0" smtClean="0">
                <a:solidFill>
                  <a:schemeClr val="tx2"/>
                </a:solidFill>
              </a:rPr>
              <a:t>A</a:t>
            </a:r>
            <a:r>
              <a:rPr lang="en-US" sz="3000" b="1" dirty="0" smtClean="0">
                <a:solidFill>
                  <a:schemeClr val="tx2"/>
                </a:solidFill>
              </a:rPr>
              <a:t>ble </a:t>
            </a:r>
            <a:r>
              <a:rPr lang="en-US" sz="3000" b="1" u="sng" dirty="0" smtClean="0">
                <a:solidFill>
                  <a:schemeClr val="tx2"/>
                </a:solidFill>
              </a:rPr>
              <a:t>T</a:t>
            </a:r>
            <a:r>
              <a:rPr lang="en-US" sz="3000" b="1" dirty="0" smtClean="0">
                <a:solidFill>
                  <a:schemeClr val="tx2"/>
                </a:solidFill>
              </a:rPr>
              <a:t>o – SWBAT:</a:t>
            </a:r>
            <a:endParaRPr lang="en-US" sz="30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 - </a:t>
            </a:r>
            <a:r>
              <a:rPr lang="en-US" sz="2800" dirty="0" smtClean="0"/>
              <a:t>Explain how districts are drawn to the advantage a particular political party.</a:t>
            </a:r>
            <a:endParaRPr lang="en-US" sz="2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AGENDA:</a:t>
            </a:r>
            <a:endParaRPr lang="en-US" sz="3000" b="1" u="sng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Apportionment</a:t>
            </a:r>
            <a:r>
              <a:rPr lang="en-US" sz="2400" dirty="0" smtClean="0"/>
              <a:t> Journal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House of Representatives: Gerrymandering</a:t>
            </a:r>
            <a:endParaRPr lang="en-US" sz="24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READING: </a:t>
            </a:r>
            <a:r>
              <a:rPr lang="en-US" sz="2400" dirty="0" err="1" smtClean="0"/>
              <a:t>Wesberry</a:t>
            </a:r>
            <a:r>
              <a:rPr lang="en-US" sz="2400" dirty="0" smtClean="0"/>
              <a:t> </a:t>
            </a:r>
            <a:r>
              <a:rPr lang="en-US" sz="2400" dirty="0" smtClean="0"/>
              <a:t>v. </a:t>
            </a:r>
            <a:r>
              <a:rPr lang="en-US" sz="2400" dirty="0" smtClean="0"/>
              <a:t>Sanders (P. 271 – 272)</a:t>
            </a:r>
            <a:endParaRPr lang="en-US" sz="24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ACTIVITY: Gerrymandering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CONGRESSIONAL VOTE: Defense Spending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*****3</a:t>
            </a:r>
            <a:r>
              <a:rPr lang="en-US" sz="2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Quarter Ends FRIDAY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3000" b="1" dirty="0" smtClean="0">
                <a:solidFill>
                  <a:srgbClr val="1F497D"/>
                </a:solidFill>
              </a:rPr>
              <a:t>Apportionment</a:t>
            </a:r>
            <a:r>
              <a:rPr lang="en-US" sz="3000" b="1" dirty="0" smtClean="0">
                <a:solidFill>
                  <a:srgbClr val="1F497D"/>
                </a:solidFill>
              </a:rPr>
              <a:t> Journal WARM-UP</a:t>
            </a:r>
            <a:r>
              <a:rPr lang="en-US" sz="3000" dirty="0">
                <a:solidFill>
                  <a:srgbClr val="1F497D"/>
                </a:solidFill>
              </a:rPr>
              <a:t>: </a:t>
            </a:r>
            <a:r>
              <a:rPr lang="en-US" sz="1100" dirty="0">
                <a:solidFill>
                  <a:srgbClr val="000000"/>
                </a:solidFill>
              </a:rPr>
              <a:t>(Follow the directions below)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***</a:t>
            </a:r>
            <a:r>
              <a:rPr lang="en-US" sz="2800" dirty="0">
                <a:solidFill>
                  <a:prstClr val="black"/>
                </a:solidFill>
              </a:rPr>
              <a:t>5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minutes</a:t>
            </a:r>
            <a:r>
              <a:rPr lang="en-US" sz="28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Write a paragraph journal entry on the topic below.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In a couple of months you will be graduating from high school.  Let’s say tickets are apportioned (distributed) as 10 tickets per graduate.  </a:t>
            </a:r>
          </a:p>
          <a:p>
            <a:pPr marL="914400" lvl="1" indent="-5143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Which house of Congress does this apportionment more closely represent, the House of Representatives or the Senate? Why?  </a:t>
            </a:r>
          </a:p>
          <a:p>
            <a:pPr marL="914400" lvl="1" indent="-5143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How would they have to be apportioned differently in order to more closely represent the other house of Congress?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Redistricting : Old District 18</a:t>
            </a:r>
            <a:br>
              <a:rPr lang="en-US" altLang="en-US" sz="4000" dirty="0" smtClean="0"/>
            </a:br>
            <a:r>
              <a:rPr lang="en-US" altLang="en-US" sz="4000" dirty="0" smtClean="0"/>
              <a:t>Gerrymandered </a:t>
            </a:r>
          </a:p>
        </p:txBody>
      </p:sp>
      <p:pic>
        <p:nvPicPr>
          <p:cNvPr id="104451" name="Picture 3" descr="CA18_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Let’s do some drawing of district lines: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ctr" eaLnBrk="1" hangingPunct="1"/>
            <a:r>
              <a:rPr lang="en-US" altLang="en-US" sz="8800" dirty="0" smtClean="0"/>
              <a:t>D R D R D R</a:t>
            </a:r>
          </a:p>
          <a:p>
            <a:pPr algn="ctr" eaLnBrk="1" hangingPunct="1"/>
            <a:r>
              <a:rPr lang="en-US" altLang="en-US" sz="8800" dirty="0" smtClean="0"/>
              <a:t>R D R D R D</a:t>
            </a:r>
          </a:p>
          <a:p>
            <a:pPr algn="ctr" eaLnBrk="1" hangingPunct="1"/>
            <a:r>
              <a:rPr lang="en-US" altLang="en-US" sz="8800" dirty="0" smtClean="0"/>
              <a:t>D R D R D R</a:t>
            </a:r>
          </a:p>
          <a:p>
            <a:pPr algn="ctr" eaLnBrk="1" hangingPunct="1"/>
            <a:r>
              <a:rPr lang="en-US" altLang="en-US" sz="8800" dirty="0" smtClean="0"/>
              <a:t>R D R D R D</a:t>
            </a:r>
          </a:p>
        </p:txBody>
      </p:sp>
    </p:spTree>
    <p:extLst>
      <p:ext uri="{BB962C8B-B14F-4D97-AF65-F5344CB8AC3E}">
        <p14:creationId xmlns:p14="http://schemas.microsoft.com/office/powerpoint/2010/main" val="8385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Gerrymandering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Draw 4 congressional districts on each side.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For the Left side, draw the districts so that the Democrats have control in a majority of the districts.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For the Right side, draw the districts so that the Republicans have control in a majority of the districts.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Redistricting rules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Must have the same number of people (letters) in each district.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All districts must be contiguous (connecting).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1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Let’s do some drawing of district lines: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988" y="2332038"/>
            <a:ext cx="4953001" cy="4525962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D R D R D R</a:t>
            </a:r>
          </a:p>
          <a:p>
            <a:pPr eaLnBrk="1" hangingPunct="1"/>
            <a:r>
              <a:rPr lang="en-US" altLang="en-US" sz="5400" smtClean="0"/>
              <a:t>R D R D R D</a:t>
            </a:r>
          </a:p>
          <a:p>
            <a:pPr eaLnBrk="1" hangingPunct="1"/>
            <a:r>
              <a:rPr lang="en-US" altLang="en-US" sz="5400" smtClean="0"/>
              <a:t>D R D R D R</a:t>
            </a:r>
          </a:p>
          <a:p>
            <a:pPr eaLnBrk="1" hangingPunct="1"/>
            <a:r>
              <a:rPr lang="en-US" altLang="en-US" sz="5400" smtClean="0"/>
              <a:t>R D R D R 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1850" y="2332038"/>
            <a:ext cx="44608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5400" kern="0" dirty="0" smtClean="0">
                <a:solidFill>
                  <a:srgbClr val="FFFFFF"/>
                </a:solidFill>
              </a:rPr>
              <a:t>D R D R D R</a:t>
            </a:r>
          </a:p>
          <a:p>
            <a:pPr eaLnBrk="1" hangingPunct="1">
              <a:defRPr/>
            </a:pPr>
            <a:r>
              <a:rPr lang="en-US" altLang="en-US" sz="5400" kern="0" dirty="0" smtClean="0">
                <a:solidFill>
                  <a:srgbClr val="FFFFFF"/>
                </a:solidFill>
              </a:rPr>
              <a:t>R D R D R D</a:t>
            </a:r>
          </a:p>
          <a:p>
            <a:pPr eaLnBrk="1" hangingPunct="1">
              <a:defRPr/>
            </a:pPr>
            <a:r>
              <a:rPr lang="en-US" altLang="en-US" sz="5400" kern="0" dirty="0" smtClean="0">
                <a:solidFill>
                  <a:srgbClr val="FFFFFF"/>
                </a:solidFill>
              </a:rPr>
              <a:t>D R D R D R</a:t>
            </a:r>
          </a:p>
          <a:p>
            <a:pPr eaLnBrk="1" hangingPunct="1">
              <a:defRPr/>
            </a:pPr>
            <a:r>
              <a:rPr lang="en-US" altLang="en-US" sz="5400" kern="0" dirty="0" smtClean="0">
                <a:solidFill>
                  <a:srgbClr val="FFFFFF"/>
                </a:solidFill>
              </a:rPr>
              <a:t>R D R D R 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641850" y="1722438"/>
            <a:ext cx="0" cy="51355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4" name="TextBox 4"/>
          <p:cNvSpPr txBox="1">
            <a:spLocks noChangeArrowheads="1"/>
          </p:cNvSpPr>
          <p:nvPr/>
        </p:nvSpPr>
        <p:spPr bwMode="auto">
          <a:xfrm>
            <a:off x="1" y="798513"/>
            <a:ext cx="46418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FF"/>
                </a:solidFill>
              </a:rPr>
              <a:t>Gerrymander these Congressional districts in favor of </a:t>
            </a:r>
            <a:r>
              <a:rPr lang="en-US" altLang="en-US" b="1" u="sng" dirty="0" smtClean="0">
                <a:solidFill>
                  <a:srgbClr val="FFFFFF"/>
                </a:solidFill>
              </a:rPr>
              <a:t>Democrats</a:t>
            </a:r>
            <a:r>
              <a:rPr lang="en-US" altLang="en-US" dirty="0" smtClean="0">
                <a:solidFill>
                  <a:srgbClr val="FFFFFF"/>
                </a:solidFill>
              </a:rPr>
              <a:t> – meaning the Democrats control the majority of districts</a:t>
            </a:r>
            <a:endParaRPr lang="en-US" altLang="en-US" b="1" u="sng" dirty="0" smtClean="0">
              <a:solidFill>
                <a:srgbClr val="FFFFFF"/>
              </a:solidFill>
            </a:endParaRP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4641849" y="798513"/>
            <a:ext cx="4460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FF"/>
                </a:solidFill>
              </a:rPr>
              <a:t>Gerrymander these Congressional districts in favor of </a:t>
            </a:r>
            <a:r>
              <a:rPr lang="en-US" altLang="en-US" b="1" u="sng" dirty="0" smtClean="0">
                <a:solidFill>
                  <a:srgbClr val="FFFFFF"/>
                </a:solidFill>
              </a:rPr>
              <a:t>Republicans</a:t>
            </a:r>
            <a:r>
              <a:rPr lang="en-US" altLang="en-US" dirty="0" smtClean="0">
                <a:solidFill>
                  <a:srgbClr val="FFFFFF"/>
                </a:solidFill>
              </a:rPr>
              <a:t> – meaning the Republicans control the majority of districts</a:t>
            </a:r>
            <a:endParaRPr lang="en-US" altLang="en-US" b="1" u="sng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CONGRESSIONAL VOTE</a:t>
            </a:r>
            <a:r>
              <a:rPr lang="en-US" dirty="0" smtClean="0"/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Spending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BILL: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Currently in </a:t>
            </a:r>
            <a:r>
              <a:rPr lang="en-US" dirty="0" err="1" smtClean="0"/>
              <a:t>Goblirsch’s</a:t>
            </a:r>
            <a:r>
              <a:rPr lang="en-US" dirty="0" smtClean="0"/>
              <a:t> class, our defense spending is approximately 	5%.  We are currently maintaining a volunteer military of 50,000.  This 	proposal is to increase military spending to combat hostile relationships 	with foreign classes.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OPTIONS: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2% tax increase = gain of 2,500 troops per day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4% tax increase = gain of 5,000 troops per day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6% tax increase = gain of 7,500 troops per day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8% tax increase = gain of 10,000 troops per day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(2 Steps):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Decide which proposal to vote on from A – D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Vote “Yes” or “No” on the proposal</a:t>
            </a:r>
            <a:endParaRPr lang="en-US" b="1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A “Yes” vote will increase defense spending &amp; number of troops</a:t>
            </a:r>
          </a:p>
          <a:p>
            <a:r>
              <a:rPr lang="en-US" dirty="0" smtClean="0"/>
              <a:t>A “No” vote will keep defense spending &amp; taxes at their current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Representative/Senator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4400" dirty="0" smtClean="0"/>
              <a:t>_____   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_____   NO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12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CONFIRMATION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600" dirty="0" smtClean="0"/>
              <a:t>_____   DEFENSE – Angelina Vazquez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_____   EDUCATION – </a:t>
            </a:r>
            <a:r>
              <a:rPr lang="en-US" sz="3600" dirty="0" err="1" smtClean="0"/>
              <a:t>Juli</a:t>
            </a:r>
            <a:r>
              <a:rPr lang="en-US" sz="3600" dirty="0" smtClean="0"/>
              <a:t> Nava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_____   ENERGY – Brian Quintanilla</a:t>
            </a:r>
          </a:p>
        </p:txBody>
      </p:sp>
    </p:spTree>
    <p:extLst>
      <p:ext uri="{BB962C8B-B14F-4D97-AF65-F5344CB8AC3E}">
        <p14:creationId xmlns:p14="http://schemas.microsoft.com/office/powerpoint/2010/main" val="10793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CONFIRMATION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600" dirty="0" smtClean="0"/>
              <a:t>_____   DEFENSE – Vanessa Soto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_____   EDUCATION – </a:t>
            </a:r>
            <a:r>
              <a:rPr lang="en-US" sz="3600" dirty="0" err="1" smtClean="0"/>
              <a:t>Illene</a:t>
            </a:r>
            <a:r>
              <a:rPr lang="en-US" sz="3600" dirty="0" smtClean="0"/>
              <a:t> Cruz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_____   ENERGY – Brandon </a:t>
            </a:r>
            <a:r>
              <a:rPr lang="en-US" sz="3600" dirty="0" err="1" smtClean="0"/>
              <a:t>Villacana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209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REPRESENTATIVES: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Gerrymandering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ensus.gov/population/apportionment/files/2010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61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SELECTION OPTIONS: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Big State = 15 – 53          Medium State = 5 – 14          Small State = 1 – 4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California has 53 Congressional Districts- the most in the nation. </a:t>
            </a:r>
          </a:p>
        </p:txBody>
      </p:sp>
      <p:pic>
        <p:nvPicPr>
          <p:cNvPr id="5122" name="Picture 2" descr="C:\Users\Clinton Goblirsch\AppData\Local\Microsoft\Windows\Temporary Internet Files\Content.IE5\LTC6Z7BX\California_Congressional_Districts,_113th_Congress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89826"/>
            <a:ext cx="5410200" cy="56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826"/>
            <a:ext cx="3733800" cy="56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819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Old California Districts – Prior to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971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 California Districts – Since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45" y="1201218"/>
            <a:ext cx="2985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REDISTRICTING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the redrawing of congressional districts; typically completed by the State Legislature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600" smtClean="0"/>
              <a:t>Current 10</a:t>
            </a:r>
            <a:r>
              <a:rPr lang="en-US" altLang="en-US" sz="3600" baseline="30000" smtClean="0"/>
              <a:t>th</a:t>
            </a:r>
            <a:r>
              <a:rPr lang="en-US" altLang="en-US" sz="3600" smtClean="0"/>
              <a:t> District – R Jeff Denham</a:t>
            </a:r>
          </a:p>
        </p:txBody>
      </p:sp>
      <p:pic>
        <p:nvPicPr>
          <p:cNvPr id="106499" name="Picture 2" descr="F:\13-14 US Govt 2nd Term\CA 10th Congress Distr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600" smtClean="0"/>
              <a:t>Current 9</a:t>
            </a:r>
            <a:r>
              <a:rPr lang="en-US" altLang="en-US" sz="3600" baseline="30000" smtClean="0"/>
              <a:t>th</a:t>
            </a:r>
            <a:r>
              <a:rPr lang="en-US" altLang="en-US" sz="3600" smtClean="0"/>
              <a:t> District – D Jerry McNerney</a:t>
            </a:r>
          </a:p>
        </p:txBody>
      </p:sp>
      <p:pic>
        <p:nvPicPr>
          <p:cNvPr id="105475" name="Picture 2" descr="F:\13-14 US Govt 2nd Term\CA 9th Congress Distr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Gerrymandering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Definition – the drawing of congressional districts to the advantage of the political party that controls the State legislation.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Two purposes of gerrymandering: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1) Packing - to concentrate the oppositions voters in one or a few districts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2) Cracking - to spread the opposition as thinly as possible throughout several districts</a:t>
            </a:r>
          </a:p>
        </p:txBody>
      </p:sp>
    </p:spTree>
    <p:extLst>
      <p:ext uri="{BB962C8B-B14F-4D97-AF65-F5344CB8AC3E}">
        <p14:creationId xmlns:p14="http://schemas.microsoft.com/office/powerpoint/2010/main" val="3391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Old 11</a:t>
            </a:r>
            <a:r>
              <a:rPr lang="en-US" altLang="en-US" sz="4000" baseline="30000" smtClean="0"/>
              <a:t>th</a:t>
            </a:r>
            <a:r>
              <a:rPr lang="en-US" altLang="en-US" sz="4000" smtClean="0"/>
              <a:t> District: </a:t>
            </a:r>
            <a:br>
              <a:rPr lang="en-US" altLang="en-US" sz="4000" smtClean="0"/>
            </a:br>
            <a:r>
              <a:rPr lang="en-US" altLang="en-US" sz="4000" smtClean="0"/>
              <a:t>Gerrymandered </a:t>
            </a:r>
          </a:p>
        </p:txBody>
      </p:sp>
      <p:pic>
        <p:nvPicPr>
          <p:cNvPr id="103427" name="Picture 3" descr="CA_11thCD_c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569</Words>
  <Application>Microsoft Office PowerPoint</Application>
  <PresentationFormat>On-screen Show (4:3)</PresentationFormat>
  <Paragraphs>111</Paragraphs>
  <Slides>17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14_TP030004031</vt:lpstr>
      <vt:lpstr>Default Design</vt:lpstr>
      <vt:lpstr>Equity</vt:lpstr>
      <vt:lpstr>Wednesday March 18, 2015 Mr. Goblirsch – American Government</vt:lpstr>
      <vt:lpstr>HOUSE OF REPRESENTATIVES: Gerrymandering</vt:lpstr>
      <vt:lpstr>PowerPoint Presentation</vt:lpstr>
      <vt:lpstr>PowerPoint Presentation</vt:lpstr>
      <vt:lpstr>California has 53 Congressional Districts- the most in the nation. </vt:lpstr>
      <vt:lpstr>Current 10th District – R Jeff Denham</vt:lpstr>
      <vt:lpstr>Current 9th District – D Jerry McNerney</vt:lpstr>
      <vt:lpstr>Gerrymandering</vt:lpstr>
      <vt:lpstr>The Old 11th District:  Gerrymandered </vt:lpstr>
      <vt:lpstr>Redistricting : Old District 18 Gerrymandered </vt:lpstr>
      <vt:lpstr>Let’s do some drawing of district lines: </vt:lpstr>
      <vt:lpstr>ACTIVITY: Gerrymandering</vt:lpstr>
      <vt:lpstr>Let’s do some drawing of district lines: </vt:lpstr>
      <vt:lpstr>CONGRESSIONAL VOTE: Defense Spending</vt:lpstr>
      <vt:lpstr>BALLOT</vt:lpstr>
      <vt:lpstr>CABINET CONFIRMATION</vt:lpstr>
      <vt:lpstr>CABINET CONFIRMATION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180</cp:revision>
  <cp:lastPrinted>2015-03-18T14:09:13Z</cp:lastPrinted>
  <dcterms:created xsi:type="dcterms:W3CDTF">2013-08-14T05:03:00Z</dcterms:created>
  <dcterms:modified xsi:type="dcterms:W3CDTF">2015-03-18T15:44:47Z</dcterms:modified>
</cp:coreProperties>
</file>