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6" r:id="rId1"/>
  </p:sldMasterIdLst>
  <p:notesMasterIdLst>
    <p:notesMasterId r:id="rId17"/>
  </p:notesMasterIdLst>
  <p:handoutMasterIdLst>
    <p:handoutMasterId r:id="rId18"/>
  </p:handoutMasterIdLst>
  <p:sldIdLst>
    <p:sldId id="319" r:id="rId2"/>
    <p:sldId id="327" r:id="rId3"/>
    <p:sldId id="314" r:id="rId4"/>
    <p:sldId id="312" r:id="rId5"/>
    <p:sldId id="313" r:id="rId6"/>
    <p:sldId id="321" r:id="rId7"/>
    <p:sldId id="322" r:id="rId8"/>
    <p:sldId id="323" r:id="rId9"/>
    <p:sldId id="324" r:id="rId10"/>
    <p:sldId id="325" r:id="rId11"/>
    <p:sldId id="326" r:id="rId12"/>
    <p:sldId id="315" r:id="rId13"/>
    <p:sldId id="316" r:id="rId14"/>
    <p:sldId id="317" r:id="rId15"/>
    <p:sldId id="318" r:id="rId16"/>
  </p:sldIdLst>
  <p:sldSz cx="9144000" cy="6858000" type="screen4x3"/>
  <p:notesSz cx="9296400" cy="70104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F775DE30-AA54-4403-A98E-D4B955F8E3CD}" type="datetimeFigureOut">
              <a:rPr lang="en-US" smtClean="0"/>
              <a:t>3/20/2015</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4D668ADA-D75B-45F2-912D-35461CBC7B37}" type="slidenum">
              <a:rPr lang="en-US" smtClean="0"/>
              <a:t>‹#›</a:t>
            </a:fld>
            <a:endParaRPr lang="en-US"/>
          </a:p>
        </p:txBody>
      </p:sp>
    </p:spTree>
    <p:extLst>
      <p:ext uri="{BB962C8B-B14F-4D97-AF65-F5344CB8AC3E}">
        <p14:creationId xmlns:p14="http://schemas.microsoft.com/office/powerpoint/2010/main" val="1893525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pPr>
              <a:defRPr/>
            </a:pPr>
            <a:fld id="{AFFA8A9E-72A1-4601-BC41-335D3E7BE103}" type="datetimeFigureOut">
              <a:rPr lang="en-US"/>
              <a:pPr>
                <a:defRPr/>
              </a:pPr>
              <a:t>3/20/2015</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pPr>
              <a:defRPr/>
            </a:pPr>
            <a:fld id="{E0669B5B-B0C6-4F79-BD04-FE7A04E43359}" type="slidenum">
              <a:rPr lang="en-US"/>
              <a:pPr>
                <a:defRPr/>
              </a:pPr>
              <a:t>‹#›</a:t>
            </a:fld>
            <a:endParaRPr lang="en-US"/>
          </a:p>
        </p:txBody>
      </p:sp>
    </p:spTree>
    <p:extLst>
      <p:ext uri="{BB962C8B-B14F-4D97-AF65-F5344CB8AC3E}">
        <p14:creationId xmlns:p14="http://schemas.microsoft.com/office/powerpoint/2010/main" val="13028419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5469B914-499F-4E30-B66A-313BE553F442}" type="datetimeFigureOut">
              <a:rPr lang="en-US"/>
              <a:pPr>
                <a:defRPr/>
              </a:pPr>
              <a:t>3/20/2015</a:t>
            </a:fld>
            <a:endParaRPr lang="en-US" dirty="0"/>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D802B193-406F-4290-AC3D-96112A6769B2}" type="slidenum">
              <a:rPr lang="en-US"/>
              <a:pPr>
                <a:defRPr/>
              </a:pPr>
              <a:t>‹#›</a:t>
            </a:fld>
            <a:endParaRPr lang="en-US" dirty="0"/>
          </a:p>
        </p:txBody>
      </p:sp>
    </p:spTree>
    <p:extLst>
      <p:ext uri="{BB962C8B-B14F-4D97-AF65-F5344CB8AC3E}">
        <p14:creationId xmlns:p14="http://schemas.microsoft.com/office/powerpoint/2010/main" val="1680641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7E48102E-C648-4D0F-ACBA-D7CC99A12E24}" type="datetimeFigureOut">
              <a:rPr lang="en-US"/>
              <a:pPr>
                <a:defRPr/>
              </a:pPr>
              <a:t>3/20/2015</a:t>
            </a:fld>
            <a:endParaRPr lang="en-US" dirty="0"/>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42A44F84-4177-4974-8461-87895934AFD7}" type="slidenum">
              <a:rPr lang="en-US"/>
              <a:pPr>
                <a:defRPr/>
              </a:pPr>
              <a:t>‹#›</a:t>
            </a:fld>
            <a:endParaRPr lang="en-US" dirty="0"/>
          </a:p>
        </p:txBody>
      </p:sp>
    </p:spTree>
    <p:extLst>
      <p:ext uri="{BB962C8B-B14F-4D97-AF65-F5344CB8AC3E}">
        <p14:creationId xmlns:p14="http://schemas.microsoft.com/office/powerpoint/2010/main" val="3965111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67EA61B3-8916-4176-830E-99281ABB855E}" type="datetimeFigureOut">
              <a:rPr lang="en-US"/>
              <a:pPr>
                <a:defRPr/>
              </a:pPr>
              <a:t>3/20/2015</a:t>
            </a:fld>
            <a:endParaRPr lang="en-US" dirty="0"/>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B02591A8-71C9-427D-A848-F920478C0FE2}" type="slidenum">
              <a:rPr lang="en-US"/>
              <a:pPr>
                <a:defRPr/>
              </a:pPr>
              <a:t>‹#›</a:t>
            </a:fld>
            <a:endParaRPr lang="en-US" dirty="0"/>
          </a:p>
        </p:txBody>
      </p:sp>
    </p:spTree>
    <p:extLst>
      <p:ext uri="{BB962C8B-B14F-4D97-AF65-F5344CB8AC3E}">
        <p14:creationId xmlns:p14="http://schemas.microsoft.com/office/powerpoint/2010/main" val="532496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9D47A348-0167-4739-BFDD-FFC2F1606776}" type="datetimeFigureOut">
              <a:rPr lang="en-US"/>
              <a:pPr>
                <a:defRPr/>
              </a:pPr>
              <a:t>3/20/2015</a:t>
            </a:fld>
            <a:endParaRPr lang="en-US" dirty="0"/>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0048609B-2151-4F50-B99E-D9CDDA3035E5}" type="slidenum">
              <a:rPr lang="en-US"/>
              <a:pPr>
                <a:defRPr/>
              </a:pPr>
              <a:t>‹#›</a:t>
            </a:fld>
            <a:endParaRPr lang="en-US" dirty="0"/>
          </a:p>
        </p:txBody>
      </p:sp>
    </p:spTree>
    <p:extLst>
      <p:ext uri="{BB962C8B-B14F-4D97-AF65-F5344CB8AC3E}">
        <p14:creationId xmlns:p14="http://schemas.microsoft.com/office/powerpoint/2010/main" val="1023477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227E3742-A7BB-448E-86FC-80AC8CCADE74}" type="datetimeFigureOut">
              <a:rPr lang="en-US"/>
              <a:pPr>
                <a:defRPr/>
              </a:pPr>
              <a:t>3/20/2015</a:t>
            </a:fld>
            <a:endParaRPr lang="en-US" dirty="0"/>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19A4F932-B8CB-4DE1-8EFF-80E5A42E8597}" type="slidenum">
              <a:rPr lang="en-US"/>
              <a:pPr>
                <a:defRPr/>
              </a:pPr>
              <a:t>‹#›</a:t>
            </a:fld>
            <a:endParaRPr lang="en-US" dirty="0"/>
          </a:p>
        </p:txBody>
      </p:sp>
    </p:spTree>
    <p:extLst>
      <p:ext uri="{BB962C8B-B14F-4D97-AF65-F5344CB8AC3E}">
        <p14:creationId xmlns:p14="http://schemas.microsoft.com/office/powerpoint/2010/main" val="1115092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DB17EEEA-00A7-4EB1-B699-373CEF9BE67E}" type="datetimeFigureOut">
              <a:rPr lang="en-US"/>
              <a:pPr>
                <a:defRPr/>
              </a:pPr>
              <a:t>3/20/2015</a:t>
            </a:fld>
            <a:endParaRPr lang="en-US" dirty="0"/>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E7717DE8-8BDB-4E31-AB13-C815A880E75A}" type="slidenum">
              <a:rPr lang="en-US"/>
              <a:pPr>
                <a:defRPr/>
              </a:pPr>
              <a:t>‹#›</a:t>
            </a:fld>
            <a:endParaRPr lang="en-US" dirty="0"/>
          </a:p>
        </p:txBody>
      </p:sp>
    </p:spTree>
    <p:extLst>
      <p:ext uri="{BB962C8B-B14F-4D97-AF65-F5344CB8AC3E}">
        <p14:creationId xmlns:p14="http://schemas.microsoft.com/office/powerpoint/2010/main" val="913133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515FB454-DDF0-415C-9DE3-0714F807C3E1}" type="datetimeFigureOut">
              <a:rPr lang="en-US"/>
              <a:pPr>
                <a:defRPr/>
              </a:pPr>
              <a:t>3/20/2015</a:t>
            </a:fld>
            <a:endParaRPr lang="en-US" dirty="0"/>
          </a:p>
        </p:txBody>
      </p:sp>
      <p:sp>
        <p:nvSpPr>
          <p:cNvPr id="8"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5B86434B-DFB1-4A09-9CDE-6B03B26BDD6F}" type="slidenum">
              <a:rPr lang="en-US"/>
              <a:pPr>
                <a:defRPr/>
              </a:pPr>
              <a:t>‹#›</a:t>
            </a:fld>
            <a:endParaRPr lang="en-US" dirty="0"/>
          </a:p>
        </p:txBody>
      </p:sp>
    </p:spTree>
    <p:extLst>
      <p:ext uri="{BB962C8B-B14F-4D97-AF65-F5344CB8AC3E}">
        <p14:creationId xmlns:p14="http://schemas.microsoft.com/office/powerpoint/2010/main" val="3846959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DA035294-0DAF-420C-B329-10A31E145B62}" type="datetimeFigureOut">
              <a:rPr lang="en-US"/>
              <a:pPr>
                <a:defRPr/>
              </a:pPr>
              <a:t>3/20/2015</a:t>
            </a:fld>
            <a:endParaRPr lang="en-US" dirty="0"/>
          </a:p>
        </p:txBody>
      </p:sp>
      <p:sp>
        <p:nvSpPr>
          <p:cNvPr id="4"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F596B8FC-CF67-4F30-AE67-5EF9C8AA470F}" type="slidenum">
              <a:rPr lang="en-US"/>
              <a:pPr>
                <a:defRPr/>
              </a:pPr>
              <a:t>‹#›</a:t>
            </a:fld>
            <a:endParaRPr lang="en-US" dirty="0"/>
          </a:p>
        </p:txBody>
      </p:sp>
    </p:spTree>
    <p:extLst>
      <p:ext uri="{BB962C8B-B14F-4D97-AF65-F5344CB8AC3E}">
        <p14:creationId xmlns:p14="http://schemas.microsoft.com/office/powerpoint/2010/main" val="66034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5EC5DAB9-2498-4181-B2A8-8D3122C13100}" type="datetimeFigureOut">
              <a:rPr lang="en-US"/>
              <a:pPr>
                <a:defRPr/>
              </a:pPr>
              <a:t>3/20/2015</a:t>
            </a:fld>
            <a:endParaRPr lang="en-US" dirty="0"/>
          </a:p>
        </p:txBody>
      </p:sp>
      <p:sp>
        <p:nvSpPr>
          <p:cNvPr id="3"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9C1C27B4-2633-44F6-B37D-22E7CA516265}" type="slidenum">
              <a:rPr lang="en-US"/>
              <a:pPr>
                <a:defRPr/>
              </a:pPr>
              <a:t>‹#›</a:t>
            </a:fld>
            <a:endParaRPr lang="en-US" dirty="0"/>
          </a:p>
        </p:txBody>
      </p:sp>
    </p:spTree>
    <p:extLst>
      <p:ext uri="{BB962C8B-B14F-4D97-AF65-F5344CB8AC3E}">
        <p14:creationId xmlns:p14="http://schemas.microsoft.com/office/powerpoint/2010/main" val="2753970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4E675799-3422-4686-97F0-3950EBDCDEA5}" type="datetimeFigureOut">
              <a:rPr lang="en-US"/>
              <a:pPr>
                <a:defRPr/>
              </a:pPr>
              <a:t>3/20/2015</a:t>
            </a:fld>
            <a:endParaRPr lang="en-US" dirty="0"/>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14A02DEC-315B-4E2C-BE67-54CEBE64C239}" type="slidenum">
              <a:rPr lang="en-US"/>
              <a:pPr>
                <a:defRPr/>
              </a:pPr>
              <a:t>‹#›</a:t>
            </a:fld>
            <a:endParaRPr lang="en-US" dirty="0"/>
          </a:p>
        </p:txBody>
      </p:sp>
    </p:spTree>
    <p:extLst>
      <p:ext uri="{BB962C8B-B14F-4D97-AF65-F5344CB8AC3E}">
        <p14:creationId xmlns:p14="http://schemas.microsoft.com/office/powerpoint/2010/main" val="3908924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79B1EB1-4EAD-46DE-B4EC-00F4CED1CEAB}" type="datetimeFigureOut">
              <a:rPr lang="en-US"/>
              <a:pPr>
                <a:defRPr/>
              </a:pPr>
              <a:t>3/20/2015</a:t>
            </a:fld>
            <a:endParaRPr lang="en-US" dirty="0"/>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4A7C81B5-8784-4645-B266-FD96F85D05D3}" type="slidenum">
              <a:rPr lang="en-US"/>
              <a:pPr>
                <a:defRPr/>
              </a:pPr>
              <a:t>‹#›</a:t>
            </a:fld>
            <a:endParaRPr lang="en-US" dirty="0"/>
          </a:p>
        </p:txBody>
      </p:sp>
    </p:spTree>
    <p:extLst>
      <p:ext uri="{BB962C8B-B14F-4D97-AF65-F5344CB8AC3E}">
        <p14:creationId xmlns:p14="http://schemas.microsoft.com/office/powerpoint/2010/main" val="1725663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FAF32870-3CE8-4FE9-BB66-69F840335EA6}" type="datetimeFigureOut">
              <a:rPr lang="en-US"/>
              <a:pPr>
                <a:defRPr/>
              </a:pPr>
              <a:t>3/20/2015</a:t>
            </a:fld>
            <a:endParaRPr lang="en-US" dirty="0"/>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endParaRPr lang="en-US" dirty="0"/>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7CE1198E-5052-417F-8C19-1C211290A220}" type="slidenum">
              <a:rPr lang="en-US"/>
              <a:pPr>
                <a:defRPr/>
              </a:pPr>
              <a:t>‹#›</a:t>
            </a:fld>
            <a:endParaRPr lang="en-US" dirty="0"/>
          </a:p>
        </p:txBody>
      </p:sp>
    </p:spTree>
    <p:extLst>
      <p:ext uri="{BB962C8B-B14F-4D97-AF65-F5344CB8AC3E}">
        <p14:creationId xmlns:p14="http://schemas.microsoft.com/office/powerpoint/2010/main" val="453487102"/>
      </p:ext>
    </p:extLst>
  </p:cSld>
  <p:clrMap bg1="lt1" tx1="dk1" bg2="lt2" tx2="dk2" accent1="accent1" accent2="accent2" accent3="accent3" accent4="accent4" accent5="accent5" accent6="accent6" hlink="hlink" folHlink="folHlink"/>
  <p:sldLayoutIdLst>
    <p:sldLayoutId id="2147483927" r:id="rId1"/>
    <p:sldLayoutId id="2147483928" r:id="rId2"/>
    <p:sldLayoutId id="2147483929" r:id="rId3"/>
    <p:sldLayoutId id="2147483930" r:id="rId4"/>
    <p:sldLayoutId id="2147483931" r:id="rId5"/>
    <p:sldLayoutId id="2147483932" r:id="rId6"/>
    <p:sldLayoutId id="2147483933" r:id="rId7"/>
    <p:sldLayoutId id="2147483934" r:id="rId8"/>
    <p:sldLayoutId id="2147483935" r:id="rId9"/>
    <p:sldLayoutId id="2147483936" r:id="rId10"/>
    <p:sldLayoutId id="2147483937" r:id="rId11"/>
  </p:sldLayoutIdLst>
  <p:txStyles>
    <p:title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5"/>
          <p:cNvSpPr>
            <a:spLocks noGrp="1"/>
          </p:cNvSpPr>
          <p:nvPr>
            <p:ph type="title" idx="4294967295"/>
          </p:nvPr>
        </p:nvSpPr>
        <p:spPr>
          <a:xfrm>
            <a:off x="0" y="0"/>
            <a:ext cx="9144000" cy="838200"/>
          </a:xfrm>
        </p:spPr>
        <p:txBody>
          <a:bodyPr/>
          <a:lstStyle/>
          <a:p>
            <a:pPr>
              <a:defRPr/>
            </a:pPr>
            <a:r>
              <a:rPr lang="en-US" altLang="en-US" b="1" dirty="0" smtClean="0">
                <a:solidFill>
                  <a:srgbClr val="FF0000"/>
                </a:solidFill>
              </a:rPr>
              <a:t>Friday March 20, 2015</a:t>
            </a:r>
            <a:r>
              <a:rPr lang="en-US" altLang="en-US" b="1" dirty="0" smtClean="0">
                <a:solidFill>
                  <a:schemeClr val="bg1">
                    <a:lumMod val="50000"/>
                  </a:schemeClr>
                </a:solidFill>
              </a:rPr>
              <a:t/>
            </a:r>
            <a:br>
              <a:rPr lang="en-US" altLang="en-US" b="1" dirty="0" smtClean="0">
                <a:solidFill>
                  <a:schemeClr val="bg1">
                    <a:lumMod val="50000"/>
                  </a:schemeClr>
                </a:solidFill>
              </a:rPr>
            </a:br>
            <a:r>
              <a:rPr lang="en-US" altLang="en-US" sz="2000" b="1" dirty="0" smtClean="0">
                <a:solidFill>
                  <a:schemeClr val="bg1">
                    <a:lumMod val="50000"/>
                  </a:schemeClr>
                </a:solidFill>
              </a:rPr>
              <a:t>Mr. Goblirsch – American Government</a:t>
            </a:r>
          </a:p>
        </p:txBody>
      </p:sp>
      <p:sp>
        <p:nvSpPr>
          <p:cNvPr id="20483" name="Content Placeholder 6"/>
          <p:cNvSpPr>
            <a:spLocks noGrp="1"/>
          </p:cNvSpPr>
          <p:nvPr>
            <p:ph idx="4294967295"/>
          </p:nvPr>
        </p:nvSpPr>
        <p:spPr>
          <a:xfrm>
            <a:off x="0" y="838200"/>
            <a:ext cx="9144000" cy="6019800"/>
          </a:xfrm>
        </p:spPr>
        <p:txBody>
          <a:bodyPr>
            <a:normAutofit fontScale="92500" lnSpcReduction="20000"/>
          </a:bodyPr>
          <a:lstStyle/>
          <a:p>
            <a:pPr marL="609600" indent="-609600">
              <a:spcBef>
                <a:spcPct val="0"/>
              </a:spcBef>
              <a:buFontTx/>
              <a:buNone/>
              <a:defRPr/>
            </a:pPr>
            <a:r>
              <a:rPr lang="en-US" sz="2800" b="1" dirty="0" smtClean="0">
                <a:solidFill>
                  <a:schemeClr val="tx2"/>
                </a:solidFill>
              </a:rPr>
              <a:t>OBJECTIVE – </a:t>
            </a:r>
            <a:r>
              <a:rPr lang="en-US" sz="2800" b="1" u="sng" dirty="0" smtClean="0">
                <a:solidFill>
                  <a:schemeClr val="tx2"/>
                </a:solidFill>
              </a:rPr>
              <a:t>S</a:t>
            </a:r>
            <a:r>
              <a:rPr lang="en-US" sz="2800" b="1" dirty="0" smtClean="0">
                <a:solidFill>
                  <a:schemeClr val="tx2"/>
                </a:solidFill>
              </a:rPr>
              <a:t>tudents </a:t>
            </a:r>
            <a:r>
              <a:rPr lang="en-US" sz="2800" b="1" u="sng" dirty="0" smtClean="0">
                <a:solidFill>
                  <a:schemeClr val="tx2"/>
                </a:solidFill>
              </a:rPr>
              <a:t>W</a:t>
            </a:r>
            <a:r>
              <a:rPr lang="en-US" sz="2800" b="1" dirty="0" smtClean="0">
                <a:solidFill>
                  <a:schemeClr val="tx2"/>
                </a:solidFill>
              </a:rPr>
              <a:t>ill </a:t>
            </a:r>
            <a:r>
              <a:rPr lang="en-US" sz="2800" b="1" u="sng" dirty="0" smtClean="0">
                <a:solidFill>
                  <a:schemeClr val="tx2"/>
                </a:solidFill>
              </a:rPr>
              <a:t>B</a:t>
            </a:r>
            <a:r>
              <a:rPr lang="en-US" sz="2800" b="1" dirty="0" smtClean="0">
                <a:solidFill>
                  <a:schemeClr val="tx2"/>
                </a:solidFill>
              </a:rPr>
              <a:t>e </a:t>
            </a:r>
            <a:r>
              <a:rPr lang="en-US" sz="2800" b="1" u="sng" dirty="0" smtClean="0">
                <a:solidFill>
                  <a:schemeClr val="tx2"/>
                </a:solidFill>
              </a:rPr>
              <a:t>A</a:t>
            </a:r>
            <a:r>
              <a:rPr lang="en-US" sz="2800" b="1" dirty="0" smtClean="0">
                <a:solidFill>
                  <a:schemeClr val="tx2"/>
                </a:solidFill>
              </a:rPr>
              <a:t>ble </a:t>
            </a:r>
            <a:r>
              <a:rPr lang="en-US" sz="2800" b="1" u="sng" dirty="0" smtClean="0">
                <a:solidFill>
                  <a:schemeClr val="tx2"/>
                </a:solidFill>
              </a:rPr>
              <a:t>T</a:t>
            </a:r>
            <a:r>
              <a:rPr lang="en-US" sz="2800" b="1" dirty="0" smtClean="0">
                <a:solidFill>
                  <a:schemeClr val="tx2"/>
                </a:solidFill>
              </a:rPr>
              <a:t>o – SWBAT:</a:t>
            </a:r>
            <a:endParaRPr lang="en-US" sz="2800" dirty="0"/>
          </a:p>
          <a:p>
            <a:pPr marL="609600" indent="-609600">
              <a:spcBef>
                <a:spcPct val="0"/>
              </a:spcBef>
              <a:buFontTx/>
              <a:buNone/>
              <a:defRPr/>
            </a:pPr>
            <a:r>
              <a:rPr lang="en-US" sz="2400" dirty="0" smtClean="0"/>
              <a:t> - Identify the </a:t>
            </a:r>
            <a:r>
              <a:rPr lang="en-US" sz="2400" dirty="0" smtClean="0"/>
              <a:t>structure and duties </a:t>
            </a:r>
            <a:r>
              <a:rPr lang="en-US" sz="2400" dirty="0" smtClean="0"/>
              <a:t>of the U.S. Congress.</a:t>
            </a:r>
          </a:p>
          <a:p>
            <a:pPr marL="0" indent="0">
              <a:spcBef>
                <a:spcPct val="0"/>
              </a:spcBef>
              <a:buFont typeface="Arial" charset="0"/>
              <a:buNone/>
              <a:defRPr/>
            </a:pPr>
            <a:endParaRPr lang="en-US" sz="1700" b="1" dirty="0" smtClean="0">
              <a:solidFill>
                <a:srgbClr val="FF0000"/>
              </a:solidFill>
            </a:endParaRPr>
          </a:p>
          <a:p>
            <a:pPr marL="609600" indent="-609600">
              <a:spcBef>
                <a:spcPct val="0"/>
              </a:spcBef>
              <a:buFontTx/>
              <a:buNone/>
              <a:defRPr/>
            </a:pPr>
            <a:r>
              <a:rPr lang="en-US" sz="2800" b="1" dirty="0" smtClean="0">
                <a:solidFill>
                  <a:srgbClr val="FF0000"/>
                </a:solidFill>
              </a:rPr>
              <a:t>AGENDA: 3</a:t>
            </a:r>
            <a:r>
              <a:rPr lang="en-US" sz="2800" b="1" baseline="30000" dirty="0" smtClean="0">
                <a:solidFill>
                  <a:srgbClr val="FF0000"/>
                </a:solidFill>
              </a:rPr>
              <a:t>rd</a:t>
            </a:r>
            <a:r>
              <a:rPr lang="en-US" sz="2800" b="1" dirty="0" smtClean="0">
                <a:solidFill>
                  <a:srgbClr val="FF0000"/>
                </a:solidFill>
              </a:rPr>
              <a:t> &amp; 6</a:t>
            </a:r>
            <a:r>
              <a:rPr lang="en-US" sz="2800" b="1" baseline="30000" dirty="0" smtClean="0">
                <a:solidFill>
                  <a:srgbClr val="FF0000"/>
                </a:solidFill>
              </a:rPr>
              <a:t>th</a:t>
            </a:r>
            <a:r>
              <a:rPr lang="en-US" sz="2800" b="1" dirty="0" smtClean="0">
                <a:solidFill>
                  <a:srgbClr val="FF0000"/>
                </a:solidFill>
              </a:rPr>
              <a:t> ONLY</a:t>
            </a:r>
            <a:endParaRPr lang="en-US" sz="2400" dirty="0" smtClean="0"/>
          </a:p>
          <a:p>
            <a:pPr marL="609600" indent="-609600">
              <a:spcBef>
                <a:spcPct val="0"/>
              </a:spcBef>
              <a:buFontTx/>
              <a:buAutoNum type="arabicParenR"/>
              <a:defRPr/>
            </a:pPr>
            <a:r>
              <a:rPr lang="en-US" sz="2400" dirty="0" smtClean="0"/>
              <a:t>WARM-UP: Tax </a:t>
            </a:r>
            <a:r>
              <a:rPr lang="en-US" sz="2400" dirty="0" smtClean="0"/>
              <a:t>Day</a:t>
            </a:r>
            <a:endParaRPr lang="en-US" sz="2400" dirty="0">
              <a:solidFill>
                <a:prstClr val="black"/>
              </a:solidFill>
            </a:endParaRPr>
          </a:p>
          <a:p>
            <a:pPr marL="609600" lvl="0" indent="-609600">
              <a:spcBef>
                <a:spcPct val="0"/>
              </a:spcBef>
              <a:buFontTx/>
              <a:buAutoNum type="arabicParenR"/>
              <a:defRPr/>
            </a:pPr>
            <a:r>
              <a:rPr lang="en-US" sz="2400" dirty="0" smtClean="0">
                <a:solidFill>
                  <a:prstClr val="black"/>
                </a:solidFill>
              </a:rPr>
              <a:t>KAHOOT QUIZ</a:t>
            </a:r>
            <a:endParaRPr lang="en-US" sz="2400" dirty="0" smtClean="0">
              <a:solidFill>
                <a:prstClr val="black"/>
              </a:solidFill>
            </a:endParaRPr>
          </a:p>
          <a:p>
            <a:pPr marL="609600" lvl="0" indent="-609600">
              <a:spcBef>
                <a:spcPct val="0"/>
              </a:spcBef>
              <a:buFontTx/>
              <a:buAutoNum type="arabicParenR"/>
              <a:defRPr/>
            </a:pPr>
            <a:r>
              <a:rPr lang="en-US" sz="2400" dirty="0" smtClean="0">
                <a:solidFill>
                  <a:prstClr val="black"/>
                </a:solidFill>
              </a:rPr>
              <a:t>ASSIGNMENT: Workbook P. 52</a:t>
            </a:r>
          </a:p>
          <a:p>
            <a:pPr marL="609600" lvl="0" indent="-609600">
              <a:spcBef>
                <a:spcPct val="0"/>
              </a:spcBef>
              <a:buFontTx/>
              <a:buAutoNum type="arabicParenR"/>
              <a:defRPr/>
            </a:pPr>
            <a:r>
              <a:rPr lang="en-US" sz="2400" dirty="0" smtClean="0">
                <a:solidFill>
                  <a:prstClr val="black"/>
                </a:solidFill>
              </a:rPr>
              <a:t>Introduce War Simulation</a:t>
            </a:r>
            <a:endParaRPr lang="en-US" sz="1100" dirty="0" smtClean="0">
              <a:solidFill>
                <a:srgbClr val="FF0000"/>
              </a:solidFill>
            </a:endParaRPr>
          </a:p>
          <a:p>
            <a:pPr marL="0" indent="0">
              <a:spcBef>
                <a:spcPct val="0"/>
              </a:spcBef>
              <a:buFont typeface="Arial" charset="0"/>
              <a:buNone/>
              <a:defRPr/>
            </a:pPr>
            <a:endParaRPr lang="en-US" sz="1700" b="1" dirty="0" smtClean="0"/>
          </a:p>
          <a:p>
            <a:pPr marL="609600" indent="-609600">
              <a:spcBef>
                <a:spcPct val="0"/>
              </a:spcBef>
              <a:buFont typeface="Arial" charset="0"/>
              <a:buNone/>
              <a:defRPr/>
            </a:pPr>
            <a:r>
              <a:rPr lang="en-US" sz="2800" b="1" dirty="0" smtClean="0">
                <a:solidFill>
                  <a:srgbClr val="1F497D"/>
                </a:solidFill>
              </a:rPr>
              <a:t>Tax Day WARM-UP</a:t>
            </a:r>
            <a:r>
              <a:rPr lang="en-US" sz="2800" dirty="0" smtClean="0">
                <a:solidFill>
                  <a:srgbClr val="1F497D"/>
                </a:solidFill>
              </a:rPr>
              <a:t>: </a:t>
            </a:r>
            <a:r>
              <a:rPr lang="en-US" sz="1050" dirty="0" smtClean="0">
                <a:solidFill>
                  <a:srgbClr val="000000"/>
                </a:solidFill>
              </a:rPr>
              <a:t>(Follow the directions below)</a:t>
            </a:r>
            <a:endParaRPr lang="en-US" sz="2400" dirty="0" smtClean="0">
              <a:solidFill>
                <a:prstClr val="black"/>
              </a:solidFill>
            </a:endParaRPr>
          </a:p>
          <a:p>
            <a:pPr marL="0" indent="0" algn="ctr">
              <a:spcBef>
                <a:spcPct val="0"/>
              </a:spcBef>
              <a:buFont typeface="Arial" charset="0"/>
              <a:buNone/>
              <a:defRPr/>
            </a:pPr>
            <a:r>
              <a:rPr lang="en-US" sz="2400" dirty="0" smtClean="0">
                <a:solidFill>
                  <a:prstClr val="black"/>
                </a:solidFill>
              </a:rPr>
              <a:t>***</a:t>
            </a:r>
            <a:r>
              <a:rPr lang="en-US" sz="2400" dirty="0">
                <a:solidFill>
                  <a:prstClr val="black"/>
                </a:solidFill>
              </a:rPr>
              <a:t>5</a:t>
            </a:r>
            <a:r>
              <a:rPr lang="en-US" sz="2400" dirty="0" smtClean="0">
                <a:solidFill>
                  <a:prstClr val="black"/>
                </a:solidFill>
              </a:rPr>
              <a:t> </a:t>
            </a:r>
            <a:r>
              <a:rPr lang="en-US" sz="2400" dirty="0">
                <a:solidFill>
                  <a:prstClr val="black"/>
                </a:solidFill>
              </a:rPr>
              <a:t>minutes</a:t>
            </a:r>
            <a:r>
              <a:rPr lang="en-US" sz="2400" dirty="0" smtClean="0">
                <a:solidFill>
                  <a:prstClr val="black"/>
                </a:solidFill>
              </a:rPr>
              <a:t>***</a:t>
            </a:r>
          </a:p>
          <a:p>
            <a:pPr marL="0" lvl="0" indent="0">
              <a:lnSpc>
                <a:spcPct val="120000"/>
              </a:lnSpc>
              <a:spcBef>
                <a:spcPct val="0"/>
              </a:spcBef>
              <a:buNone/>
              <a:defRPr/>
            </a:pPr>
            <a:r>
              <a:rPr lang="en-US" sz="1900" dirty="0">
                <a:solidFill>
                  <a:prstClr val="black"/>
                </a:solidFill>
              </a:rPr>
              <a:t>Calculate your weekly taxes and make your Weekly Deposit.</a:t>
            </a:r>
          </a:p>
          <a:p>
            <a:pPr marL="457200" lvl="0" indent="-457200">
              <a:lnSpc>
                <a:spcPct val="120000"/>
              </a:lnSpc>
              <a:spcBef>
                <a:spcPct val="0"/>
              </a:spcBef>
              <a:buFont typeface="+mj-lt"/>
              <a:buAutoNum type="arabicPeriod"/>
              <a:defRPr/>
            </a:pPr>
            <a:r>
              <a:rPr lang="en-US" sz="1900" dirty="0">
                <a:solidFill>
                  <a:prstClr val="black"/>
                </a:solidFill>
              </a:rPr>
              <a:t>Ask your Section Leader if you received any daily bonus </a:t>
            </a:r>
            <a:r>
              <a:rPr lang="en-US" sz="1900" dirty="0" smtClean="0">
                <a:solidFill>
                  <a:prstClr val="black"/>
                </a:solidFill>
              </a:rPr>
              <a:t>pay or restroom bonuses</a:t>
            </a:r>
            <a:endParaRPr lang="en-US" sz="1900" dirty="0">
              <a:solidFill>
                <a:prstClr val="black"/>
              </a:solidFill>
            </a:endParaRPr>
          </a:p>
          <a:p>
            <a:pPr marL="857250" lvl="1" indent="-457200">
              <a:lnSpc>
                <a:spcPct val="120000"/>
              </a:lnSpc>
              <a:spcBef>
                <a:spcPct val="0"/>
              </a:spcBef>
              <a:buFont typeface="Wingdings" panose="05000000000000000000" pitchFamily="2" charset="2"/>
              <a:buChar char="Ø"/>
              <a:defRPr/>
            </a:pPr>
            <a:r>
              <a:rPr lang="en-US" sz="1900" dirty="0">
                <a:solidFill>
                  <a:prstClr val="black"/>
                </a:solidFill>
              </a:rPr>
              <a:t>If so, add it to your pay for that day on your Weekly Time Sheet</a:t>
            </a:r>
          </a:p>
          <a:p>
            <a:pPr marL="457200" lvl="0" indent="-457200">
              <a:lnSpc>
                <a:spcPct val="120000"/>
              </a:lnSpc>
              <a:spcBef>
                <a:spcPct val="0"/>
              </a:spcBef>
              <a:buFont typeface="+mj-lt"/>
              <a:buAutoNum type="arabicPeriod"/>
              <a:defRPr/>
            </a:pPr>
            <a:r>
              <a:rPr lang="en-US" sz="1900" dirty="0">
                <a:solidFill>
                  <a:prstClr val="black"/>
                </a:solidFill>
              </a:rPr>
              <a:t>Add up your daily pay from the week to get your Gross Total</a:t>
            </a:r>
          </a:p>
          <a:p>
            <a:pPr marL="457200" lvl="0" indent="-457200">
              <a:lnSpc>
                <a:spcPct val="120000"/>
              </a:lnSpc>
              <a:spcBef>
                <a:spcPct val="0"/>
              </a:spcBef>
              <a:buFont typeface="+mj-lt"/>
              <a:buAutoNum type="arabicPeriod"/>
              <a:defRPr/>
            </a:pPr>
            <a:r>
              <a:rPr lang="en-US" sz="1900" dirty="0">
                <a:solidFill>
                  <a:prstClr val="black"/>
                </a:solidFill>
              </a:rPr>
              <a:t>Calculate your taxes using the TAX BRACKETS below:</a:t>
            </a:r>
          </a:p>
          <a:p>
            <a:pPr marL="1257300" lvl="2" indent="-457200">
              <a:lnSpc>
                <a:spcPct val="120000"/>
              </a:lnSpc>
              <a:spcBef>
                <a:spcPct val="0"/>
              </a:spcBef>
              <a:buFont typeface="Wingdings" panose="05000000000000000000" pitchFamily="2" charset="2"/>
              <a:buChar char="Ø"/>
              <a:defRPr/>
            </a:pPr>
            <a:r>
              <a:rPr lang="en-US" sz="1900" dirty="0">
                <a:solidFill>
                  <a:srgbClr val="00B050"/>
                </a:solidFill>
              </a:rPr>
              <a:t>Gross Total </a:t>
            </a:r>
            <a:r>
              <a:rPr lang="en-US" sz="1900" b="1" i="1" dirty="0">
                <a:solidFill>
                  <a:srgbClr val="00B050"/>
                </a:solidFill>
                <a:effectLst>
                  <a:outerShdw blurRad="38100" dist="38100" dir="2700000" algn="tl">
                    <a:srgbClr val="000000">
                      <a:alpha val="43137"/>
                    </a:srgbClr>
                  </a:outerShdw>
                </a:effectLst>
              </a:rPr>
              <a:t>Less than $45.00 </a:t>
            </a:r>
            <a:r>
              <a:rPr lang="en-US" sz="1900" b="1" dirty="0">
                <a:solidFill>
                  <a:prstClr val="black"/>
                </a:solidFill>
                <a:effectLst>
                  <a:outerShdw blurRad="38100" dist="38100" dir="2700000" algn="tl">
                    <a:srgbClr val="000000">
                      <a:alpha val="43137"/>
                    </a:srgbClr>
                  </a:outerShdw>
                </a:effectLst>
              </a:rPr>
              <a:t>================</a:t>
            </a:r>
            <a:r>
              <a:rPr lang="en-US" sz="1900" b="1" dirty="0">
                <a:solidFill>
                  <a:prstClr val="black"/>
                </a:solidFill>
                <a:effectLst>
                  <a:outerShdw blurRad="38100" dist="38100" dir="2700000" algn="tl">
                    <a:srgbClr val="000000">
                      <a:alpha val="43137"/>
                    </a:srgbClr>
                  </a:outerShdw>
                </a:effectLst>
                <a:sym typeface="Wingdings" panose="05000000000000000000" pitchFamily="2" charset="2"/>
              </a:rPr>
              <a:t></a:t>
            </a:r>
            <a:r>
              <a:rPr lang="en-US" sz="1900" b="1" u="sng" dirty="0">
                <a:solidFill>
                  <a:srgbClr val="FF0000"/>
                </a:solidFill>
              </a:rPr>
              <a:t>20%</a:t>
            </a:r>
            <a:r>
              <a:rPr lang="en-US" sz="1900" dirty="0">
                <a:solidFill>
                  <a:srgbClr val="FF0000"/>
                </a:solidFill>
              </a:rPr>
              <a:t> tax rate (X 0.20)</a:t>
            </a:r>
          </a:p>
          <a:p>
            <a:pPr marL="1257300" lvl="2" indent="-457200">
              <a:lnSpc>
                <a:spcPct val="120000"/>
              </a:lnSpc>
              <a:spcBef>
                <a:spcPct val="0"/>
              </a:spcBef>
              <a:buFont typeface="Wingdings" panose="05000000000000000000" pitchFamily="2" charset="2"/>
              <a:buChar char="Ø"/>
              <a:defRPr/>
            </a:pPr>
            <a:r>
              <a:rPr lang="en-US" sz="1900" dirty="0">
                <a:solidFill>
                  <a:srgbClr val="00B050"/>
                </a:solidFill>
              </a:rPr>
              <a:t>Gross Total </a:t>
            </a:r>
            <a:r>
              <a:rPr lang="en-US" sz="1900" b="1" i="1" dirty="0">
                <a:solidFill>
                  <a:srgbClr val="00B050"/>
                </a:solidFill>
                <a:effectLst>
                  <a:outerShdw blurRad="38100" dist="38100" dir="2700000" algn="tl">
                    <a:srgbClr val="000000">
                      <a:alpha val="43137"/>
                    </a:srgbClr>
                  </a:outerShdw>
                </a:effectLst>
              </a:rPr>
              <a:t>$45 through $55.00 </a:t>
            </a:r>
            <a:r>
              <a:rPr lang="en-US" sz="1900" b="1" dirty="0">
                <a:solidFill>
                  <a:prstClr val="black"/>
                </a:solidFill>
                <a:effectLst>
                  <a:outerShdw blurRad="38100" dist="38100" dir="2700000" algn="tl">
                    <a:srgbClr val="000000">
                      <a:alpha val="43137"/>
                    </a:srgbClr>
                  </a:outerShdw>
                </a:effectLst>
              </a:rPr>
              <a:t>==============</a:t>
            </a:r>
            <a:r>
              <a:rPr lang="en-US" sz="1900" b="1" dirty="0" smtClean="0">
                <a:solidFill>
                  <a:prstClr val="black"/>
                </a:solidFill>
                <a:effectLst>
                  <a:outerShdw blurRad="38100" dist="38100" dir="2700000" algn="tl">
                    <a:srgbClr val="000000">
                      <a:alpha val="43137"/>
                    </a:srgbClr>
                  </a:outerShdw>
                </a:effectLst>
                <a:sym typeface="Wingdings" panose="05000000000000000000" pitchFamily="2" charset="2"/>
              </a:rPr>
              <a:t></a:t>
            </a:r>
            <a:r>
              <a:rPr lang="en-US" sz="1900" b="1" u="sng" dirty="0" smtClean="0">
                <a:solidFill>
                  <a:srgbClr val="FF0000"/>
                </a:solidFill>
                <a:sym typeface="Wingdings" panose="05000000000000000000" pitchFamily="2" charset="2"/>
              </a:rPr>
              <a:t>25</a:t>
            </a:r>
            <a:r>
              <a:rPr lang="en-US" sz="1900" b="1" u="sng" dirty="0">
                <a:solidFill>
                  <a:srgbClr val="FF0000"/>
                </a:solidFill>
              </a:rPr>
              <a:t>%</a:t>
            </a:r>
            <a:r>
              <a:rPr lang="en-US" sz="1900" dirty="0">
                <a:solidFill>
                  <a:srgbClr val="FF0000"/>
                </a:solidFill>
              </a:rPr>
              <a:t> tax rate (X 0.25)</a:t>
            </a:r>
          </a:p>
          <a:p>
            <a:pPr marL="1257300" lvl="2" indent="-457200">
              <a:lnSpc>
                <a:spcPct val="120000"/>
              </a:lnSpc>
              <a:spcBef>
                <a:spcPct val="0"/>
              </a:spcBef>
              <a:buFont typeface="Wingdings" panose="05000000000000000000" pitchFamily="2" charset="2"/>
              <a:buChar char="Ø"/>
              <a:defRPr/>
            </a:pPr>
            <a:r>
              <a:rPr lang="en-US" sz="1900" dirty="0">
                <a:solidFill>
                  <a:srgbClr val="00B050"/>
                </a:solidFill>
              </a:rPr>
              <a:t>Gross Total </a:t>
            </a:r>
            <a:r>
              <a:rPr lang="en-US" sz="1900" b="1" i="1" dirty="0">
                <a:solidFill>
                  <a:srgbClr val="00B050"/>
                </a:solidFill>
                <a:effectLst>
                  <a:outerShdw blurRad="38100" dist="38100" dir="2700000" algn="tl">
                    <a:srgbClr val="000000">
                      <a:alpha val="43137"/>
                    </a:srgbClr>
                  </a:outerShdw>
                </a:effectLst>
              </a:rPr>
              <a:t>More than $55.00</a:t>
            </a:r>
            <a:r>
              <a:rPr lang="en-US" sz="1900" b="1" dirty="0">
                <a:solidFill>
                  <a:srgbClr val="00B050"/>
                </a:solidFill>
                <a:effectLst>
                  <a:outerShdw blurRad="38100" dist="38100" dir="2700000" algn="tl">
                    <a:srgbClr val="000000">
                      <a:alpha val="43137"/>
                    </a:srgbClr>
                  </a:outerShdw>
                </a:effectLst>
              </a:rPr>
              <a:t> </a:t>
            </a:r>
            <a:r>
              <a:rPr lang="en-US" sz="1900" b="1" dirty="0">
                <a:solidFill>
                  <a:prstClr val="black"/>
                </a:solidFill>
                <a:effectLst>
                  <a:outerShdw blurRad="38100" dist="38100" dir="2700000" algn="tl">
                    <a:srgbClr val="000000">
                      <a:alpha val="43137"/>
                    </a:srgbClr>
                  </a:outerShdw>
                </a:effectLst>
              </a:rPr>
              <a:t>================</a:t>
            </a:r>
            <a:r>
              <a:rPr lang="en-US" sz="1900" b="1" dirty="0">
                <a:solidFill>
                  <a:prstClr val="black"/>
                </a:solidFill>
                <a:effectLst>
                  <a:outerShdw blurRad="38100" dist="38100" dir="2700000" algn="tl">
                    <a:srgbClr val="000000">
                      <a:alpha val="43137"/>
                    </a:srgbClr>
                  </a:outerShdw>
                </a:effectLst>
                <a:sym typeface="Wingdings" panose="05000000000000000000" pitchFamily="2" charset="2"/>
              </a:rPr>
              <a:t></a:t>
            </a:r>
            <a:r>
              <a:rPr lang="en-US" sz="1900" b="1" u="sng" dirty="0">
                <a:solidFill>
                  <a:srgbClr val="FF0000"/>
                </a:solidFill>
              </a:rPr>
              <a:t>30%</a:t>
            </a:r>
            <a:r>
              <a:rPr lang="en-US" sz="1900" b="1" dirty="0">
                <a:solidFill>
                  <a:srgbClr val="FF0000"/>
                </a:solidFill>
              </a:rPr>
              <a:t> </a:t>
            </a:r>
            <a:r>
              <a:rPr lang="en-US" sz="1900" dirty="0">
                <a:solidFill>
                  <a:srgbClr val="FF0000"/>
                </a:solidFill>
              </a:rPr>
              <a:t>tax rate (X 0.30)</a:t>
            </a:r>
          </a:p>
          <a:p>
            <a:pPr marL="457200" lvl="0" indent="-457200">
              <a:lnSpc>
                <a:spcPct val="120000"/>
              </a:lnSpc>
              <a:spcBef>
                <a:spcPct val="0"/>
              </a:spcBef>
              <a:buFont typeface="+mj-lt"/>
              <a:buAutoNum type="arabicPeriod"/>
              <a:defRPr/>
            </a:pPr>
            <a:r>
              <a:rPr lang="en-US" sz="1900" dirty="0">
                <a:solidFill>
                  <a:prstClr val="black"/>
                </a:solidFill>
              </a:rPr>
              <a:t>Subtract your taxes from your gross to get your net pay</a:t>
            </a:r>
          </a:p>
          <a:p>
            <a:pPr marL="457200" lvl="0" indent="-457200">
              <a:lnSpc>
                <a:spcPct val="120000"/>
              </a:lnSpc>
              <a:spcBef>
                <a:spcPct val="0"/>
              </a:spcBef>
              <a:buFont typeface="+mj-lt"/>
              <a:buAutoNum type="arabicPeriod"/>
              <a:defRPr/>
            </a:pPr>
            <a:r>
              <a:rPr lang="en-US" sz="1900" dirty="0">
                <a:solidFill>
                  <a:prstClr val="black"/>
                </a:solidFill>
              </a:rPr>
              <a:t>Your net pay for the week = your Weekly </a:t>
            </a:r>
            <a:r>
              <a:rPr lang="en-US" sz="1900" dirty="0" smtClean="0">
                <a:solidFill>
                  <a:prstClr val="black"/>
                </a:solidFill>
              </a:rPr>
              <a:t>Deposit</a:t>
            </a:r>
            <a:endParaRPr lang="en-US" sz="1900" dirty="0">
              <a:solidFill>
                <a:prstClr val="black"/>
              </a:solidFill>
            </a:endParaRPr>
          </a:p>
        </p:txBody>
      </p:sp>
    </p:spTree>
    <p:extLst>
      <p:ext uri="{BB962C8B-B14F-4D97-AF65-F5344CB8AC3E}">
        <p14:creationId xmlns:p14="http://schemas.microsoft.com/office/powerpoint/2010/main" val="1410208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SENATE SALARY</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US" sz="6000" dirty="0" smtClean="0"/>
              <a:t>Your Senatorial salary will be </a:t>
            </a:r>
            <a:r>
              <a:rPr lang="en-US" sz="6000" u="sng" dirty="0" smtClean="0"/>
              <a:t>$10.25 </a:t>
            </a:r>
            <a:r>
              <a:rPr lang="en-US" sz="6000" dirty="0" smtClean="0"/>
              <a:t>per day</a:t>
            </a:r>
            <a:endParaRPr lang="en-US" sz="6000" dirty="0"/>
          </a:p>
        </p:txBody>
      </p:sp>
    </p:spTree>
    <p:extLst>
      <p:ext uri="{BB962C8B-B14F-4D97-AF65-F5344CB8AC3E}">
        <p14:creationId xmlns:p14="http://schemas.microsoft.com/office/powerpoint/2010/main" val="17384072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HOUSE OF REPRESENTATIVES SALARY</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endParaRPr lang="en-US" sz="6000" dirty="0" smtClean="0"/>
          </a:p>
          <a:p>
            <a:pPr marL="0" indent="0">
              <a:buNone/>
            </a:pPr>
            <a:r>
              <a:rPr lang="en-US" sz="6000" dirty="0" smtClean="0"/>
              <a:t>Your Representative salary will be </a:t>
            </a:r>
            <a:r>
              <a:rPr lang="en-US" sz="6000" u="sng" dirty="0" smtClean="0"/>
              <a:t>$7.25 </a:t>
            </a:r>
            <a:r>
              <a:rPr lang="en-US" sz="6000" dirty="0" smtClean="0"/>
              <a:t>per day</a:t>
            </a:r>
            <a:endParaRPr lang="en-US" sz="6000" dirty="0"/>
          </a:p>
        </p:txBody>
      </p:sp>
    </p:spTree>
    <p:extLst>
      <p:ext uri="{BB962C8B-B14F-4D97-AF65-F5344CB8AC3E}">
        <p14:creationId xmlns:p14="http://schemas.microsoft.com/office/powerpoint/2010/main" val="17384072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sz="3600" b="1" dirty="0" smtClean="0">
                <a:effectLst>
                  <a:outerShdw blurRad="38100" dist="38100" dir="2700000" algn="tl">
                    <a:srgbClr val="000000">
                      <a:alpha val="43137"/>
                    </a:srgbClr>
                  </a:outerShdw>
                </a:effectLst>
              </a:rPr>
              <a:t>Section Leader </a:t>
            </a:r>
            <a:br>
              <a:rPr lang="en-US" sz="3600" b="1" dirty="0" smtClean="0">
                <a:effectLst>
                  <a:outerShdw blurRad="38100" dist="38100" dir="2700000" algn="tl">
                    <a:srgbClr val="000000">
                      <a:alpha val="43137"/>
                    </a:srgbClr>
                  </a:outerShdw>
                </a:effectLst>
              </a:rPr>
            </a:br>
            <a:r>
              <a:rPr lang="en-US" sz="3600" b="1" dirty="0" smtClean="0">
                <a:effectLst>
                  <a:outerShdw blurRad="38100" dist="38100" dir="2700000" algn="tl">
                    <a:srgbClr val="000000">
                      <a:alpha val="43137"/>
                    </a:srgbClr>
                  </a:outerShdw>
                </a:effectLst>
              </a:rPr>
              <a:t>Bonus Pay Summary</a:t>
            </a:r>
            <a:endParaRPr lang="en-US" sz="3600" b="1"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0481066"/>
              </p:ext>
            </p:extLst>
          </p:nvPr>
        </p:nvGraphicFramePr>
        <p:xfrm>
          <a:off x="9427" y="3058847"/>
          <a:ext cx="9144000" cy="3016445"/>
        </p:xfrm>
        <a:graphic>
          <a:graphicData uri="http://schemas.openxmlformats.org/drawingml/2006/table">
            <a:tbl>
              <a:tblPr firstRow="1" bandRow="1">
                <a:tableStyleId>{5C22544A-7EE6-4342-B048-85BDC9FD1C3A}</a:tableStyleId>
              </a:tblPr>
              <a:tblGrid>
                <a:gridCol w="1828800"/>
                <a:gridCol w="1828800"/>
                <a:gridCol w="1828800"/>
                <a:gridCol w="1828800"/>
                <a:gridCol w="1828800"/>
              </a:tblGrid>
              <a:tr h="358554">
                <a:tc>
                  <a:txBody>
                    <a:bodyPr/>
                    <a:lstStyle/>
                    <a:p>
                      <a:pPr algn="ctr"/>
                      <a:r>
                        <a:rPr lang="en-US" sz="2000" dirty="0" smtClean="0">
                          <a:effectLst>
                            <a:outerShdw blurRad="38100" dist="38100" dir="2700000" algn="tl">
                              <a:srgbClr val="000000">
                                <a:alpha val="43137"/>
                              </a:srgbClr>
                            </a:outerShdw>
                          </a:effectLst>
                        </a:rPr>
                        <a:t>MONDAY</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a:r>
                        <a:rPr lang="en-US" sz="2000" dirty="0" smtClean="0">
                          <a:effectLst>
                            <a:outerShdw blurRad="38100" dist="38100" dir="2700000" algn="tl">
                              <a:srgbClr val="000000">
                                <a:alpha val="43137"/>
                              </a:srgbClr>
                            </a:outerShdw>
                          </a:effectLst>
                        </a:rPr>
                        <a:t>TUESDAY</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a:r>
                        <a:rPr lang="en-US" sz="2000" dirty="0" smtClean="0">
                          <a:effectLst>
                            <a:outerShdw blurRad="38100" dist="38100" dir="2700000" algn="tl">
                              <a:srgbClr val="000000">
                                <a:alpha val="43137"/>
                              </a:srgbClr>
                            </a:outerShdw>
                          </a:effectLst>
                        </a:rPr>
                        <a:t>WEDNESDAY</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a:r>
                        <a:rPr lang="en-US" sz="2000" dirty="0" smtClean="0">
                          <a:effectLst>
                            <a:outerShdw blurRad="38100" dist="38100" dir="2700000" algn="tl">
                              <a:srgbClr val="000000">
                                <a:alpha val="43137"/>
                              </a:srgbClr>
                            </a:outerShdw>
                          </a:effectLst>
                        </a:rPr>
                        <a:t>THURSDAY</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a:r>
                        <a:rPr lang="en-US" sz="2000" dirty="0" smtClean="0">
                          <a:effectLst>
                            <a:outerShdw blurRad="38100" dist="38100" dir="2700000" algn="tl">
                              <a:srgbClr val="000000">
                                <a:alpha val="43137"/>
                              </a:srgbClr>
                            </a:outerShdw>
                          </a:effectLst>
                        </a:rPr>
                        <a:t>FRIDAY</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r>
              <a:tr h="52404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404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404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404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404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TextBox 4"/>
          <p:cNvSpPr txBox="1"/>
          <p:nvPr/>
        </p:nvSpPr>
        <p:spPr>
          <a:xfrm>
            <a:off x="0" y="990600"/>
            <a:ext cx="9144000" cy="2031325"/>
          </a:xfrm>
          <a:prstGeom prst="rect">
            <a:avLst/>
          </a:prstGeom>
          <a:noFill/>
        </p:spPr>
        <p:txBody>
          <a:bodyPr wrap="square" rtlCol="0">
            <a:spAutoFit/>
          </a:bodyPr>
          <a:lstStyle/>
          <a:p>
            <a:r>
              <a:rPr lang="en-US" b="1" u="sng" dirty="0">
                <a:solidFill>
                  <a:prstClr val="black"/>
                </a:solidFill>
                <a:effectLst>
                  <a:outerShdw blurRad="38100" dist="38100" dir="2700000" algn="tl">
                    <a:srgbClr val="000000">
                      <a:alpha val="43137"/>
                    </a:srgbClr>
                  </a:outerShdw>
                </a:effectLst>
                <a:latin typeface="Arial" pitchFamily="34" charset="0"/>
                <a:cs typeface="Arial" pitchFamily="34" charset="0"/>
              </a:rPr>
              <a:t>DIRECTIONS</a:t>
            </a:r>
            <a:r>
              <a:rPr lang="en-US" dirty="0">
                <a:solidFill>
                  <a:prstClr val="black"/>
                </a:solidFill>
                <a:latin typeface="Arial" pitchFamily="34" charset="0"/>
                <a:cs typeface="Arial" pitchFamily="34" charset="0"/>
              </a:rPr>
              <a:t>: Each section leader has $5 a day in Bonus Pay to distribute to workers 	within their section.  This includes any Bonus Pay the section leaders pay 	themselves, and any Bonus Pay they pay any employees they hired.</a:t>
            </a:r>
          </a:p>
          <a:p>
            <a:endParaRPr lang="en-US" dirty="0">
              <a:solidFill>
                <a:prstClr val="black"/>
              </a:solidFill>
              <a:latin typeface="Arial" pitchFamily="34" charset="0"/>
              <a:cs typeface="Arial" pitchFamily="34" charset="0"/>
            </a:endParaRPr>
          </a:p>
          <a:p>
            <a:r>
              <a:rPr lang="en-US" dirty="0">
                <a:solidFill>
                  <a:prstClr val="black"/>
                </a:solidFill>
                <a:latin typeface="Arial" pitchFamily="34" charset="0"/>
                <a:cs typeface="Arial" pitchFamily="34" charset="0"/>
              </a:rPr>
              <a:t>On the chart below, write down the amount of Bonus Pay each member received each day.  EXAMPLE – If Mr. Goblirsch received a $2 bonus on Monday, then I would write Mr. Goblirsch - $2 under the Monday column.</a:t>
            </a:r>
          </a:p>
        </p:txBody>
      </p:sp>
    </p:spTree>
    <p:extLst>
      <p:ext uri="{BB962C8B-B14F-4D97-AF65-F5344CB8AC3E}">
        <p14:creationId xmlns:p14="http://schemas.microsoft.com/office/powerpoint/2010/main" val="3683961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19602335"/>
              </p:ext>
            </p:extLst>
          </p:nvPr>
        </p:nvGraphicFramePr>
        <p:xfrm>
          <a:off x="0" y="307775"/>
          <a:ext cx="9123108" cy="6550227"/>
        </p:xfrm>
        <a:graphic>
          <a:graphicData uri="http://schemas.openxmlformats.org/drawingml/2006/table">
            <a:tbl>
              <a:tblPr firstRow="1" bandRow="1">
                <a:tableStyleId>{5940675A-B579-460E-94D1-54222C63F5DA}</a:tableStyleId>
              </a:tblPr>
              <a:tblGrid>
                <a:gridCol w="2286000"/>
                <a:gridCol w="2265108"/>
                <a:gridCol w="2286000"/>
                <a:gridCol w="2286000"/>
              </a:tblGrid>
              <a:tr h="534711">
                <a:tc>
                  <a:txBody>
                    <a:bodyPr/>
                    <a:lstStyle/>
                    <a:p>
                      <a:pPr algn="ctr"/>
                      <a:r>
                        <a:rPr lang="en-US" sz="2400" u="sng" dirty="0" smtClean="0">
                          <a:solidFill>
                            <a:schemeClr val="bg1"/>
                          </a:solidFill>
                        </a:rPr>
                        <a:t>MEMBER</a:t>
                      </a:r>
                      <a:endParaRPr lang="en-US" sz="2400" u="sng" dirty="0">
                        <a:solidFill>
                          <a:schemeClr val="bg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2400" u="sng" dirty="0" smtClean="0">
                          <a:solidFill>
                            <a:schemeClr val="bg1"/>
                          </a:solidFill>
                        </a:rPr>
                        <a:t>TAX AMOUNT</a:t>
                      </a:r>
                      <a:endParaRPr lang="en-US" sz="2400" u="sng" dirty="0">
                        <a:solidFill>
                          <a:schemeClr val="bg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2400" u="sng" dirty="0" smtClean="0">
                          <a:solidFill>
                            <a:schemeClr val="bg1"/>
                          </a:solidFill>
                        </a:rPr>
                        <a:t>MEMBER</a:t>
                      </a:r>
                      <a:endParaRPr lang="en-US" sz="2400" u="sng" dirty="0">
                        <a:solidFill>
                          <a:schemeClr val="bg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2400" u="sng" dirty="0" smtClean="0">
                          <a:solidFill>
                            <a:schemeClr val="bg1"/>
                          </a:solidFill>
                        </a:rPr>
                        <a:t>TAX AMOUNT</a:t>
                      </a:r>
                      <a:endParaRPr lang="en-US" sz="2400" u="sng" dirty="0">
                        <a:solidFill>
                          <a:schemeClr val="bg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r h="1002586">
                <a:tc>
                  <a:txBody>
                    <a:bodyPr/>
                    <a:lstStyle/>
                    <a:p>
                      <a:r>
                        <a:rPr lang="en-US" sz="3200" dirty="0" smtClean="0"/>
                        <a:t>1.</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1.</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7.</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7.</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02586">
                <a:tc>
                  <a:txBody>
                    <a:bodyPr/>
                    <a:lstStyle/>
                    <a:p>
                      <a:r>
                        <a:rPr lang="en-US" sz="3200" dirty="0" smtClean="0"/>
                        <a:t>2.</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2.</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8.</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8.</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02586">
                <a:tc>
                  <a:txBody>
                    <a:bodyPr/>
                    <a:lstStyle/>
                    <a:p>
                      <a:r>
                        <a:rPr lang="en-US" sz="3200" dirty="0" smtClean="0"/>
                        <a:t>3.</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3.</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9.</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9.</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02586">
                <a:tc>
                  <a:txBody>
                    <a:bodyPr/>
                    <a:lstStyle/>
                    <a:p>
                      <a:r>
                        <a:rPr lang="en-US" sz="3200" dirty="0" smtClean="0"/>
                        <a:t>4.</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4.</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10.</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10.</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02586">
                <a:tc>
                  <a:txBody>
                    <a:bodyPr/>
                    <a:lstStyle/>
                    <a:p>
                      <a:r>
                        <a:rPr lang="en-US" sz="3200" dirty="0" smtClean="0"/>
                        <a:t>5.</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5.</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11.</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11.</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02586">
                <a:tc>
                  <a:txBody>
                    <a:bodyPr/>
                    <a:lstStyle/>
                    <a:p>
                      <a:r>
                        <a:rPr lang="en-US" sz="3200" dirty="0" smtClean="0"/>
                        <a:t>6.</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6.</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12.</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12.</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3" name="TextBox 2"/>
          <p:cNvSpPr txBox="1"/>
          <p:nvPr/>
        </p:nvSpPr>
        <p:spPr>
          <a:xfrm>
            <a:off x="0" y="0"/>
            <a:ext cx="9144000" cy="307777"/>
          </a:xfrm>
          <a:prstGeom prst="rect">
            <a:avLst/>
          </a:prstGeom>
          <a:noFill/>
        </p:spPr>
        <p:txBody>
          <a:bodyPr wrap="square" rtlCol="0">
            <a:spAutoFit/>
          </a:bodyPr>
          <a:lstStyle/>
          <a:p>
            <a:r>
              <a:rPr lang="en-US" sz="1400" b="1" dirty="0" smtClean="0">
                <a:solidFill>
                  <a:prstClr val="black"/>
                </a:solidFill>
              </a:rPr>
              <a:t>EXAM ASSISTANCE PROGRAM: (1) Find out each members taxes (2) Add them up (3) Write the Total Tax amount on back.</a:t>
            </a:r>
            <a:endParaRPr lang="en-US" sz="1400" b="1" dirty="0">
              <a:solidFill>
                <a:prstClr val="black"/>
              </a:solidFill>
            </a:endParaRPr>
          </a:p>
        </p:txBody>
      </p:sp>
    </p:spTree>
    <p:extLst>
      <p:ext uri="{BB962C8B-B14F-4D97-AF65-F5344CB8AC3E}">
        <p14:creationId xmlns:p14="http://schemas.microsoft.com/office/powerpoint/2010/main" val="27049909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0" y="27709"/>
            <a:ext cx="9144000" cy="1143000"/>
          </a:xfrm>
        </p:spPr>
        <p:txBody>
          <a:bodyPr/>
          <a:lstStyle/>
          <a:p>
            <a:r>
              <a:rPr lang="en-US" u="sng" dirty="0" smtClean="0"/>
              <a:t>LIST OF INDIVIDUALS</a:t>
            </a:r>
            <a:br>
              <a:rPr lang="en-US" u="sng" dirty="0" smtClean="0"/>
            </a:br>
            <a:r>
              <a:rPr lang="en-US" u="sng" dirty="0" smtClean="0"/>
              <a:t>WHO HAVE PAID FOR THE FINAL</a:t>
            </a:r>
            <a:endParaRPr lang="en-US" u="sng" dirty="0"/>
          </a:p>
        </p:txBody>
      </p:sp>
      <p:sp>
        <p:nvSpPr>
          <p:cNvPr id="5" name="Content Placeholder 4"/>
          <p:cNvSpPr>
            <a:spLocks noGrp="1"/>
          </p:cNvSpPr>
          <p:nvPr>
            <p:ph sz="half" idx="1"/>
          </p:nvPr>
        </p:nvSpPr>
        <p:spPr>
          <a:xfrm>
            <a:off x="457200" y="1600200"/>
            <a:ext cx="4038600" cy="5257800"/>
          </a:xfrm>
        </p:spPr>
        <p:txBody>
          <a:bodyPr>
            <a:normAutofit fontScale="70000" lnSpcReduction="20000"/>
          </a:bodyPr>
          <a:lstStyle/>
          <a:p>
            <a:r>
              <a:rPr lang="en-US" dirty="0" err="1" smtClean="0"/>
              <a:t>Tino</a:t>
            </a:r>
            <a:r>
              <a:rPr lang="en-US" dirty="0" smtClean="0"/>
              <a:t> A.</a:t>
            </a:r>
          </a:p>
          <a:p>
            <a:r>
              <a:rPr lang="en-US" dirty="0" smtClean="0"/>
              <a:t>Cristian C.</a:t>
            </a:r>
          </a:p>
          <a:p>
            <a:r>
              <a:rPr lang="en-US" dirty="0" err="1" smtClean="0"/>
              <a:t>Illene</a:t>
            </a:r>
            <a:r>
              <a:rPr lang="en-US" dirty="0" smtClean="0"/>
              <a:t> C.</a:t>
            </a:r>
          </a:p>
          <a:p>
            <a:r>
              <a:rPr lang="en-US" dirty="0" smtClean="0"/>
              <a:t>Lucy F.</a:t>
            </a:r>
          </a:p>
          <a:p>
            <a:r>
              <a:rPr lang="en-US" dirty="0" err="1" smtClean="0"/>
              <a:t>Casidy</a:t>
            </a:r>
            <a:r>
              <a:rPr lang="en-US" dirty="0" smtClean="0"/>
              <a:t> J.</a:t>
            </a:r>
          </a:p>
          <a:p>
            <a:r>
              <a:rPr lang="en-US" dirty="0" smtClean="0"/>
              <a:t>Jennifer L.</a:t>
            </a:r>
          </a:p>
          <a:p>
            <a:r>
              <a:rPr lang="en-US" dirty="0" smtClean="0"/>
              <a:t>Ashley</a:t>
            </a:r>
          </a:p>
          <a:p>
            <a:r>
              <a:rPr lang="en-US" dirty="0" smtClean="0"/>
              <a:t>Ramon</a:t>
            </a:r>
          </a:p>
          <a:p>
            <a:r>
              <a:rPr lang="en-US" dirty="0" smtClean="0"/>
              <a:t>Lesley</a:t>
            </a:r>
          </a:p>
          <a:p>
            <a:r>
              <a:rPr lang="en-US" dirty="0" err="1" smtClean="0"/>
              <a:t>Arvinder</a:t>
            </a:r>
            <a:endParaRPr lang="en-US" dirty="0" smtClean="0"/>
          </a:p>
          <a:p>
            <a:r>
              <a:rPr lang="en-US" dirty="0" smtClean="0"/>
              <a:t>Vanessa S</a:t>
            </a:r>
          </a:p>
          <a:p>
            <a:r>
              <a:rPr lang="en-US" dirty="0" smtClean="0"/>
              <a:t>Jasmine N.</a:t>
            </a:r>
          </a:p>
          <a:p>
            <a:r>
              <a:rPr lang="en-US" dirty="0" smtClean="0"/>
              <a:t>Elizabeth G.</a:t>
            </a:r>
          </a:p>
          <a:p>
            <a:r>
              <a:rPr lang="en-US" dirty="0" smtClean="0"/>
              <a:t>Chris F.</a:t>
            </a:r>
          </a:p>
          <a:p>
            <a:r>
              <a:rPr lang="en-US" dirty="0" smtClean="0"/>
              <a:t>Diana S</a:t>
            </a:r>
            <a:r>
              <a:rPr lang="en-US" dirty="0" smtClean="0"/>
              <a:t>.</a:t>
            </a:r>
          </a:p>
          <a:p>
            <a:r>
              <a:rPr lang="en-US" dirty="0" smtClean="0"/>
              <a:t>Jose R</a:t>
            </a:r>
            <a:endParaRPr lang="en-US" dirty="0" smtClean="0"/>
          </a:p>
        </p:txBody>
      </p:sp>
      <p:sp>
        <p:nvSpPr>
          <p:cNvPr id="6" name="Content Placeholder 5"/>
          <p:cNvSpPr>
            <a:spLocks noGrp="1"/>
          </p:cNvSpPr>
          <p:nvPr>
            <p:ph sz="half" idx="2"/>
          </p:nvPr>
        </p:nvSpPr>
        <p:spPr>
          <a:xfrm>
            <a:off x="4648200" y="1600200"/>
            <a:ext cx="4495800" cy="5257800"/>
          </a:xfrm>
        </p:spPr>
        <p:txBody>
          <a:bodyPr>
            <a:normAutofit fontScale="70000" lnSpcReduction="20000"/>
          </a:bodyPr>
          <a:lstStyle/>
          <a:p>
            <a:r>
              <a:rPr lang="en-US" dirty="0" smtClean="0"/>
              <a:t>Alicia M.</a:t>
            </a:r>
          </a:p>
          <a:p>
            <a:r>
              <a:rPr lang="en-US" dirty="0" err="1" smtClean="0"/>
              <a:t>Lili</a:t>
            </a:r>
            <a:r>
              <a:rPr lang="en-US" dirty="0" smtClean="0"/>
              <a:t> O.</a:t>
            </a:r>
          </a:p>
          <a:p>
            <a:r>
              <a:rPr lang="en-US" dirty="0" err="1" smtClean="0"/>
              <a:t>Jaskaran</a:t>
            </a:r>
            <a:r>
              <a:rPr lang="en-US" dirty="0" smtClean="0"/>
              <a:t> S.</a:t>
            </a:r>
          </a:p>
          <a:p>
            <a:r>
              <a:rPr lang="en-US" dirty="0" smtClean="0"/>
              <a:t>Ricky V.</a:t>
            </a:r>
          </a:p>
          <a:p>
            <a:r>
              <a:rPr lang="en-US" dirty="0" smtClean="0"/>
              <a:t>Perla V.</a:t>
            </a:r>
          </a:p>
          <a:p>
            <a:r>
              <a:rPr lang="en-US" dirty="0" smtClean="0"/>
              <a:t>Brandon V.</a:t>
            </a:r>
          </a:p>
          <a:p>
            <a:r>
              <a:rPr lang="en-US" dirty="0" smtClean="0"/>
              <a:t>Jesus</a:t>
            </a:r>
          </a:p>
          <a:p>
            <a:r>
              <a:rPr lang="en-US" dirty="0" smtClean="0"/>
              <a:t>John</a:t>
            </a:r>
          </a:p>
          <a:p>
            <a:r>
              <a:rPr lang="en-US" dirty="0" smtClean="0"/>
              <a:t>Rafael J</a:t>
            </a:r>
          </a:p>
          <a:p>
            <a:r>
              <a:rPr lang="en-US" dirty="0" smtClean="0"/>
              <a:t>Savannah M</a:t>
            </a:r>
          </a:p>
          <a:p>
            <a:r>
              <a:rPr lang="en-US" dirty="0" err="1" smtClean="0"/>
              <a:t>Jeniffer</a:t>
            </a:r>
            <a:r>
              <a:rPr lang="en-US" dirty="0" smtClean="0"/>
              <a:t> C</a:t>
            </a:r>
            <a:r>
              <a:rPr lang="en-US" dirty="0" smtClean="0"/>
              <a:t>.</a:t>
            </a:r>
          </a:p>
          <a:p>
            <a:r>
              <a:rPr lang="en-US" dirty="0" smtClean="0"/>
              <a:t>Susana</a:t>
            </a:r>
            <a:endParaRPr lang="en-US" dirty="0"/>
          </a:p>
          <a:p>
            <a:endParaRPr lang="en-US" dirty="0" smtClean="0"/>
          </a:p>
          <a:p>
            <a:r>
              <a:rPr lang="en-US" dirty="0" smtClean="0"/>
              <a:t>Total = </a:t>
            </a:r>
            <a:r>
              <a:rPr lang="en-US" dirty="0" smtClean="0"/>
              <a:t>28 </a:t>
            </a:r>
            <a:r>
              <a:rPr lang="en-US" dirty="0" smtClean="0"/>
              <a:t>/ 31</a:t>
            </a:r>
            <a:endParaRPr lang="en-US" dirty="0"/>
          </a:p>
        </p:txBody>
      </p:sp>
    </p:spTree>
    <p:extLst>
      <p:ext uri="{BB962C8B-B14F-4D97-AF65-F5344CB8AC3E}">
        <p14:creationId xmlns:p14="http://schemas.microsoft.com/office/powerpoint/2010/main" val="8988502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0" y="27709"/>
            <a:ext cx="9144000" cy="1143000"/>
          </a:xfrm>
        </p:spPr>
        <p:txBody>
          <a:bodyPr/>
          <a:lstStyle/>
          <a:p>
            <a:r>
              <a:rPr lang="en-US" u="sng" dirty="0" smtClean="0"/>
              <a:t>LIST OF INDIVIDUALS</a:t>
            </a:r>
            <a:br>
              <a:rPr lang="en-US" u="sng" dirty="0" smtClean="0"/>
            </a:br>
            <a:r>
              <a:rPr lang="en-US" u="sng" dirty="0" smtClean="0"/>
              <a:t>WHO HAVE PAID FOR THE FINAL</a:t>
            </a:r>
            <a:endParaRPr lang="en-US" u="sng" dirty="0"/>
          </a:p>
        </p:txBody>
      </p:sp>
      <p:sp>
        <p:nvSpPr>
          <p:cNvPr id="5" name="Content Placeholder 4"/>
          <p:cNvSpPr>
            <a:spLocks noGrp="1"/>
          </p:cNvSpPr>
          <p:nvPr>
            <p:ph sz="half" idx="1"/>
          </p:nvPr>
        </p:nvSpPr>
        <p:spPr>
          <a:xfrm>
            <a:off x="457200" y="1600200"/>
            <a:ext cx="4038600" cy="5257800"/>
          </a:xfrm>
        </p:spPr>
        <p:txBody>
          <a:bodyPr>
            <a:normAutofit fontScale="92500" lnSpcReduction="10000"/>
          </a:bodyPr>
          <a:lstStyle/>
          <a:p>
            <a:r>
              <a:rPr lang="en-US" dirty="0" smtClean="0"/>
              <a:t>Rafael A.</a:t>
            </a:r>
          </a:p>
          <a:p>
            <a:r>
              <a:rPr lang="en-US" dirty="0" smtClean="0"/>
              <a:t>Gabriella B.</a:t>
            </a:r>
          </a:p>
          <a:p>
            <a:r>
              <a:rPr lang="en-US" dirty="0" smtClean="0"/>
              <a:t>Cristian C.</a:t>
            </a:r>
          </a:p>
          <a:p>
            <a:r>
              <a:rPr lang="en-US" dirty="0" smtClean="0"/>
              <a:t>Tristan D.</a:t>
            </a:r>
          </a:p>
          <a:p>
            <a:r>
              <a:rPr lang="en-US" dirty="0" smtClean="0"/>
              <a:t>Maria F.</a:t>
            </a:r>
          </a:p>
          <a:p>
            <a:r>
              <a:rPr lang="en-US" dirty="0" smtClean="0"/>
              <a:t>Alexis G.</a:t>
            </a:r>
          </a:p>
          <a:p>
            <a:r>
              <a:rPr lang="en-US" dirty="0" smtClean="0"/>
              <a:t>Leo M.</a:t>
            </a:r>
          </a:p>
          <a:p>
            <a:r>
              <a:rPr lang="en-US" dirty="0" err="1" smtClean="0"/>
              <a:t>Hilsa</a:t>
            </a:r>
            <a:r>
              <a:rPr lang="en-US" dirty="0" smtClean="0"/>
              <a:t> A.</a:t>
            </a:r>
          </a:p>
          <a:p>
            <a:r>
              <a:rPr lang="en-US" dirty="0" err="1" smtClean="0"/>
              <a:t>Kime</a:t>
            </a:r>
            <a:r>
              <a:rPr lang="en-US" dirty="0" smtClean="0"/>
              <a:t> Y.</a:t>
            </a:r>
          </a:p>
          <a:p>
            <a:r>
              <a:rPr lang="en-US" dirty="0" smtClean="0"/>
              <a:t>Destiny B.</a:t>
            </a:r>
          </a:p>
          <a:p>
            <a:r>
              <a:rPr lang="en-US" dirty="0" smtClean="0"/>
              <a:t>Fatima O.</a:t>
            </a:r>
          </a:p>
          <a:p>
            <a:r>
              <a:rPr lang="en-US" dirty="0" smtClean="0"/>
              <a:t>Hailey C.</a:t>
            </a:r>
            <a:endParaRPr lang="en-US" dirty="0"/>
          </a:p>
        </p:txBody>
      </p:sp>
      <p:sp>
        <p:nvSpPr>
          <p:cNvPr id="6" name="Content Placeholder 5"/>
          <p:cNvSpPr>
            <a:spLocks noGrp="1"/>
          </p:cNvSpPr>
          <p:nvPr>
            <p:ph sz="half" idx="2"/>
          </p:nvPr>
        </p:nvSpPr>
        <p:spPr/>
        <p:txBody>
          <a:bodyPr/>
          <a:lstStyle/>
          <a:p>
            <a:r>
              <a:rPr lang="en-US" dirty="0" smtClean="0"/>
              <a:t>Caleb M.</a:t>
            </a:r>
          </a:p>
          <a:p>
            <a:r>
              <a:rPr lang="en-US" dirty="0" smtClean="0"/>
              <a:t>Andrew M.</a:t>
            </a:r>
          </a:p>
          <a:p>
            <a:r>
              <a:rPr lang="en-US" dirty="0" smtClean="0"/>
              <a:t>Victor P.</a:t>
            </a:r>
          </a:p>
          <a:p>
            <a:r>
              <a:rPr lang="en-US" dirty="0" smtClean="0"/>
              <a:t>Cynthia S.</a:t>
            </a:r>
          </a:p>
          <a:p>
            <a:r>
              <a:rPr lang="en-US" dirty="0" smtClean="0"/>
              <a:t>Elizabeth S.</a:t>
            </a:r>
          </a:p>
          <a:p>
            <a:r>
              <a:rPr lang="en-US" dirty="0" smtClean="0"/>
              <a:t>Miranda S.</a:t>
            </a:r>
          </a:p>
          <a:p>
            <a:r>
              <a:rPr lang="en-US" dirty="0" err="1" smtClean="0"/>
              <a:t>Kyndall</a:t>
            </a:r>
            <a:r>
              <a:rPr lang="en-US" dirty="0" smtClean="0"/>
              <a:t> S.</a:t>
            </a:r>
          </a:p>
          <a:p>
            <a:r>
              <a:rPr lang="en-US" dirty="0" smtClean="0"/>
              <a:t>Manuel Z.</a:t>
            </a:r>
          </a:p>
          <a:p>
            <a:endParaRPr lang="en-US" dirty="0"/>
          </a:p>
          <a:p>
            <a:r>
              <a:rPr lang="en-US" dirty="0" smtClean="0"/>
              <a:t>TOTAL = 20 / 35</a:t>
            </a:r>
          </a:p>
        </p:txBody>
      </p:sp>
    </p:spTree>
    <p:extLst>
      <p:ext uri="{BB962C8B-B14F-4D97-AF65-F5344CB8AC3E}">
        <p14:creationId xmlns:p14="http://schemas.microsoft.com/office/powerpoint/2010/main" val="3317681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5"/>
          <p:cNvSpPr>
            <a:spLocks noGrp="1"/>
          </p:cNvSpPr>
          <p:nvPr>
            <p:ph type="title" idx="4294967295"/>
          </p:nvPr>
        </p:nvSpPr>
        <p:spPr>
          <a:xfrm>
            <a:off x="0" y="0"/>
            <a:ext cx="9144000" cy="838200"/>
          </a:xfrm>
        </p:spPr>
        <p:txBody>
          <a:bodyPr/>
          <a:lstStyle/>
          <a:p>
            <a:pPr>
              <a:defRPr/>
            </a:pPr>
            <a:r>
              <a:rPr lang="en-US" altLang="en-US" b="1" dirty="0" smtClean="0">
                <a:solidFill>
                  <a:srgbClr val="FF0000"/>
                </a:solidFill>
              </a:rPr>
              <a:t>Friday March 20, 2015</a:t>
            </a:r>
            <a:r>
              <a:rPr lang="en-US" altLang="en-US" b="1" dirty="0" smtClean="0">
                <a:solidFill>
                  <a:schemeClr val="bg1">
                    <a:lumMod val="50000"/>
                  </a:schemeClr>
                </a:solidFill>
              </a:rPr>
              <a:t/>
            </a:r>
            <a:br>
              <a:rPr lang="en-US" altLang="en-US" b="1" dirty="0" smtClean="0">
                <a:solidFill>
                  <a:schemeClr val="bg1">
                    <a:lumMod val="50000"/>
                  </a:schemeClr>
                </a:solidFill>
              </a:rPr>
            </a:br>
            <a:r>
              <a:rPr lang="en-US" altLang="en-US" sz="2000" b="1" dirty="0" smtClean="0">
                <a:solidFill>
                  <a:schemeClr val="bg1">
                    <a:lumMod val="50000"/>
                  </a:schemeClr>
                </a:solidFill>
              </a:rPr>
              <a:t>Mr. Goblirsch – American Government</a:t>
            </a:r>
          </a:p>
        </p:txBody>
      </p:sp>
      <p:sp>
        <p:nvSpPr>
          <p:cNvPr id="20483" name="Content Placeholder 6"/>
          <p:cNvSpPr>
            <a:spLocks noGrp="1"/>
          </p:cNvSpPr>
          <p:nvPr>
            <p:ph idx="4294967295"/>
          </p:nvPr>
        </p:nvSpPr>
        <p:spPr>
          <a:xfrm>
            <a:off x="0" y="838200"/>
            <a:ext cx="9144000" cy="6019800"/>
          </a:xfrm>
        </p:spPr>
        <p:txBody>
          <a:bodyPr>
            <a:normAutofit fontScale="92500" lnSpcReduction="20000"/>
          </a:bodyPr>
          <a:lstStyle/>
          <a:p>
            <a:pPr marL="609600" indent="-609600">
              <a:spcBef>
                <a:spcPct val="0"/>
              </a:spcBef>
              <a:buFontTx/>
              <a:buNone/>
              <a:defRPr/>
            </a:pPr>
            <a:r>
              <a:rPr lang="en-US" sz="2800" b="1" dirty="0" smtClean="0">
                <a:solidFill>
                  <a:schemeClr val="tx2"/>
                </a:solidFill>
              </a:rPr>
              <a:t>OBJECTIVE – </a:t>
            </a:r>
            <a:r>
              <a:rPr lang="en-US" sz="2800" b="1" u="sng" dirty="0" smtClean="0">
                <a:solidFill>
                  <a:schemeClr val="tx2"/>
                </a:solidFill>
              </a:rPr>
              <a:t>S</a:t>
            </a:r>
            <a:r>
              <a:rPr lang="en-US" sz="2800" b="1" dirty="0" smtClean="0">
                <a:solidFill>
                  <a:schemeClr val="tx2"/>
                </a:solidFill>
              </a:rPr>
              <a:t>tudents </a:t>
            </a:r>
            <a:r>
              <a:rPr lang="en-US" sz="2800" b="1" u="sng" dirty="0" smtClean="0">
                <a:solidFill>
                  <a:schemeClr val="tx2"/>
                </a:solidFill>
              </a:rPr>
              <a:t>W</a:t>
            </a:r>
            <a:r>
              <a:rPr lang="en-US" sz="2800" b="1" dirty="0" smtClean="0">
                <a:solidFill>
                  <a:schemeClr val="tx2"/>
                </a:solidFill>
              </a:rPr>
              <a:t>ill </a:t>
            </a:r>
            <a:r>
              <a:rPr lang="en-US" sz="2800" b="1" u="sng" dirty="0" smtClean="0">
                <a:solidFill>
                  <a:schemeClr val="tx2"/>
                </a:solidFill>
              </a:rPr>
              <a:t>B</a:t>
            </a:r>
            <a:r>
              <a:rPr lang="en-US" sz="2800" b="1" dirty="0" smtClean="0">
                <a:solidFill>
                  <a:schemeClr val="tx2"/>
                </a:solidFill>
              </a:rPr>
              <a:t>e </a:t>
            </a:r>
            <a:r>
              <a:rPr lang="en-US" sz="2800" b="1" u="sng" dirty="0" smtClean="0">
                <a:solidFill>
                  <a:schemeClr val="tx2"/>
                </a:solidFill>
              </a:rPr>
              <a:t>A</a:t>
            </a:r>
            <a:r>
              <a:rPr lang="en-US" sz="2800" b="1" dirty="0" smtClean="0">
                <a:solidFill>
                  <a:schemeClr val="tx2"/>
                </a:solidFill>
              </a:rPr>
              <a:t>ble </a:t>
            </a:r>
            <a:r>
              <a:rPr lang="en-US" sz="2800" b="1" u="sng" dirty="0" smtClean="0">
                <a:solidFill>
                  <a:schemeClr val="tx2"/>
                </a:solidFill>
              </a:rPr>
              <a:t>T</a:t>
            </a:r>
            <a:r>
              <a:rPr lang="en-US" sz="2800" b="1" dirty="0" smtClean="0">
                <a:solidFill>
                  <a:schemeClr val="tx2"/>
                </a:solidFill>
              </a:rPr>
              <a:t>o – SWBAT:</a:t>
            </a:r>
            <a:endParaRPr lang="en-US" sz="2800" dirty="0"/>
          </a:p>
          <a:p>
            <a:pPr marL="609600" indent="-609600">
              <a:spcBef>
                <a:spcPct val="0"/>
              </a:spcBef>
              <a:buFontTx/>
              <a:buNone/>
              <a:defRPr/>
            </a:pPr>
            <a:r>
              <a:rPr lang="en-US" sz="2400" dirty="0" smtClean="0"/>
              <a:t> - Identify the </a:t>
            </a:r>
            <a:r>
              <a:rPr lang="en-US" sz="2400" dirty="0" smtClean="0"/>
              <a:t>structure and duties </a:t>
            </a:r>
            <a:r>
              <a:rPr lang="en-US" sz="2400" dirty="0" smtClean="0"/>
              <a:t>of the U.S. Congress.</a:t>
            </a:r>
          </a:p>
          <a:p>
            <a:pPr marL="0" indent="0">
              <a:spcBef>
                <a:spcPct val="0"/>
              </a:spcBef>
              <a:buFont typeface="Arial" charset="0"/>
              <a:buNone/>
              <a:defRPr/>
            </a:pPr>
            <a:endParaRPr lang="en-US" sz="1700" b="1" dirty="0" smtClean="0">
              <a:solidFill>
                <a:srgbClr val="FF0000"/>
              </a:solidFill>
            </a:endParaRPr>
          </a:p>
          <a:p>
            <a:pPr marL="609600" indent="-609600">
              <a:spcBef>
                <a:spcPct val="0"/>
              </a:spcBef>
              <a:buFontTx/>
              <a:buNone/>
              <a:defRPr/>
            </a:pPr>
            <a:r>
              <a:rPr lang="en-US" sz="2800" b="1" dirty="0" smtClean="0">
                <a:solidFill>
                  <a:srgbClr val="FF0000"/>
                </a:solidFill>
              </a:rPr>
              <a:t>AGENDA: </a:t>
            </a:r>
            <a:r>
              <a:rPr lang="en-US" sz="2800" b="1" dirty="0" smtClean="0">
                <a:solidFill>
                  <a:srgbClr val="FF0000"/>
                </a:solidFill>
              </a:rPr>
              <a:t>4</a:t>
            </a:r>
            <a:r>
              <a:rPr lang="en-US" sz="2800" b="1" baseline="30000" dirty="0" smtClean="0">
                <a:solidFill>
                  <a:srgbClr val="FF0000"/>
                </a:solidFill>
              </a:rPr>
              <a:t>th</a:t>
            </a:r>
            <a:r>
              <a:rPr lang="en-US" sz="2800" b="1" dirty="0" smtClean="0">
                <a:solidFill>
                  <a:srgbClr val="FF0000"/>
                </a:solidFill>
              </a:rPr>
              <a:t> </a:t>
            </a:r>
            <a:r>
              <a:rPr lang="en-US" sz="2800" b="1" dirty="0" smtClean="0">
                <a:solidFill>
                  <a:srgbClr val="FF0000"/>
                </a:solidFill>
              </a:rPr>
              <a:t>&amp; </a:t>
            </a:r>
            <a:r>
              <a:rPr lang="en-US" sz="2800" b="1" dirty="0" smtClean="0">
                <a:solidFill>
                  <a:srgbClr val="FF0000"/>
                </a:solidFill>
              </a:rPr>
              <a:t>5</a:t>
            </a:r>
            <a:r>
              <a:rPr lang="en-US" sz="2800" b="1" baseline="30000" dirty="0" smtClean="0">
                <a:solidFill>
                  <a:srgbClr val="FF0000"/>
                </a:solidFill>
              </a:rPr>
              <a:t>th</a:t>
            </a:r>
            <a:r>
              <a:rPr lang="en-US" sz="2800" b="1" dirty="0" smtClean="0">
                <a:solidFill>
                  <a:srgbClr val="FF0000"/>
                </a:solidFill>
              </a:rPr>
              <a:t> </a:t>
            </a:r>
            <a:r>
              <a:rPr lang="en-US" sz="2800" b="1" dirty="0" smtClean="0">
                <a:solidFill>
                  <a:srgbClr val="FF0000"/>
                </a:solidFill>
              </a:rPr>
              <a:t>ONLY</a:t>
            </a:r>
            <a:endParaRPr lang="en-US" sz="2400" dirty="0" smtClean="0"/>
          </a:p>
          <a:p>
            <a:pPr marL="609600" indent="-609600">
              <a:spcBef>
                <a:spcPct val="0"/>
              </a:spcBef>
              <a:buFontTx/>
              <a:buAutoNum type="arabicParenR"/>
              <a:defRPr/>
            </a:pPr>
            <a:r>
              <a:rPr lang="en-US" sz="2400" dirty="0" smtClean="0"/>
              <a:t>WARM-UP: Tax </a:t>
            </a:r>
            <a:r>
              <a:rPr lang="en-US" sz="2400" dirty="0" smtClean="0"/>
              <a:t>Day</a:t>
            </a:r>
            <a:endParaRPr lang="en-US" sz="2400" dirty="0">
              <a:solidFill>
                <a:prstClr val="black"/>
              </a:solidFill>
            </a:endParaRPr>
          </a:p>
          <a:p>
            <a:pPr marL="609600" lvl="0" indent="-609600">
              <a:spcBef>
                <a:spcPct val="0"/>
              </a:spcBef>
              <a:buFontTx/>
              <a:buAutoNum type="arabicParenR"/>
              <a:defRPr/>
            </a:pPr>
            <a:r>
              <a:rPr lang="en-US" sz="2400" dirty="0" smtClean="0">
                <a:solidFill>
                  <a:prstClr val="black"/>
                </a:solidFill>
              </a:rPr>
              <a:t>KAHOOT QUIZ</a:t>
            </a:r>
            <a:endParaRPr lang="en-US" sz="2400" dirty="0" smtClean="0">
              <a:solidFill>
                <a:prstClr val="black"/>
              </a:solidFill>
            </a:endParaRPr>
          </a:p>
          <a:p>
            <a:pPr marL="609600" lvl="0" indent="-609600">
              <a:spcBef>
                <a:spcPct val="0"/>
              </a:spcBef>
              <a:buFontTx/>
              <a:buAutoNum type="arabicParenR"/>
              <a:defRPr/>
            </a:pPr>
            <a:r>
              <a:rPr lang="en-US" sz="2400" dirty="0" smtClean="0">
                <a:solidFill>
                  <a:prstClr val="black"/>
                </a:solidFill>
              </a:rPr>
              <a:t>ASSIGNMENT: Workbook P. 52</a:t>
            </a:r>
          </a:p>
          <a:p>
            <a:pPr marL="609600" lvl="0" indent="-609600">
              <a:spcBef>
                <a:spcPct val="0"/>
              </a:spcBef>
              <a:buFontTx/>
              <a:buAutoNum type="arabicParenR"/>
              <a:defRPr/>
            </a:pPr>
            <a:r>
              <a:rPr lang="en-US" sz="2400" dirty="0" smtClean="0">
                <a:solidFill>
                  <a:prstClr val="black"/>
                </a:solidFill>
              </a:rPr>
              <a:t>Introduce War Simulation</a:t>
            </a:r>
            <a:endParaRPr lang="en-US" sz="1100" dirty="0" smtClean="0">
              <a:solidFill>
                <a:srgbClr val="FF0000"/>
              </a:solidFill>
            </a:endParaRPr>
          </a:p>
          <a:p>
            <a:pPr marL="0" indent="0">
              <a:spcBef>
                <a:spcPct val="0"/>
              </a:spcBef>
              <a:buFont typeface="Arial" charset="0"/>
              <a:buNone/>
              <a:defRPr/>
            </a:pPr>
            <a:endParaRPr lang="en-US" sz="1700" b="1" dirty="0" smtClean="0"/>
          </a:p>
          <a:p>
            <a:pPr marL="609600" indent="-609600">
              <a:spcBef>
                <a:spcPct val="0"/>
              </a:spcBef>
              <a:buFont typeface="Arial" charset="0"/>
              <a:buNone/>
              <a:defRPr/>
            </a:pPr>
            <a:r>
              <a:rPr lang="en-US" sz="2800" b="1" dirty="0" smtClean="0">
                <a:solidFill>
                  <a:srgbClr val="1F497D"/>
                </a:solidFill>
              </a:rPr>
              <a:t>Tax Day WARM-UP</a:t>
            </a:r>
            <a:r>
              <a:rPr lang="en-US" sz="2800" dirty="0" smtClean="0">
                <a:solidFill>
                  <a:srgbClr val="1F497D"/>
                </a:solidFill>
              </a:rPr>
              <a:t>: </a:t>
            </a:r>
            <a:r>
              <a:rPr lang="en-US" sz="1050" dirty="0" smtClean="0">
                <a:solidFill>
                  <a:srgbClr val="000000"/>
                </a:solidFill>
              </a:rPr>
              <a:t>(Follow the directions below)</a:t>
            </a:r>
            <a:endParaRPr lang="en-US" sz="2400" dirty="0" smtClean="0">
              <a:solidFill>
                <a:prstClr val="black"/>
              </a:solidFill>
            </a:endParaRPr>
          </a:p>
          <a:p>
            <a:pPr marL="0" indent="0" algn="ctr">
              <a:spcBef>
                <a:spcPct val="0"/>
              </a:spcBef>
              <a:buFont typeface="Arial" charset="0"/>
              <a:buNone/>
              <a:defRPr/>
            </a:pPr>
            <a:r>
              <a:rPr lang="en-US" sz="2400" dirty="0" smtClean="0">
                <a:solidFill>
                  <a:prstClr val="black"/>
                </a:solidFill>
              </a:rPr>
              <a:t>***</a:t>
            </a:r>
            <a:r>
              <a:rPr lang="en-US" sz="2400" dirty="0">
                <a:solidFill>
                  <a:prstClr val="black"/>
                </a:solidFill>
              </a:rPr>
              <a:t>5</a:t>
            </a:r>
            <a:r>
              <a:rPr lang="en-US" sz="2400" dirty="0" smtClean="0">
                <a:solidFill>
                  <a:prstClr val="black"/>
                </a:solidFill>
              </a:rPr>
              <a:t> </a:t>
            </a:r>
            <a:r>
              <a:rPr lang="en-US" sz="2400" dirty="0">
                <a:solidFill>
                  <a:prstClr val="black"/>
                </a:solidFill>
              </a:rPr>
              <a:t>minutes</a:t>
            </a:r>
            <a:r>
              <a:rPr lang="en-US" sz="2400" dirty="0" smtClean="0">
                <a:solidFill>
                  <a:prstClr val="black"/>
                </a:solidFill>
              </a:rPr>
              <a:t>***</a:t>
            </a:r>
          </a:p>
          <a:p>
            <a:pPr marL="0" lvl="0" indent="0">
              <a:lnSpc>
                <a:spcPct val="120000"/>
              </a:lnSpc>
              <a:spcBef>
                <a:spcPct val="0"/>
              </a:spcBef>
              <a:buNone/>
              <a:defRPr/>
            </a:pPr>
            <a:r>
              <a:rPr lang="en-US" sz="1900" dirty="0">
                <a:solidFill>
                  <a:prstClr val="black"/>
                </a:solidFill>
              </a:rPr>
              <a:t>Calculate your weekly taxes and make your Weekly Deposit.</a:t>
            </a:r>
          </a:p>
          <a:p>
            <a:pPr marL="457200" lvl="0" indent="-457200">
              <a:lnSpc>
                <a:spcPct val="120000"/>
              </a:lnSpc>
              <a:spcBef>
                <a:spcPct val="0"/>
              </a:spcBef>
              <a:buFont typeface="+mj-lt"/>
              <a:buAutoNum type="arabicPeriod"/>
              <a:defRPr/>
            </a:pPr>
            <a:r>
              <a:rPr lang="en-US" sz="1900" dirty="0">
                <a:solidFill>
                  <a:prstClr val="black"/>
                </a:solidFill>
              </a:rPr>
              <a:t>Ask your Section Leader if you received any daily bonus </a:t>
            </a:r>
            <a:r>
              <a:rPr lang="en-US" sz="1900" dirty="0" smtClean="0">
                <a:solidFill>
                  <a:prstClr val="black"/>
                </a:solidFill>
              </a:rPr>
              <a:t>pay or restroom bonuses</a:t>
            </a:r>
            <a:endParaRPr lang="en-US" sz="1900" dirty="0">
              <a:solidFill>
                <a:prstClr val="black"/>
              </a:solidFill>
            </a:endParaRPr>
          </a:p>
          <a:p>
            <a:pPr marL="857250" lvl="1" indent="-457200">
              <a:lnSpc>
                <a:spcPct val="120000"/>
              </a:lnSpc>
              <a:spcBef>
                <a:spcPct val="0"/>
              </a:spcBef>
              <a:buFont typeface="Wingdings" panose="05000000000000000000" pitchFamily="2" charset="2"/>
              <a:buChar char="Ø"/>
              <a:defRPr/>
            </a:pPr>
            <a:r>
              <a:rPr lang="en-US" sz="1900" dirty="0">
                <a:solidFill>
                  <a:prstClr val="black"/>
                </a:solidFill>
              </a:rPr>
              <a:t>If so, add it to your pay for that day on your Weekly Time Sheet</a:t>
            </a:r>
          </a:p>
          <a:p>
            <a:pPr marL="457200" lvl="0" indent="-457200">
              <a:lnSpc>
                <a:spcPct val="120000"/>
              </a:lnSpc>
              <a:spcBef>
                <a:spcPct val="0"/>
              </a:spcBef>
              <a:buFont typeface="+mj-lt"/>
              <a:buAutoNum type="arabicPeriod"/>
              <a:defRPr/>
            </a:pPr>
            <a:r>
              <a:rPr lang="en-US" sz="1900" dirty="0">
                <a:solidFill>
                  <a:prstClr val="black"/>
                </a:solidFill>
              </a:rPr>
              <a:t>Add up your daily pay from the week to get your Gross Total</a:t>
            </a:r>
          </a:p>
          <a:p>
            <a:pPr marL="457200" lvl="0" indent="-457200">
              <a:lnSpc>
                <a:spcPct val="120000"/>
              </a:lnSpc>
              <a:spcBef>
                <a:spcPct val="0"/>
              </a:spcBef>
              <a:buFont typeface="+mj-lt"/>
              <a:buAutoNum type="arabicPeriod"/>
              <a:defRPr/>
            </a:pPr>
            <a:r>
              <a:rPr lang="en-US" sz="1900" dirty="0">
                <a:solidFill>
                  <a:prstClr val="black"/>
                </a:solidFill>
              </a:rPr>
              <a:t>Calculate your taxes using the TAX BRACKETS below:</a:t>
            </a:r>
          </a:p>
          <a:p>
            <a:pPr marL="1257300" lvl="2" indent="-457200">
              <a:lnSpc>
                <a:spcPct val="120000"/>
              </a:lnSpc>
              <a:spcBef>
                <a:spcPct val="0"/>
              </a:spcBef>
              <a:buFont typeface="Wingdings" panose="05000000000000000000" pitchFamily="2" charset="2"/>
              <a:buChar char="Ø"/>
              <a:defRPr/>
            </a:pPr>
            <a:r>
              <a:rPr lang="en-US" sz="1900" dirty="0">
                <a:solidFill>
                  <a:srgbClr val="00B050"/>
                </a:solidFill>
              </a:rPr>
              <a:t>Gross Total </a:t>
            </a:r>
            <a:r>
              <a:rPr lang="en-US" sz="1900" b="1" i="1" dirty="0">
                <a:solidFill>
                  <a:srgbClr val="00B050"/>
                </a:solidFill>
                <a:effectLst>
                  <a:outerShdw blurRad="38100" dist="38100" dir="2700000" algn="tl">
                    <a:srgbClr val="000000">
                      <a:alpha val="43137"/>
                    </a:srgbClr>
                  </a:outerShdw>
                </a:effectLst>
              </a:rPr>
              <a:t>Less than $45.00 </a:t>
            </a:r>
            <a:r>
              <a:rPr lang="en-US" sz="1900" b="1" dirty="0">
                <a:solidFill>
                  <a:prstClr val="black"/>
                </a:solidFill>
                <a:effectLst>
                  <a:outerShdw blurRad="38100" dist="38100" dir="2700000" algn="tl">
                    <a:srgbClr val="000000">
                      <a:alpha val="43137"/>
                    </a:srgbClr>
                  </a:outerShdw>
                </a:effectLst>
              </a:rPr>
              <a:t>================</a:t>
            </a:r>
            <a:r>
              <a:rPr lang="en-US" sz="1900" b="1" dirty="0">
                <a:solidFill>
                  <a:prstClr val="black"/>
                </a:solidFill>
                <a:effectLst>
                  <a:outerShdw blurRad="38100" dist="38100" dir="2700000" algn="tl">
                    <a:srgbClr val="000000">
                      <a:alpha val="43137"/>
                    </a:srgbClr>
                  </a:outerShdw>
                </a:effectLst>
                <a:sym typeface="Wingdings" panose="05000000000000000000" pitchFamily="2" charset="2"/>
              </a:rPr>
              <a:t></a:t>
            </a:r>
            <a:r>
              <a:rPr lang="en-US" sz="1900" b="1" u="sng" dirty="0" smtClean="0">
                <a:solidFill>
                  <a:srgbClr val="FF0000"/>
                </a:solidFill>
              </a:rPr>
              <a:t>22%</a:t>
            </a:r>
            <a:r>
              <a:rPr lang="en-US" sz="1900" dirty="0" smtClean="0">
                <a:solidFill>
                  <a:srgbClr val="FF0000"/>
                </a:solidFill>
              </a:rPr>
              <a:t> </a:t>
            </a:r>
            <a:r>
              <a:rPr lang="en-US" sz="1900" dirty="0">
                <a:solidFill>
                  <a:srgbClr val="FF0000"/>
                </a:solidFill>
              </a:rPr>
              <a:t>tax rate (X </a:t>
            </a:r>
            <a:r>
              <a:rPr lang="en-US" sz="1900" dirty="0" smtClean="0">
                <a:solidFill>
                  <a:srgbClr val="FF0000"/>
                </a:solidFill>
              </a:rPr>
              <a:t>0.22)</a:t>
            </a:r>
            <a:endParaRPr lang="en-US" sz="1900" dirty="0">
              <a:solidFill>
                <a:srgbClr val="FF0000"/>
              </a:solidFill>
            </a:endParaRPr>
          </a:p>
          <a:p>
            <a:pPr marL="1257300" lvl="2" indent="-457200">
              <a:lnSpc>
                <a:spcPct val="120000"/>
              </a:lnSpc>
              <a:spcBef>
                <a:spcPct val="0"/>
              </a:spcBef>
              <a:buFont typeface="Wingdings" panose="05000000000000000000" pitchFamily="2" charset="2"/>
              <a:buChar char="Ø"/>
              <a:defRPr/>
            </a:pPr>
            <a:r>
              <a:rPr lang="en-US" sz="1900" dirty="0">
                <a:solidFill>
                  <a:srgbClr val="00B050"/>
                </a:solidFill>
              </a:rPr>
              <a:t>Gross Total </a:t>
            </a:r>
            <a:r>
              <a:rPr lang="en-US" sz="1900" b="1" i="1" dirty="0">
                <a:solidFill>
                  <a:srgbClr val="00B050"/>
                </a:solidFill>
                <a:effectLst>
                  <a:outerShdw blurRad="38100" dist="38100" dir="2700000" algn="tl">
                    <a:srgbClr val="000000">
                      <a:alpha val="43137"/>
                    </a:srgbClr>
                  </a:outerShdw>
                </a:effectLst>
              </a:rPr>
              <a:t>$45 through $55.00 </a:t>
            </a:r>
            <a:r>
              <a:rPr lang="en-US" sz="1900" b="1" dirty="0">
                <a:solidFill>
                  <a:prstClr val="black"/>
                </a:solidFill>
                <a:effectLst>
                  <a:outerShdw blurRad="38100" dist="38100" dir="2700000" algn="tl">
                    <a:srgbClr val="000000">
                      <a:alpha val="43137"/>
                    </a:srgbClr>
                  </a:outerShdw>
                </a:effectLst>
              </a:rPr>
              <a:t>==============</a:t>
            </a:r>
            <a:r>
              <a:rPr lang="en-US" sz="1900" b="1" dirty="0" smtClean="0">
                <a:solidFill>
                  <a:prstClr val="black"/>
                </a:solidFill>
                <a:effectLst>
                  <a:outerShdw blurRad="38100" dist="38100" dir="2700000" algn="tl">
                    <a:srgbClr val="000000">
                      <a:alpha val="43137"/>
                    </a:srgbClr>
                  </a:outerShdw>
                </a:effectLst>
                <a:sym typeface="Wingdings" panose="05000000000000000000" pitchFamily="2" charset="2"/>
              </a:rPr>
              <a:t></a:t>
            </a:r>
            <a:r>
              <a:rPr lang="en-US" sz="1900" b="1" u="sng" dirty="0" smtClean="0">
                <a:solidFill>
                  <a:srgbClr val="FF0000"/>
                </a:solidFill>
                <a:sym typeface="Wingdings" panose="05000000000000000000" pitchFamily="2" charset="2"/>
              </a:rPr>
              <a:t>27</a:t>
            </a:r>
            <a:r>
              <a:rPr lang="en-US" sz="1900" b="1" u="sng" dirty="0" smtClean="0">
                <a:solidFill>
                  <a:srgbClr val="FF0000"/>
                </a:solidFill>
              </a:rPr>
              <a:t>%</a:t>
            </a:r>
            <a:r>
              <a:rPr lang="en-US" sz="1900" dirty="0" smtClean="0">
                <a:solidFill>
                  <a:srgbClr val="FF0000"/>
                </a:solidFill>
              </a:rPr>
              <a:t> </a:t>
            </a:r>
            <a:r>
              <a:rPr lang="en-US" sz="1900" dirty="0">
                <a:solidFill>
                  <a:srgbClr val="FF0000"/>
                </a:solidFill>
              </a:rPr>
              <a:t>tax rate (X </a:t>
            </a:r>
            <a:r>
              <a:rPr lang="en-US" sz="1900" dirty="0" smtClean="0">
                <a:solidFill>
                  <a:srgbClr val="FF0000"/>
                </a:solidFill>
              </a:rPr>
              <a:t>0.27)</a:t>
            </a:r>
            <a:endParaRPr lang="en-US" sz="1900" dirty="0">
              <a:solidFill>
                <a:srgbClr val="FF0000"/>
              </a:solidFill>
            </a:endParaRPr>
          </a:p>
          <a:p>
            <a:pPr marL="1257300" lvl="2" indent="-457200">
              <a:lnSpc>
                <a:spcPct val="120000"/>
              </a:lnSpc>
              <a:spcBef>
                <a:spcPct val="0"/>
              </a:spcBef>
              <a:buFont typeface="Wingdings" panose="05000000000000000000" pitchFamily="2" charset="2"/>
              <a:buChar char="Ø"/>
              <a:defRPr/>
            </a:pPr>
            <a:r>
              <a:rPr lang="en-US" sz="1900" dirty="0">
                <a:solidFill>
                  <a:srgbClr val="00B050"/>
                </a:solidFill>
              </a:rPr>
              <a:t>Gross Total </a:t>
            </a:r>
            <a:r>
              <a:rPr lang="en-US" sz="1900" b="1" i="1" dirty="0">
                <a:solidFill>
                  <a:srgbClr val="00B050"/>
                </a:solidFill>
                <a:effectLst>
                  <a:outerShdw blurRad="38100" dist="38100" dir="2700000" algn="tl">
                    <a:srgbClr val="000000">
                      <a:alpha val="43137"/>
                    </a:srgbClr>
                  </a:outerShdw>
                </a:effectLst>
              </a:rPr>
              <a:t>More than $55.00</a:t>
            </a:r>
            <a:r>
              <a:rPr lang="en-US" sz="1900" b="1" dirty="0">
                <a:solidFill>
                  <a:srgbClr val="00B050"/>
                </a:solidFill>
                <a:effectLst>
                  <a:outerShdw blurRad="38100" dist="38100" dir="2700000" algn="tl">
                    <a:srgbClr val="000000">
                      <a:alpha val="43137"/>
                    </a:srgbClr>
                  </a:outerShdw>
                </a:effectLst>
              </a:rPr>
              <a:t> </a:t>
            </a:r>
            <a:r>
              <a:rPr lang="en-US" sz="1900" b="1" dirty="0">
                <a:solidFill>
                  <a:prstClr val="black"/>
                </a:solidFill>
                <a:effectLst>
                  <a:outerShdw blurRad="38100" dist="38100" dir="2700000" algn="tl">
                    <a:srgbClr val="000000">
                      <a:alpha val="43137"/>
                    </a:srgbClr>
                  </a:outerShdw>
                </a:effectLst>
              </a:rPr>
              <a:t>================</a:t>
            </a:r>
            <a:r>
              <a:rPr lang="en-US" sz="1900" b="1" dirty="0">
                <a:solidFill>
                  <a:prstClr val="black"/>
                </a:solidFill>
                <a:effectLst>
                  <a:outerShdw blurRad="38100" dist="38100" dir="2700000" algn="tl">
                    <a:srgbClr val="000000">
                      <a:alpha val="43137"/>
                    </a:srgbClr>
                  </a:outerShdw>
                </a:effectLst>
                <a:sym typeface="Wingdings" panose="05000000000000000000" pitchFamily="2" charset="2"/>
              </a:rPr>
              <a:t></a:t>
            </a:r>
            <a:r>
              <a:rPr lang="en-US" sz="1900" b="1" u="sng" dirty="0" smtClean="0">
                <a:solidFill>
                  <a:srgbClr val="FF0000"/>
                </a:solidFill>
              </a:rPr>
              <a:t>32%</a:t>
            </a:r>
            <a:r>
              <a:rPr lang="en-US" sz="1900" b="1" dirty="0" smtClean="0">
                <a:solidFill>
                  <a:srgbClr val="FF0000"/>
                </a:solidFill>
              </a:rPr>
              <a:t> </a:t>
            </a:r>
            <a:r>
              <a:rPr lang="en-US" sz="1900" dirty="0">
                <a:solidFill>
                  <a:srgbClr val="FF0000"/>
                </a:solidFill>
              </a:rPr>
              <a:t>tax rate (X </a:t>
            </a:r>
            <a:r>
              <a:rPr lang="en-US" sz="1900" dirty="0" smtClean="0">
                <a:solidFill>
                  <a:srgbClr val="FF0000"/>
                </a:solidFill>
              </a:rPr>
              <a:t>0.32)</a:t>
            </a:r>
            <a:endParaRPr lang="en-US" sz="1900" dirty="0">
              <a:solidFill>
                <a:srgbClr val="FF0000"/>
              </a:solidFill>
            </a:endParaRPr>
          </a:p>
          <a:p>
            <a:pPr marL="457200" lvl="0" indent="-457200">
              <a:lnSpc>
                <a:spcPct val="120000"/>
              </a:lnSpc>
              <a:spcBef>
                <a:spcPct val="0"/>
              </a:spcBef>
              <a:buFont typeface="+mj-lt"/>
              <a:buAutoNum type="arabicPeriod"/>
              <a:defRPr/>
            </a:pPr>
            <a:r>
              <a:rPr lang="en-US" sz="1900" dirty="0">
                <a:solidFill>
                  <a:prstClr val="black"/>
                </a:solidFill>
              </a:rPr>
              <a:t>Subtract your taxes from your gross to get your net pay</a:t>
            </a:r>
          </a:p>
          <a:p>
            <a:pPr marL="457200" lvl="0" indent="-457200">
              <a:lnSpc>
                <a:spcPct val="120000"/>
              </a:lnSpc>
              <a:spcBef>
                <a:spcPct val="0"/>
              </a:spcBef>
              <a:buFont typeface="+mj-lt"/>
              <a:buAutoNum type="arabicPeriod"/>
              <a:defRPr/>
            </a:pPr>
            <a:r>
              <a:rPr lang="en-US" sz="1900" dirty="0">
                <a:solidFill>
                  <a:prstClr val="black"/>
                </a:solidFill>
              </a:rPr>
              <a:t>Your net pay for the week = your Weekly </a:t>
            </a:r>
            <a:r>
              <a:rPr lang="en-US" sz="1900" dirty="0" smtClean="0">
                <a:solidFill>
                  <a:prstClr val="black"/>
                </a:solidFill>
              </a:rPr>
              <a:t>Deposit</a:t>
            </a:r>
            <a:endParaRPr lang="en-US" sz="1900" dirty="0">
              <a:solidFill>
                <a:prstClr val="black"/>
              </a:solidFill>
            </a:endParaRPr>
          </a:p>
        </p:txBody>
      </p:sp>
    </p:spTree>
    <p:extLst>
      <p:ext uri="{BB962C8B-B14F-4D97-AF65-F5344CB8AC3E}">
        <p14:creationId xmlns:p14="http://schemas.microsoft.com/office/powerpoint/2010/main" val="3402595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21278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73"/>
            <a:ext cx="8229600" cy="1143000"/>
          </a:xfrm>
        </p:spPr>
        <p:txBody>
          <a:bodyPr/>
          <a:lstStyle/>
          <a:p>
            <a:r>
              <a:rPr lang="en-US" b="1" u="sng" dirty="0" smtClean="0">
                <a:effectLst>
                  <a:outerShdw blurRad="38100" dist="38100" dir="2700000" algn="tl">
                    <a:srgbClr val="000000">
                      <a:alpha val="43137"/>
                    </a:srgbClr>
                  </a:outerShdw>
                </a:effectLst>
              </a:rPr>
              <a:t>CABINET CONFIRMATION</a:t>
            </a:r>
            <a:endParaRPr lang="en-US"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914400"/>
            <a:ext cx="9144000" cy="5943600"/>
          </a:xfrm>
        </p:spPr>
        <p:txBody>
          <a:bodyPr>
            <a:normAutofit fontScale="92500" lnSpcReduction="10000"/>
          </a:bodyPr>
          <a:lstStyle/>
          <a:p>
            <a:pPr marL="0" indent="0">
              <a:buNone/>
            </a:pPr>
            <a:r>
              <a:rPr lang="en-US" dirty="0" smtClean="0"/>
              <a:t>Senator Name:</a:t>
            </a:r>
          </a:p>
          <a:p>
            <a:pPr marL="0" indent="0">
              <a:buNone/>
            </a:pPr>
            <a:r>
              <a:rPr lang="en-US" sz="4400" dirty="0" smtClean="0"/>
              <a:t>_________________________</a:t>
            </a:r>
          </a:p>
          <a:p>
            <a:pPr marL="0" indent="0">
              <a:buNone/>
            </a:pPr>
            <a:r>
              <a:rPr lang="en-US" sz="4800" dirty="0" smtClean="0"/>
              <a:t>_______________________</a:t>
            </a:r>
          </a:p>
          <a:p>
            <a:pPr marL="0" indent="0">
              <a:buNone/>
            </a:pPr>
            <a:endParaRPr lang="en-US" sz="1800" dirty="0" smtClean="0"/>
          </a:p>
          <a:p>
            <a:pPr marL="0" indent="0">
              <a:buNone/>
            </a:pPr>
            <a:endParaRPr lang="en-US" sz="1800" dirty="0"/>
          </a:p>
          <a:p>
            <a:pPr marL="0" indent="0">
              <a:buNone/>
            </a:pPr>
            <a:endParaRPr lang="en-US" sz="1800" dirty="0" smtClean="0"/>
          </a:p>
          <a:p>
            <a:pPr marL="0" indent="0">
              <a:buNone/>
            </a:pPr>
            <a:r>
              <a:rPr lang="en-US" sz="3600" dirty="0" smtClean="0"/>
              <a:t>_____   DEFENSE – 5th</a:t>
            </a:r>
          </a:p>
          <a:p>
            <a:pPr marL="0" indent="0">
              <a:buNone/>
            </a:pPr>
            <a:endParaRPr lang="en-US" sz="3600" dirty="0" smtClean="0"/>
          </a:p>
          <a:p>
            <a:pPr marL="0" indent="0">
              <a:buNone/>
            </a:pPr>
            <a:r>
              <a:rPr lang="en-US" sz="3600" dirty="0" smtClean="0"/>
              <a:t>_____   EDUCATION – 5th</a:t>
            </a:r>
          </a:p>
          <a:p>
            <a:pPr marL="0" indent="0">
              <a:buNone/>
            </a:pPr>
            <a:endParaRPr lang="en-US" sz="3600" dirty="0" smtClean="0"/>
          </a:p>
          <a:p>
            <a:pPr marL="0" indent="0">
              <a:buNone/>
            </a:pPr>
            <a:r>
              <a:rPr lang="en-US" sz="3600" dirty="0" smtClean="0"/>
              <a:t>_____   ENERGY – 5th</a:t>
            </a:r>
          </a:p>
        </p:txBody>
      </p:sp>
    </p:spTree>
    <p:extLst>
      <p:ext uri="{BB962C8B-B14F-4D97-AF65-F5344CB8AC3E}">
        <p14:creationId xmlns:p14="http://schemas.microsoft.com/office/powerpoint/2010/main" val="10793065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73"/>
            <a:ext cx="8229600" cy="1143000"/>
          </a:xfrm>
        </p:spPr>
        <p:txBody>
          <a:bodyPr/>
          <a:lstStyle/>
          <a:p>
            <a:r>
              <a:rPr lang="en-US" b="1" u="sng" dirty="0" smtClean="0">
                <a:effectLst>
                  <a:outerShdw blurRad="38100" dist="38100" dir="2700000" algn="tl">
                    <a:srgbClr val="000000">
                      <a:alpha val="43137"/>
                    </a:srgbClr>
                  </a:outerShdw>
                </a:effectLst>
              </a:rPr>
              <a:t>CABINET CONFIRMATION</a:t>
            </a:r>
            <a:endParaRPr lang="en-US"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914400"/>
            <a:ext cx="9144000" cy="5943600"/>
          </a:xfrm>
        </p:spPr>
        <p:txBody>
          <a:bodyPr>
            <a:normAutofit fontScale="92500" lnSpcReduction="10000"/>
          </a:bodyPr>
          <a:lstStyle/>
          <a:p>
            <a:pPr marL="0" indent="0">
              <a:buNone/>
            </a:pPr>
            <a:r>
              <a:rPr lang="en-US" dirty="0" smtClean="0"/>
              <a:t>Senator Name:</a:t>
            </a:r>
          </a:p>
          <a:p>
            <a:pPr marL="0" indent="0">
              <a:buNone/>
            </a:pPr>
            <a:r>
              <a:rPr lang="en-US" sz="4400" dirty="0" smtClean="0"/>
              <a:t>_________________________</a:t>
            </a:r>
          </a:p>
          <a:p>
            <a:pPr marL="0" indent="0">
              <a:buNone/>
            </a:pPr>
            <a:r>
              <a:rPr lang="en-US" sz="4800" dirty="0" smtClean="0"/>
              <a:t>_______________________</a:t>
            </a:r>
          </a:p>
          <a:p>
            <a:pPr marL="0" indent="0">
              <a:buNone/>
            </a:pPr>
            <a:endParaRPr lang="en-US" sz="1800" dirty="0" smtClean="0"/>
          </a:p>
          <a:p>
            <a:pPr marL="0" indent="0">
              <a:buNone/>
            </a:pPr>
            <a:endParaRPr lang="en-US" sz="1800" dirty="0"/>
          </a:p>
          <a:p>
            <a:pPr marL="0" indent="0">
              <a:buNone/>
            </a:pPr>
            <a:endParaRPr lang="en-US" sz="1800" dirty="0" smtClean="0"/>
          </a:p>
          <a:p>
            <a:pPr marL="0" indent="0">
              <a:buNone/>
            </a:pPr>
            <a:r>
              <a:rPr lang="en-US" sz="3600" dirty="0" smtClean="0"/>
              <a:t>_____   DEFENSE – Jonathan Williams</a:t>
            </a:r>
          </a:p>
          <a:p>
            <a:pPr marL="0" indent="0">
              <a:buNone/>
            </a:pPr>
            <a:endParaRPr lang="en-US" sz="3600" dirty="0" smtClean="0"/>
          </a:p>
          <a:p>
            <a:pPr marL="0" indent="0">
              <a:buNone/>
            </a:pPr>
            <a:r>
              <a:rPr lang="en-US" sz="3600" dirty="0" smtClean="0"/>
              <a:t>_____   EDUCATION – Joshua </a:t>
            </a:r>
            <a:r>
              <a:rPr lang="en-US" sz="3600" dirty="0" err="1" smtClean="0"/>
              <a:t>Moita</a:t>
            </a:r>
            <a:endParaRPr lang="en-US" sz="3600" dirty="0" smtClean="0"/>
          </a:p>
          <a:p>
            <a:pPr marL="0" indent="0">
              <a:buNone/>
            </a:pPr>
            <a:endParaRPr lang="en-US" sz="3600" dirty="0" smtClean="0"/>
          </a:p>
          <a:p>
            <a:pPr marL="0" indent="0">
              <a:buNone/>
            </a:pPr>
            <a:r>
              <a:rPr lang="en-US" sz="3600" dirty="0" smtClean="0"/>
              <a:t>_____   ENERGY – Denise Gutierrez</a:t>
            </a:r>
          </a:p>
        </p:txBody>
      </p:sp>
    </p:spTree>
    <p:extLst>
      <p:ext uri="{BB962C8B-B14F-4D97-AF65-F5344CB8AC3E}">
        <p14:creationId xmlns:p14="http://schemas.microsoft.com/office/powerpoint/2010/main" val="38209422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PRESIDENTIAL SALARY</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US" sz="6000" dirty="0" smtClean="0"/>
              <a:t>Your new Presidential salary will be </a:t>
            </a:r>
            <a:r>
              <a:rPr lang="en-US" sz="6000" u="sng" dirty="0" smtClean="0"/>
              <a:t>$15.00 </a:t>
            </a:r>
            <a:r>
              <a:rPr lang="en-US" sz="6000" dirty="0" smtClean="0"/>
              <a:t>per day</a:t>
            </a:r>
            <a:endParaRPr lang="en-US" sz="6000" dirty="0"/>
          </a:p>
        </p:txBody>
      </p:sp>
    </p:spTree>
    <p:extLst>
      <p:ext uri="{BB962C8B-B14F-4D97-AF65-F5344CB8AC3E}">
        <p14:creationId xmlns:p14="http://schemas.microsoft.com/office/powerpoint/2010/main" val="3995491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VICE - PRESIDENTIAL SALARY</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endParaRPr lang="en-US" sz="6000" dirty="0" smtClean="0"/>
          </a:p>
          <a:p>
            <a:pPr marL="0" indent="0">
              <a:buNone/>
            </a:pPr>
            <a:r>
              <a:rPr lang="en-US" sz="6000" dirty="0" smtClean="0"/>
              <a:t>Your new Vice - Presidential salary will be </a:t>
            </a:r>
            <a:r>
              <a:rPr lang="en-US" sz="6000" u="sng" dirty="0" smtClean="0"/>
              <a:t>$12.50 </a:t>
            </a:r>
            <a:r>
              <a:rPr lang="en-US" sz="6000" dirty="0" smtClean="0"/>
              <a:t>per day</a:t>
            </a:r>
            <a:endParaRPr lang="en-US" sz="6000" dirty="0"/>
          </a:p>
        </p:txBody>
      </p:sp>
    </p:spTree>
    <p:extLst>
      <p:ext uri="{BB962C8B-B14F-4D97-AF65-F5344CB8AC3E}">
        <p14:creationId xmlns:p14="http://schemas.microsoft.com/office/powerpoint/2010/main" val="17384072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CABINET SALARY</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US" sz="6000" dirty="0" smtClean="0"/>
              <a:t>Your new Cabinet salary will be </a:t>
            </a:r>
            <a:r>
              <a:rPr lang="en-US" sz="6000" u="sng" dirty="0" smtClean="0"/>
              <a:t>$11.25 </a:t>
            </a:r>
            <a:r>
              <a:rPr lang="en-US" sz="6000" dirty="0" smtClean="0"/>
              <a:t>per day</a:t>
            </a:r>
            <a:endParaRPr lang="en-US" sz="6000" dirty="0"/>
          </a:p>
        </p:txBody>
      </p:sp>
    </p:spTree>
    <p:extLst>
      <p:ext uri="{BB962C8B-B14F-4D97-AF65-F5344CB8AC3E}">
        <p14:creationId xmlns:p14="http://schemas.microsoft.com/office/powerpoint/2010/main" val="17384072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SECTION LEADER SALARY</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US" sz="6000" dirty="0" smtClean="0"/>
              <a:t>Your new Section Leader salary will be </a:t>
            </a:r>
            <a:r>
              <a:rPr lang="en-US" sz="6000" u="sng" dirty="0" smtClean="0"/>
              <a:t>$11.25 </a:t>
            </a:r>
            <a:r>
              <a:rPr lang="en-US" sz="6000" dirty="0" smtClean="0"/>
              <a:t>per day</a:t>
            </a:r>
            <a:endParaRPr lang="en-US" sz="6000" dirty="0"/>
          </a:p>
        </p:txBody>
      </p:sp>
    </p:spTree>
    <p:extLst>
      <p:ext uri="{BB962C8B-B14F-4D97-AF65-F5344CB8AC3E}">
        <p14:creationId xmlns:p14="http://schemas.microsoft.com/office/powerpoint/2010/main" val="17384072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14_TP03000403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2_TP030004031">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8226</TotalTime>
  <Words>758</Words>
  <Application>Microsoft Office PowerPoint</Application>
  <PresentationFormat>On-screen Show (4:3)</PresentationFormat>
  <Paragraphs>174</Paragraphs>
  <Slides>15</Slides>
  <Notes>0</Notes>
  <HiddenSlides>12</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14_TP030004031</vt:lpstr>
      <vt:lpstr>Friday March 20, 2015 Mr. Goblirsch – American Government</vt:lpstr>
      <vt:lpstr>Friday March 20, 2015 Mr. Goblirsch – American Government</vt:lpstr>
      <vt:lpstr>PowerPoint Presentation</vt:lpstr>
      <vt:lpstr>CABINET CONFIRMATION</vt:lpstr>
      <vt:lpstr>CABINET CONFIRMATION</vt:lpstr>
      <vt:lpstr>PRESIDENTIAL SALARY</vt:lpstr>
      <vt:lpstr>VICE - PRESIDENTIAL SALARY</vt:lpstr>
      <vt:lpstr>CABINET SALARY</vt:lpstr>
      <vt:lpstr>SECTION LEADER SALARY</vt:lpstr>
      <vt:lpstr>SENATE SALARY</vt:lpstr>
      <vt:lpstr>HOUSE OF REPRESENTATIVES SALARY</vt:lpstr>
      <vt:lpstr>Section Leader  Bonus Pay Summary</vt:lpstr>
      <vt:lpstr>PowerPoint Presentation</vt:lpstr>
      <vt:lpstr>LIST OF INDIVIDUALS WHO HAVE PAID FOR THE FINAL</vt:lpstr>
      <vt:lpstr>LIST OF INDIVIDUALS WHO HAVE PAID FOR THE FINAL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Clinton Goblirsch</dc:creator>
  <cp:lastModifiedBy>cgoblirsch</cp:lastModifiedBy>
  <cp:revision>203</cp:revision>
  <cp:lastPrinted>2015-03-20T16:55:32Z</cp:lastPrinted>
  <dcterms:created xsi:type="dcterms:W3CDTF">2013-08-14T05:03:00Z</dcterms:created>
  <dcterms:modified xsi:type="dcterms:W3CDTF">2015-03-20T21:36:30Z</dcterms:modified>
</cp:coreProperties>
</file>