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1"/>
    <p:sldMasterId id="2147483938" r:id="rId2"/>
    <p:sldMasterId id="2147483950" r:id="rId3"/>
  </p:sldMasterIdLst>
  <p:notesMasterIdLst>
    <p:notesMasterId r:id="rId20"/>
  </p:notesMasterIdLst>
  <p:handoutMasterIdLst>
    <p:handoutMasterId r:id="rId21"/>
  </p:handoutMasterIdLst>
  <p:sldIdLst>
    <p:sldId id="330" r:id="rId4"/>
    <p:sldId id="339" r:id="rId5"/>
    <p:sldId id="343" r:id="rId6"/>
    <p:sldId id="349" r:id="rId7"/>
    <p:sldId id="344" r:id="rId8"/>
    <p:sldId id="347" r:id="rId9"/>
    <p:sldId id="346" r:id="rId10"/>
    <p:sldId id="341" r:id="rId11"/>
    <p:sldId id="351" r:id="rId12"/>
    <p:sldId id="352" r:id="rId13"/>
    <p:sldId id="321" r:id="rId14"/>
    <p:sldId id="322" r:id="rId15"/>
    <p:sldId id="323" r:id="rId16"/>
    <p:sldId id="324" r:id="rId17"/>
    <p:sldId id="325" r:id="rId18"/>
    <p:sldId id="326" r:id="rId19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75DE30-AA54-4403-A98E-D4B955F8E3CD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68ADA-D75B-45F2-912D-35461CBC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2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AFFA8A9E-72A1-4601-BC41-335D3E7BE103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E0669B5B-B0C6-4F79-BD04-FE7A04E43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1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5223D492-EA38-4496-93C9-CEB4F2827F11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3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BF9480A5-C6FB-43B6-AEF3-741077FB9562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5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BF9480A5-C6FB-43B6-AEF3-741077FB9562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7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64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1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96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60E96-969C-42B8-BC34-BB3267D317CD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E9922-B8A5-4348-9D6E-6D5135237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96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C3713-AC59-46D0-B5FD-7FC971211AA7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4445D-BA0E-431F-BE02-B29CCEF95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83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ABCE1-002B-4527-8BF9-980E127526E1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352C1-1201-482C-8E7C-9F7AAC957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56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E0ACA-6813-4B5D-95A8-FCCD3A82CA98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841F-28C6-418C-8588-02EEC8F09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07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80686-DDD5-4C06-9594-BFDFF92E9689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2D667-F5CC-4A21-B06D-D6EF6BFBF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76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C5444-9F0A-4911-92BA-6692B10090A8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B9621-DB7C-46C8-A932-A4630F8D4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10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8FB6D-E511-49AA-AC5B-1DFDB17F5C97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7A363-2DC6-4757-85F2-4EEF8CB94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669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811A2-560F-4067-B380-5A0A30B8FD42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87C2A-FB51-40C3-8659-253B9E6BE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97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778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D1B6A-3A0B-4C5D-914D-53831A653147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726A7-D0CF-4160-A25E-E9EF0C9E4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720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04640-8297-4CBE-90DB-3986F50F4B07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F701D-402E-423D-88BF-5263EBA4A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54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89532-7C40-4154-89BD-E02C3CA9526F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84A-E352-4561-AA10-7C389B3C6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903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F67BF-0443-4B3D-AE86-7ADE687AE27F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55BE5-0F98-458C-89FA-3C4D355F4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009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DC6A1-60F6-46AF-9F51-7BB8A2C22BC1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5F254-92AA-4F18-9318-444A8F66F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810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0F3E7-58D5-4BA3-AE98-7D631AD0B131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26825-E48B-4DD2-9CEF-95D21C0BA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381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52944-16C7-4E1F-BB4D-753545E74386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C511B-B864-42BF-9C8C-0D2A3463B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204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94774-8ADA-4326-88C2-C0B9EB7F73EA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C85CF-E550-498A-87D8-D2A5F4F41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004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C1AAA-AC4D-4ECE-8A76-B9790D795576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99BDC-0F64-4D17-9A5F-55FEF1E6D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15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20FF5-52F9-4C57-8F27-8CF1687A3627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33059-B136-4DA7-AD74-19E271C57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6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0929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56397-7F70-47EC-8DFD-CB80CABC92C4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EA7D6-EEB0-4AAC-A0B1-004E3B921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021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34ADC-D1AF-4AEC-9A6E-E15398EAF45E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571F4-4395-461D-9B7F-8A6A20966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477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F6BDC-4C0A-412B-982B-F55E02757F17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C88CF-EC85-4052-89F1-603317286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486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E1151-995B-4B87-BD58-1E0F51C8A5D4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EE106-32E9-4B8E-B1F8-0EA0A8063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5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13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5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4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7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2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663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3/27/2015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8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217BBE-6015-4C0A-A14B-517290E1EB6C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A4D131-1DB0-41C3-8344-61A903E1D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2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1445CB-508B-49E9-B946-E4CF4D5207D2}" type="datetimeFigureOut">
              <a:rPr lang="en-US"/>
              <a:pPr>
                <a:defRPr/>
              </a:pPr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B36CAF-7F6C-46D0-B4FD-09744FF14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2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Tuesday March 24,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3000" b="1" dirty="0" smtClean="0">
                <a:solidFill>
                  <a:schemeClr val="tx2"/>
                </a:solidFill>
              </a:rPr>
              <a:t>OBJECTIVE – </a:t>
            </a:r>
            <a:r>
              <a:rPr lang="en-US" sz="3000" b="1" u="sng" dirty="0" smtClean="0">
                <a:solidFill>
                  <a:schemeClr val="tx2"/>
                </a:solidFill>
              </a:rPr>
              <a:t>S</a:t>
            </a:r>
            <a:r>
              <a:rPr lang="en-US" sz="3000" b="1" dirty="0" smtClean="0">
                <a:solidFill>
                  <a:schemeClr val="tx2"/>
                </a:solidFill>
              </a:rPr>
              <a:t>tudents </a:t>
            </a:r>
            <a:r>
              <a:rPr lang="en-US" sz="3000" b="1" u="sng" dirty="0" smtClean="0">
                <a:solidFill>
                  <a:schemeClr val="tx2"/>
                </a:solidFill>
              </a:rPr>
              <a:t>W</a:t>
            </a:r>
            <a:r>
              <a:rPr lang="en-US" sz="3000" b="1" dirty="0" smtClean="0">
                <a:solidFill>
                  <a:schemeClr val="tx2"/>
                </a:solidFill>
              </a:rPr>
              <a:t>ill </a:t>
            </a:r>
            <a:r>
              <a:rPr lang="en-US" sz="3000" b="1" u="sng" dirty="0" smtClean="0">
                <a:solidFill>
                  <a:schemeClr val="tx2"/>
                </a:solidFill>
              </a:rPr>
              <a:t>B</a:t>
            </a:r>
            <a:r>
              <a:rPr lang="en-US" sz="3000" b="1" dirty="0" smtClean="0">
                <a:solidFill>
                  <a:schemeClr val="tx2"/>
                </a:solidFill>
              </a:rPr>
              <a:t>e </a:t>
            </a:r>
            <a:r>
              <a:rPr lang="en-US" sz="3000" b="1" u="sng" dirty="0" smtClean="0">
                <a:solidFill>
                  <a:schemeClr val="tx2"/>
                </a:solidFill>
              </a:rPr>
              <a:t>A</a:t>
            </a:r>
            <a:r>
              <a:rPr lang="en-US" sz="3000" b="1" dirty="0" smtClean="0">
                <a:solidFill>
                  <a:schemeClr val="tx2"/>
                </a:solidFill>
              </a:rPr>
              <a:t>ble </a:t>
            </a:r>
            <a:r>
              <a:rPr lang="en-US" sz="3000" b="1" u="sng" dirty="0" smtClean="0">
                <a:solidFill>
                  <a:schemeClr val="tx2"/>
                </a:solidFill>
              </a:rPr>
              <a:t>T</a:t>
            </a:r>
            <a:r>
              <a:rPr lang="en-US" sz="3000" b="1" dirty="0" smtClean="0">
                <a:solidFill>
                  <a:schemeClr val="tx2"/>
                </a:solidFill>
              </a:rPr>
              <a:t>o – SWBAT:</a:t>
            </a:r>
            <a:endParaRPr lang="en-US" sz="30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dirty="0" smtClean="0"/>
              <a:t> - Explain the functions of Congressional committees.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7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3000" b="1" dirty="0" smtClean="0">
                <a:solidFill>
                  <a:srgbClr val="FF0000"/>
                </a:solidFill>
              </a:rPr>
              <a:t>AGENDA:</a:t>
            </a:r>
            <a:endParaRPr lang="en-US" sz="3000" b="1" u="sng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Bill Vocab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CONCEPT: Bills</a:t>
            </a:r>
            <a:endParaRPr lang="en-US" sz="2400" dirty="0" smtClean="0"/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VIDEO: Crash Course: Congressional Committees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JIGSAW: Congressional Committees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CHART: Organization of Congress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CONGRESSIONAL VOTE: Daily Attendance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***Workbook P. 52 DUE TOMORROW</a:t>
            </a:r>
            <a:endParaRPr lang="en-US" sz="24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7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3000" b="1" dirty="0" smtClean="0">
                <a:solidFill>
                  <a:srgbClr val="1F497D"/>
                </a:solidFill>
              </a:rPr>
              <a:t>Bill Vocab WARM-UP</a:t>
            </a:r>
            <a:r>
              <a:rPr lang="en-US" sz="3000" dirty="0">
                <a:solidFill>
                  <a:srgbClr val="1F497D"/>
                </a:solidFill>
              </a:rPr>
              <a:t>: </a:t>
            </a:r>
            <a:r>
              <a:rPr lang="en-US" sz="1100" dirty="0">
                <a:solidFill>
                  <a:srgbClr val="000000"/>
                </a:solidFill>
              </a:rPr>
              <a:t>(Follow the directions below)</a:t>
            </a:r>
            <a:endParaRPr lang="en-US" sz="28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***</a:t>
            </a:r>
            <a:r>
              <a:rPr lang="en-US" sz="2800" dirty="0">
                <a:solidFill>
                  <a:prstClr val="black"/>
                </a:solidFill>
              </a:rPr>
              <a:t>5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minutes</a:t>
            </a:r>
            <a:r>
              <a:rPr lang="en-US" sz="2800" dirty="0" smtClean="0">
                <a:solidFill>
                  <a:prstClr val="black"/>
                </a:solidFill>
              </a:rPr>
              <a:t>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Define the terms below using the glossary.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Bill				4.   Resolution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Joint resolution			5.   Rider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Concurrent resolution</a:t>
            </a:r>
          </a:p>
        </p:txBody>
      </p:sp>
    </p:spTree>
    <p:extLst>
      <p:ext uri="{BB962C8B-B14F-4D97-AF65-F5344CB8AC3E}">
        <p14:creationId xmlns:p14="http://schemas.microsoft.com/office/powerpoint/2010/main" val="28241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73"/>
            <a:ext cx="82296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BALLOT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Representative/Senator Name:</a:t>
            </a:r>
          </a:p>
          <a:p>
            <a:pPr marL="0" indent="0">
              <a:buNone/>
            </a:pPr>
            <a:r>
              <a:rPr lang="en-US" sz="4400" dirty="0" smtClean="0"/>
              <a:t>_________________________</a:t>
            </a:r>
          </a:p>
          <a:p>
            <a:pPr marL="0" indent="0">
              <a:buNone/>
            </a:pPr>
            <a:r>
              <a:rPr lang="en-US" sz="4800" dirty="0" smtClean="0"/>
              <a:t>_______________________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4400" dirty="0" smtClean="0"/>
              <a:t>_____   YES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dirty="0" smtClean="0"/>
              <a:t>_____   NO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1749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PRESIDENTIAL SALARY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 smtClean="0"/>
              <a:t>Your new Presidential salary will be </a:t>
            </a:r>
            <a:r>
              <a:rPr lang="en-US" sz="6000" u="sng" dirty="0" smtClean="0"/>
              <a:t>$15.00 </a:t>
            </a:r>
            <a:r>
              <a:rPr lang="en-US" sz="6000" dirty="0" smtClean="0"/>
              <a:t>per day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954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VICE - PRESIDENTIAL SALARY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r>
              <a:rPr lang="en-US" sz="6000" dirty="0" smtClean="0"/>
              <a:t>Your new Vice - Presidential salary will be </a:t>
            </a:r>
            <a:r>
              <a:rPr lang="en-US" sz="6000" u="sng" dirty="0" smtClean="0"/>
              <a:t>$12.50 </a:t>
            </a:r>
            <a:r>
              <a:rPr lang="en-US" sz="6000" dirty="0" smtClean="0"/>
              <a:t>per day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3840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CABINET SALARY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 smtClean="0"/>
              <a:t>Your new Cabinet salary will be </a:t>
            </a:r>
            <a:r>
              <a:rPr lang="en-US" sz="6000" u="sng" dirty="0" smtClean="0"/>
              <a:t>$11.25 </a:t>
            </a:r>
            <a:r>
              <a:rPr lang="en-US" sz="6000" dirty="0" smtClean="0"/>
              <a:t>per day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3840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LEADER SALARY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 smtClean="0"/>
              <a:t>Your new Section Leader salary will be </a:t>
            </a:r>
            <a:r>
              <a:rPr lang="en-US" sz="6000" u="sng" dirty="0" smtClean="0"/>
              <a:t>$11.25 </a:t>
            </a:r>
            <a:r>
              <a:rPr lang="en-US" sz="6000" dirty="0" smtClean="0"/>
              <a:t>per day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3840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SENATE SALARY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 smtClean="0"/>
              <a:t>Your Senatorial salary will be </a:t>
            </a:r>
            <a:r>
              <a:rPr lang="en-US" sz="6000" u="sng" dirty="0" smtClean="0"/>
              <a:t>$10.25 </a:t>
            </a:r>
            <a:r>
              <a:rPr lang="en-US" sz="6000" dirty="0" smtClean="0"/>
              <a:t>per day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3840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 OF REPRESENTATIVES SALARY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r>
              <a:rPr lang="en-US" sz="6000" dirty="0" smtClean="0"/>
              <a:t>Your Representative salary will be </a:t>
            </a:r>
            <a:r>
              <a:rPr lang="en-US" sz="6000" u="sng" dirty="0" smtClean="0"/>
              <a:t>$7.25 </a:t>
            </a:r>
            <a:r>
              <a:rPr lang="en-US" sz="6000" dirty="0" smtClean="0"/>
              <a:t>per day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3840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CONGRESS : </a:t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Bills &amp; Committees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3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sz="3600" b="1" dirty="0" err="1" smtClean="0"/>
              <a:t>Ch</a:t>
            </a:r>
            <a:r>
              <a:rPr lang="en-US" altLang="en-US" sz="3600" b="1" dirty="0" smtClean="0"/>
              <a:t> 12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CONCEPT: Bills</a:t>
            </a:r>
          </a:p>
        </p:txBody>
      </p:sp>
      <p:sp>
        <p:nvSpPr>
          <p:cNvPr id="4" name="Rectangle 3"/>
          <p:cNvSpPr/>
          <p:nvPr/>
        </p:nvSpPr>
        <p:spPr>
          <a:xfrm>
            <a:off x="-4474" y="990600"/>
            <a:ext cx="9144001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Types of Bills/Resolutions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Private Bills:  </a:t>
            </a:r>
            <a:r>
              <a:rPr lang="en-US" sz="24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Deal with individual people or places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Public Bills:  </a:t>
            </a:r>
            <a:r>
              <a:rPr lang="en-US" sz="24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Deal with general matters, apply to entire nation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Resolutions:  </a:t>
            </a:r>
            <a:r>
              <a:rPr lang="en-US" sz="24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Deal with unusual or temporary matters</a:t>
            </a:r>
          </a:p>
          <a:p>
            <a:pPr marL="137160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Simple resolution </a:t>
            </a:r>
            <a:r>
              <a:rPr lang="en-US" sz="24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deals with either house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Joint </a:t>
            </a:r>
            <a:r>
              <a:rPr lang="en-US" sz="24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resolution </a:t>
            </a:r>
            <a:r>
              <a:rPr lang="en-US" sz="24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passed by both 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houses; has the force of law</a:t>
            </a:r>
            <a:endParaRPr lang="en-US" sz="2400" b="1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400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Concurrent </a:t>
            </a:r>
            <a:r>
              <a:rPr lang="en-US" sz="24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resolution </a:t>
            </a:r>
            <a:r>
              <a:rPr lang="en-US" sz="24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goes through both houses, but no 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	law </a:t>
            </a:r>
            <a:r>
              <a:rPr lang="en-US" sz="24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is necessary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Riders: Alters the bill to deal with a subject other than what the bill is intended to cover. </a:t>
            </a:r>
            <a:r>
              <a:rPr lang="en-US" sz="24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“Christmas tree” bills (riders = 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					      ornaments)</a:t>
            </a:r>
            <a:endParaRPr lang="en-US" sz="2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Only 10% of bills become laws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	Complicated </a:t>
            </a:r>
            <a:r>
              <a:rPr lang="en-US" sz="24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process, 100 steps necessary to pass a bill</a:t>
            </a:r>
          </a:p>
        </p:txBody>
      </p:sp>
    </p:spTree>
    <p:extLst>
      <p:ext uri="{BB962C8B-B14F-4D97-AF65-F5344CB8AC3E}">
        <p14:creationId xmlns:p14="http://schemas.microsoft.com/office/powerpoint/2010/main" val="235150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STRUCTURED ACADEMIC DISCUSSION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difference between a public bill and a private bill is …</a:t>
            </a:r>
          </a:p>
          <a:p>
            <a:endParaRPr lang="en-US" dirty="0"/>
          </a:p>
          <a:p>
            <a:r>
              <a:rPr lang="en-US" dirty="0" smtClean="0"/>
              <a:t>The difference between a joint resolution and a concurrent resolution is …</a:t>
            </a:r>
          </a:p>
          <a:p>
            <a:endParaRPr lang="en-US" dirty="0"/>
          </a:p>
          <a:p>
            <a:r>
              <a:rPr lang="en-US" dirty="0" smtClean="0"/>
              <a:t>Riders are added to bills because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7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sz="3600" b="1" dirty="0" err="1" smtClean="0"/>
              <a:t>Ch</a:t>
            </a:r>
            <a:r>
              <a:rPr lang="en-US" altLang="en-US" sz="3600" b="1" dirty="0" smtClean="0"/>
              <a:t> 12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CONCEPT: Committees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  <a:defRPr/>
            </a:pPr>
            <a:r>
              <a:rPr lang="en-US" sz="2400" b="1" dirty="0" smtClean="0"/>
              <a:t>Committee Purposes</a:t>
            </a:r>
          </a:p>
          <a:p>
            <a:pPr marL="971550" lvl="1" indent="-571500">
              <a:buFont typeface="+mj-lt"/>
              <a:buAutoNum type="alphaUcPeriod"/>
              <a:defRPr/>
            </a:pPr>
            <a:r>
              <a:rPr lang="en-US" sz="2000" b="1" dirty="0" smtClean="0"/>
              <a:t>Thousands of bills proposed </a:t>
            </a:r>
            <a:r>
              <a:rPr lang="en-US" sz="2000" b="1" dirty="0" smtClean="0">
                <a:solidFill>
                  <a:srgbClr val="FF0000"/>
                </a:solidFill>
              </a:rPr>
              <a:t>(P. 344)</a:t>
            </a:r>
          </a:p>
          <a:p>
            <a:pPr marL="971550" lvl="1" indent="-571500">
              <a:buFont typeface="+mj-lt"/>
              <a:buAutoNum type="alphaUcPeriod"/>
              <a:defRPr/>
            </a:pPr>
            <a:r>
              <a:rPr lang="en-US" sz="2000" b="1" dirty="0" smtClean="0"/>
              <a:t>Divide workload </a:t>
            </a:r>
            <a:r>
              <a:rPr lang="en-US" sz="2000" b="1" dirty="0" smtClean="0">
                <a:solidFill>
                  <a:srgbClr val="FF0000"/>
                </a:solidFill>
              </a:rPr>
              <a:t>(Specialize)</a:t>
            </a:r>
          </a:p>
          <a:p>
            <a:pPr marL="971550" lvl="1" indent="-571500">
              <a:buFont typeface="+mj-lt"/>
              <a:buAutoNum type="alphaUcPeriod"/>
              <a:defRPr/>
            </a:pPr>
            <a:r>
              <a:rPr lang="en-US" sz="2000" b="1" dirty="0" smtClean="0"/>
              <a:t>Listen to support, opposition, compromise </a:t>
            </a:r>
            <a:r>
              <a:rPr lang="en-US" sz="2000" b="1" dirty="0" smtClean="0">
                <a:solidFill>
                  <a:srgbClr val="FF0000"/>
                </a:solidFill>
              </a:rPr>
              <a:t>(only about 10% make it out)</a:t>
            </a:r>
          </a:p>
          <a:p>
            <a:pPr marL="228600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1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1403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COMMITTEE JIGSAW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3124200"/>
            <a:ext cx="3657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CONGRESSIONAL COMMITTEES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3854" y="914400"/>
            <a:ext cx="449580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STANDING COMMITTEE</a:t>
            </a:r>
          </a:p>
          <a:p>
            <a:r>
              <a:rPr lang="en-US" dirty="0" smtClean="0"/>
              <a:t>What is a standing committee?</a:t>
            </a:r>
          </a:p>
          <a:p>
            <a:r>
              <a:rPr lang="en-US" dirty="0" smtClean="0"/>
              <a:t>________________________________</a:t>
            </a:r>
          </a:p>
          <a:p>
            <a:r>
              <a:rPr lang="en-US" dirty="0" smtClean="0"/>
              <a:t>What are the committees’ functions?</a:t>
            </a:r>
          </a:p>
          <a:p>
            <a:r>
              <a:rPr lang="en-US" dirty="0" smtClean="0"/>
              <a:t>________________________________</a:t>
            </a:r>
          </a:p>
          <a:p>
            <a:r>
              <a:rPr lang="en-US" dirty="0" smtClean="0"/>
              <a:t>Give 3 examples of such committees.</a:t>
            </a:r>
          </a:p>
          <a:p>
            <a:r>
              <a:rPr lang="en-US" dirty="0" smtClean="0"/>
              <a:t>________________________________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648200" y="914400"/>
            <a:ext cx="449580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COMMITTEE</a:t>
            </a:r>
          </a:p>
          <a:p>
            <a:r>
              <a:rPr lang="en-US" dirty="0" smtClean="0"/>
              <a:t>What is a select committee?</a:t>
            </a:r>
          </a:p>
          <a:p>
            <a:r>
              <a:rPr lang="en-US" dirty="0" smtClean="0"/>
              <a:t>________________________________</a:t>
            </a:r>
          </a:p>
          <a:p>
            <a:r>
              <a:rPr lang="en-US" dirty="0" smtClean="0"/>
              <a:t>What does a select committee do?</a:t>
            </a:r>
          </a:p>
          <a:p>
            <a:r>
              <a:rPr lang="en-US" dirty="0" smtClean="0"/>
              <a:t>________________________________</a:t>
            </a:r>
          </a:p>
          <a:p>
            <a:r>
              <a:rPr lang="en-US" dirty="0" smtClean="0"/>
              <a:t>Give 2 examples from 1987.</a:t>
            </a:r>
          </a:p>
          <a:p>
            <a:r>
              <a:rPr lang="en-US" dirty="0" smtClean="0"/>
              <a:t>________________________________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0" y="4137891"/>
            <a:ext cx="3198091" cy="27293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JOINT COMMITTEE</a:t>
            </a:r>
          </a:p>
          <a:p>
            <a:r>
              <a:rPr lang="en-US" dirty="0" smtClean="0"/>
              <a:t>What is a joint committee?</a:t>
            </a:r>
          </a:p>
          <a:p>
            <a:r>
              <a:rPr lang="en-US" dirty="0" smtClean="0"/>
              <a:t>_____________________</a:t>
            </a:r>
          </a:p>
          <a:p>
            <a:r>
              <a:rPr lang="en-US" dirty="0" smtClean="0"/>
              <a:t>What does a joint committee do?</a:t>
            </a:r>
          </a:p>
          <a:p>
            <a:r>
              <a:rPr lang="en-US" dirty="0" smtClean="0"/>
              <a:t>_____________________</a:t>
            </a:r>
          </a:p>
          <a:p>
            <a:r>
              <a:rPr lang="en-US" dirty="0" smtClean="0"/>
              <a:t>Give 3 examples of such committees.</a:t>
            </a:r>
          </a:p>
          <a:p>
            <a:r>
              <a:rPr lang="en-US" dirty="0" smtClean="0"/>
              <a:t>_____________________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172200" y="4124036"/>
            <a:ext cx="2971800" cy="27247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CONFERENCE COMMITTEE</a:t>
            </a:r>
          </a:p>
          <a:p>
            <a:r>
              <a:rPr lang="en-US" dirty="0" smtClean="0"/>
              <a:t>What is a conference committee?</a:t>
            </a:r>
          </a:p>
          <a:p>
            <a:r>
              <a:rPr lang="en-US" dirty="0" smtClean="0"/>
              <a:t>___________________</a:t>
            </a:r>
          </a:p>
          <a:p>
            <a:r>
              <a:rPr lang="en-US" dirty="0" smtClean="0"/>
              <a:t>What does a conference committee do?</a:t>
            </a:r>
          </a:p>
          <a:p>
            <a:r>
              <a:rPr lang="en-US" dirty="0" smtClean="0"/>
              <a:t>___________________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1" name="Rounded Rectangle 10"/>
          <p:cNvSpPr/>
          <p:nvPr/>
        </p:nvSpPr>
        <p:spPr>
          <a:xfrm>
            <a:off x="3352800" y="4142509"/>
            <a:ext cx="2667000" cy="27247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 RULES COMMITTEE</a:t>
            </a:r>
          </a:p>
          <a:p>
            <a:r>
              <a:rPr lang="en-US" dirty="0" smtClean="0"/>
              <a:t>What is the House Rules committee?</a:t>
            </a:r>
          </a:p>
          <a:p>
            <a:r>
              <a:rPr lang="en-US" dirty="0" smtClean="0"/>
              <a:t>_________________</a:t>
            </a:r>
          </a:p>
          <a:p>
            <a:r>
              <a:rPr lang="en-US" dirty="0" smtClean="0"/>
              <a:t>What does the House Rules committee do?</a:t>
            </a:r>
          </a:p>
          <a:p>
            <a:r>
              <a:rPr lang="en-US" dirty="0" smtClean="0"/>
              <a:t>_________________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13" name="Straight Arrow Connector 12"/>
          <p:cNvCxnSpPr>
            <a:endCxn id="7" idx="2"/>
          </p:cNvCxnSpPr>
          <p:nvPr/>
        </p:nvCxnSpPr>
        <p:spPr>
          <a:xfrm flipH="1" flipV="1">
            <a:off x="2261754" y="2895600"/>
            <a:ext cx="481446" cy="228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8" idx="2"/>
          </p:cNvCxnSpPr>
          <p:nvPr/>
        </p:nvCxnSpPr>
        <p:spPr>
          <a:xfrm flipV="1">
            <a:off x="6400800" y="2895600"/>
            <a:ext cx="495300" cy="228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9" idx="0"/>
          </p:cNvCxnSpPr>
          <p:nvPr/>
        </p:nvCxnSpPr>
        <p:spPr>
          <a:xfrm flipH="1">
            <a:off x="1599046" y="3733800"/>
            <a:ext cx="1144154" cy="40409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0" idx="0"/>
          </p:cNvCxnSpPr>
          <p:nvPr/>
        </p:nvCxnSpPr>
        <p:spPr>
          <a:xfrm>
            <a:off x="6400800" y="3733800"/>
            <a:ext cx="1257300" cy="39023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2"/>
          </p:cNvCxnSpPr>
          <p:nvPr/>
        </p:nvCxnSpPr>
        <p:spPr>
          <a:xfrm>
            <a:off x="4572000" y="3733800"/>
            <a:ext cx="0" cy="39023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3854" y="3009900"/>
            <a:ext cx="25769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DIRECTIONS</a:t>
            </a:r>
            <a:r>
              <a:rPr lang="en-US" sz="1400" b="1" dirty="0" smtClean="0"/>
              <a:t>: </a:t>
            </a:r>
            <a:r>
              <a:rPr lang="en-US" sz="1400" b="1" dirty="0" err="1" smtClean="0"/>
              <a:t>Ch</a:t>
            </a:r>
            <a:r>
              <a:rPr lang="en-US" sz="1400" b="1" dirty="0" smtClean="0"/>
              <a:t> 12 Sec 2</a:t>
            </a:r>
          </a:p>
          <a:p>
            <a:r>
              <a:rPr lang="en-US" sz="1400" b="1" dirty="0" smtClean="0"/>
              <a:t>Complete your assigned bubble.  We will discuss each as a class.</a:t>
            </a:r>
            <a:endParaRPr lang="en-US" sz="1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567054" y="3059668"/>
            <a:ext cx="25769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DIRECTIONS</a:t>
            </a:r>
            <a:r>
              <a:rPr lang="en-US" sz="1400" b="1" dirty="0" smtClean="0"/>
              <a:t>: </a:t>
            </a:r>
            <a:r>
              <a:rPr lang="en-US" sz="1400" b="1" dirty="0" err="1" smtClean="0"/>
              <a:t>Ch</a:t>
            </a:r>
            <a:r>
              <a:rPr lang="en-US" sz="1400" b="1" dirty="0" smtClean="0"/>
              <a:t> 12 Sec 2</a:t>
            </a:r>
          </a:p>
          <a:p>
            <a:r>
              <a:rPr lang="en-US" sz="1400" b="1" dirty="0" smtClean="0"/>
              <a:t>Complete your assigned bubble.  We will discuss each as a class.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05713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3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sz="3600" b="1" smtClean="0"/>
              <a:t>Ch 5 Sec 4</a:t>
            </a:r>
            <a:br>
              <a:rPr lang="en-US" altLang="en-US" sz="3600" b="1" smtClean="0"/>
            </a:br>
            <a:r>
              <a:rPr lang="en-US" altLang="en-US" sz="3600" b="1" smtClean="0"/>
              <a:t>TITLE: Bills &amp; Committees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400" b="1" dirty="0" smtClean="0"/>
              <a:t>Committee Types </a:t>
            </a:r>
            <a:r>
              <a:rPr lang="en-US" sz="2400" b="1" dirty="0" smtClean="0">
                <a:solidFill>
                  <a:srgbClr val="FF0000"/>
                </a:solidFill>
              </a:rPr>
              <a:t>(P. 330)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857250" lvl="1" indent="-457200">
              <a:buFont typeface="+mj-lt"/>
              <a:buAutoNum type="alphaUcPeriod"/>
              <a:defRPr/>
            </a:pPr>
            <a:r>
              <a:rPr lang="en-US" sz="2000" b="1" dirty="0" smtClean="0">
                <a:solidFill>
                  <a:prstClr val="black"/>
                </a:solidFill>
              </a:rPr>
              <a:t>Standing – continue each session; study bills from in certain categories</a:t>
            </a:r>
          </a:p>
          <a:p>
            <a:pPr marL="800100" lvl="2" indent="0">
              <a:buFont typeface="Arial" charset="0"/>
              <a:buNone/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Majority selects chair, Typically: members proportional to current make-up (Ex. If a party has 60% of the seats in the House, in a 10 person committee that party would have 6/10 members)</a:t>
            </a:r>
          </a:p>
          <a:p>
            <a:pPr marL="857250" lvl="1" indent="-457200">
              <a:buFont typeface="+mj-lt"/>
              <a:buAutoNum type="alphaUcPeriod"/>
              <a:defRPr/>
            </a:pPr>
            <a:r>
              <a:rPr lang="en-US" sz="2000" b="1" dirty="0" smtClean="0">
                <a:solidFill>
                  <a:prstClr val="black"/>
                </a:solidFill>
              </a:rPr>
              <a:t>Sub – several subs for each standing</a:t>
            </a:r>
            <a:r>
              <a:rPr lang="en-US" sz="2000" b="1" dirty="0" smtClean="0">
                <a:solidFill>
                  <a:srgbClr val="FF0000"/>
                </a:solidFill>
              </a:rPr>
              <a:t> (specialize even more)</a:t>
            </a:r>
          </a:p>
          <a:p>
            <a:pPr marL="857250" lvl="1" indent="-457200">
              <a:buFont typeface="+mj-lt"/>
              <a:buAutoNum type="alphaUcPeriod"/>
              <a:defRPr/>
            </a:pPr>
            <a:r>
              <a:rPr lang="en-US" sz="2000" b="1" dirty="0" smtClean="0">
                <a:solidFill>
                  <a:prstClr val="black"/>
                </a:solidFill>
              </a:rPr>
              <a:t>Select – temporary committees (1 term); study one specific issue</a:t>
            </a:r>
          </a:p>
          <a:p>
            <a:pPr marL="800100" lvl="2" indent="0">
              <a:buFont typeface="Arial" charset="0"/>
              <a:buNone/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EX. – 1) great public concern, organized crime 2) overlooked problems, hunger 3) problems of interest groups, small businesses</a:t>
            </a:r>
          </a:p>
          <a:p>
            <a:pPr marL="857250" lvl="1" indent="-457200">
              <a:buFont typeface="+mj-lt"/>
              <a:buAutoNum type="alphaUcPeriod"/>
              <a:defRPr/>
            </a:pPr>
            <a:r>
              <a:rPr lang="en-US" sz="2000" b="1" dirty="0" smtClean="0">
                <a:solidFill>
                  <a:prstClr val="black"/>
                </a:solidFill>
              </a:rPr>
              <a:t>Joint – members from both House &amp; Senate; report findings back to each</a:t>
            </a:r>
          </a:p>
          <a:p>
            <a:pPr marL="800100" lvl="2" indent="0">
              <a:buFont typeface="Arial" charset="0"/>
              <a:buNone/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In theory, coordinate the work of both house, but in practice are very limited</a:t>
            </a:r>
          </a:p>
          <a:p>
            <a:pPr marL="857250" lvl="1" indent="-457200">
              <a:buFont typeface="+mj-lt"/>
              <a:buAutoNum type="alphaUcPeriod"/>
              <a:defRPr/>
            </a:pPr>
            <a:r>
              <a:rPr lang="en-US" sz="2000" b="1" dirty="0" smtClean="0">
                <a:solidFill>
                  <a:prstClr val="black"/>
                </a:solidFill>
              </a:rPr>
              <a:t>Conference – temporary; set up when both houses pass separate versions; compromise to accept a final version</a:t>
            </a:r>
            <a:endParaRPr lang="en-US" sz="1800" dirty="0">
              <a:solidFill>
                <a:srgbClr val="FF0000"/>
              </a:solidFill>
            </a:endParaRPr>
          </a:p>
          <a:p>
            <a:pPr marL="228600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1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21067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 OF CONGRESS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077878"/>
              </p:ext>
            </p:extLst>
          </p:nvPr>
        </p:nvGraphicFramePr>
        <p:xfrm>
          <a:off x="76200" y="685801"/>
          <a:ext cx="8991600" cy="58541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7086600"/>
              </a:tblGrid>
              <a:tr h="3482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READ CHAPTER 12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SECTION 1 (PGS. 320 – 327).  COMPLETE THE CHART BELOW.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48289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OUTLINE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 PROCEDURES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Opening Day in the House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Opening Day in the Senate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764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PRESIDING OFFICER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DESCRIPTION OF DUTIES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Speaker of the House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President of the Senate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President Pro Tempore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Floor Leaders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Whips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Committee</a:t>
                      </a:r>
                    </a:p>
                    <a:p>
                      <a:pPr algn="ctr"/>
                      <a:r>
                        <a:rPr lang="en-US" sz="1600" dirty="0" smtClean="0"/>
                        <a:t>Chairman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887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CONGRESSIONAL VOTE</a:t>
            </a:r>
            <a:r>
              <a:rPr lang="en-US" dirty="0" smtClean="0"/>
              <a:t>: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Daily Attendance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 BILL: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Currently in </a:t>
            </a:r>
            <a:r>
              <a:rPr lang="en-US" dirty="0" err="1" smtClean="0"/>
              <a:t>Goblirsch’s</a:t>
            </a:r>
            <a:r>
              <a:rPr lang="en-US" dirty="0" smtClean="0"/>
              <a:t> class, we receive no bonus for 	daily attendance.  This bill is for a government program 	to reward those students who attend school daily.</a:t>
            </a:r>
          </a:p>
          <a:p>
            <a:pPr marL="0" indent="0">
              <a:buNone/>
            </a:pPr>
            <a:r>
              <a:rPr lang="en-US" sz="2600" dirty="0"/>
              <a:t>	 </a:t>
            </a:r>
            <a:r>
              <a:rPr lang="en-US" sz="2600" dirty="0" smtClean="0"/>
              <a:t>      - Written by Senator </a:t>
            </a:r>
            <a:r>
              <a:rPr lang="en-US" sz="2600" dirty="0" err="1" smtClean="0"/>
              <a:t>Zurita</a:t>
            </a:r>
            <a:r>
              <a:rPr lang="en-US" sz="2600" dirty="0" smtClean="0"/>
              <a:t> &amp; Representative </a:t>
            </a:r>
            <a:r>
              <a:rPr lang="en-US" sz="2600" dirty="0" err="1" smtClean="0"/>
              <a:t>Cockerham</a:t>
            </a:r>
            <a:r>
              <a:rPr lang="en-US" sz="2600" dirty="0"/>
              <a:t> </a:t>
            </a:r>
            <a:r>
              <a:rPr lang="en-US" sz="2600" dirty="0" smtClean="0"/>
              <a:t>- Period 5</a:t>
            </a:r>
          </a:p>
          <a:p>
            <a:pPr marL="0" indent="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PROPOSAL: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who are present (in class) for the entire week 	will receive a $25 taxable bonus.  In order to fund this 	program, there will be a 2% tax increase.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dirty="0" smtClean="0"/>
              <a:t>A “Yes” vote will implement the Daily Attendance program</a:t>
            </a:r>
          </a:p>
          <a:p>
            <a:r>
              <a:rPr lang="en-US" dirty="0" smtClean="0"/>
              <a:t>A “No” vote will keep everything the way it currently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91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9079</TotalTime>
  <Words>690</Words>
  <Application>Microsoft Office PowerPoint</Application>
  <PresentationFormat>On-screen Show (4:3)</PresentationFormat>
  <Paragraphs>142</Paragraphs>
  <Slides>16</Slides>
  <Notes>3</Notes>
  <HiddenSlides>8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14_TP030004031</vt:lpstr>
      <vt:lpstr>1_Office Theme</vt:lpstr>
      <vt:lpstr>2_Office Theme</vt:lpstr>
      <vt:lpstr>Tuesday March 24, 2015 Mr. Goblirsch – American Government</vt:lpstr>
      <vt:lpstr>CONGRESS :  Bills &amp; Committees</vt:lpstr>
      <vt:lpstr>Ch 12 CONCEPT: Bills</vt:lpstr>
      <vt:lpstr>STRUCTURED ACADEMIC DISCUSSION</vt:lpstr>
      <vt:lpstr>Ch 12 CONCEPT: Committees</vt:lpstr>
      <vt:lpstr>COMMITTEE JIGSAW</vt:lpstr>
      <vt:lpstr>Ch 5 Sec 4 TITLE: Bills &amp; Committees</vt:lpstr>
      <vt:lpstr>ORGANIZATION OF CONGRESS</vt:lpstr>
      <vt:lpstr>CONGRESSIONAL VOTE: Daily Attendance</vt:lpstr>
      <vt:lpstr>BALLOT</vt:lpstr>
      <vt:lpstr>PRESIDENTIAL SALARY</vt:lpstr>
      <vt:lpstr>VICE - PRESIDENTIAL SALARY</vt:lpstr>
      <vt:lpstr>CABINET SALARY</vt:lpstr>
      <vt:lpstr>SECTION LEADER SALARY</vt:lpstr>
      <vt:lpstr>SENATE SALARY</vt:lpstr>
      <vt:lpstr>HOUSE OF REPRESENTATIVES SALARY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Clinton Goblirsch</dc:creator>
  <cp:lastModifiedBy>cgoblirsch</cp:lastModifiedBy>
  <cp:revision>225</cp:revision>
  <cp:lastPrinted>2015-03-24T17:45:44Z</cp:lastPrinted>
  <dcterms:created xsi:type="dcterms:W3CDTF">2013-08-14T05:03:00Z</dcterms:created>
  <dcterms:modified xsi:type="dcterms:W3CDTF">2015-03-27T14:15:20Z</dcterms:modified>
</cp:coreProperties>
</file>