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38" r:id="rId2"/>
  </p:sldMasterIdLst>
  <p:notesMasterIdLst>
    <p:notesMasterId r:id="rId33"/>
  </p:notesMasterIdLst>
  <p:handoutMasterIdLst>
    <p:handoutMasterId r:id="rId34"/>
  </p:handoutMasterIdLst>
  <p:sldIdLst>
    <p:sldId id="330" r:id="rId3"/>
    <p:sldId id="339" r:id="rId4"/>
    <p:sldId id="375" r:id="rId5"/>
    <p:sldId id="376" r:id="rId6"/>
    <p:sldId id="377" r:id="rId7"/>
    <p:sldId id="378" r:id="rId8"/>
    <p:sldId id="351" r:id="rId9"/>
    <p:sldId id="353" r:id="rId10"/>
    <p:sldId id="360" r:id="rId11"/>
    <p:sldId id="367" r:id="rId12"/>
    <p:sldId id="379" r:id="rId13"/>
    <p:sldId id="341" r:id="rId14"/>
    <p:sldId id="354" r:id="rId15"/>
    <p:sldId id="355" r:id="rId16"/>
    <p:sldId id="356" r:id="rId17"/>
    <p:sldId id="357" r:id="rId18"/>
    <p:sldId id="358" r:id="rId19"/>
    <p:sldId id="359" r:id="rId20"/>
    <p:sldId id="361" r:id="rId21"/>
    <p:sldId id="362" r:id="rId22"/>
    <p:sldId id="363" r:id="rId23"/>
    <p:sldId id="364" r:id="rId24"/>
    <p:sldId id="365" r:id="rId25"/>
    <p:sldId id="366" r:id="rId26"/>
    <p:sldId id="368" r:id="rId27"/>
    <p:sldId id="369" r:id="rId28"/>
    <p:sldId id="370" r:id="rId29"/>
    <p:sldId id="371" r:id="rId30"/>
    <p:sldId id="372" r:id="rId31"/>
    <p:sldId id="373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0E96-969C-42B8-BC34-BB3267D317CD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9922-B8A5-4348-9D6E-6D5135237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713-AC59-46D0-B5FD-7FC971211AA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445D-BA0E-431F-BE02-B29CCEF9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CE1-002B-4527-8BF9-980E127526E1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52C1-1201-482C-8E7C-9F7AAC95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0ACA-6813-4B5D-95A8-FCCD3A82CA9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841F-28C6-418C-8588-02EEC8F09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0686-DDD5-4C06-9594-BFDFF92E9689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D667-F5CC-4A21-B06D-D6EF6BFB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444-9F0A-4911-92BA-6692B10090A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9621-DB7C-46C8-A932-A4630F8D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0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FB6D-E511-49AA-AC5B-1DFDB17F5C9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A363-2DC6-4757-85F2-4EEF8CB9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11A2-560F-4067-B380-5A0A30B8FD42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7C2A-FB51-40C3-8659-253B9E6B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1B6A-3A0B-4C5D-914D-53831A65314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26A7-D0CF-4160-A25E-E9EF0C9E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2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4640-8297-4CBE-90DB-3986F50F4B0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701D-402E-423D-88BF-5263EBA4A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9532-7C40-4154-89BD-E02C3CA9526F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84A-E352-4561-AA10-7C389B3C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17BBE-6015-4C0A-A14B-517290E1EB6C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4D131-1DB0-41C3-8344-61A903E1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March 26,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Explain the process of a bill becoming a law in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3000" dirty="0" smtClean="0"/>
              <a:t>WARM-UP: Legislative Vocab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CONCEPT: Floor Action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VIDEO CLIPS: Congress.gov – Bill Process</a:t>
            </a:r>
            <a:endParaRPr lang="en-US" sz="30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3000" dirty="0" smtClean="0"/>
              <a:t>PARTNER TASK: Bill Process Flip Book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***CHART: Organization of Congress – DUE TOMORROW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***Congress Quiz TOMORROW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Flip Book DUE NEXT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  <a:endParaRPr lang="en-US" sz="22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Legislative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Subcommittee				4.   Filibuster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Committee of the Whole		5.   Cloture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Discharge petition			6.   Quorum</a:t>
            </a:r>
          </a:p>
        </p:txBody>
      </p:sp>
    </p:spTree>
    <p:extLst>
      <p:ext uri="{BB962C8B-B14F-4D97-AF65-F5344CB8AC3E}">
        <p14:creationId xmlns:p14="http://schemas.microsoft.com/office/powerpoint/2010/main" val="2824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PRESIDENTIAL ACTIONS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1 - Sign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2 -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3 – Pocket Veto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ACTION 4 – 10 Days After No Signing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REACTION to ACTION 2 – Veto Override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KNOW FOR QUIZ: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 Quiz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715000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Bill Process</a:t>
            </a:r>
          </a:p>
          <a:p>
            <a:r>
              <a:rPr lang="en-US" dirty="0" smtClean="0"/>
              <a:t>Impeachment process</a:t>
            </a:r>
          </a:p>
          <a:p>
            <a:r>
              <a:rPr lang="en-US" dirty="0" smtClean="0"/>
              <a:t>Reapportionment</a:t>
            </a:r>
          </a:p>
          <a:p>
            <a:r>
              <a:rPr lang="en-US" dirty="0" smtClean="0"/>
              <a:t>Redistricting</a:t>
            </a:r>
          </a:p>
          <a:p>
            <a:r>
              <a:rPr lang="en-US" dirty="0" smtClean="0"/>
              <a:t>Gerrymandering</a:t>
            </a:r>
          </a:p>
          <a:p>
            <a:r>
              <a:rPr lang="en-US" dirty="0" smtClean="0"/>
              <a:t>Incumbent</a:t>
            </a:r>
          </a:p>
          <a:p>
            <a:r>
              <a:rPr lang="en-US" dirty="0" smtClean="0"/>
              <a:t>Powers of each house of Congress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715000"/>
          </a:xfrm>
        </p:spPr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Qualifications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Length of term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Differences between House &amp; Senate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Powers of Congress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Number of members in each house &amp; total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CONGRESS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77878"/>
              </p:ext>
            </p:extLst>
          </p:nvPr>
        </p:nvGraphicFramePr>
        <p:xfrm>
          <a:off x="76200" y="685801"/>
          <a:ext cx="8991600" cy="5854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7086600"/>
              </a:tblGrid>
              <a:tr h="3482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READ CHAPTER 12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SECTION 1 (PGS. 320 – 327).  COMPLETE THE CHART BELOW.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4828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OUTLINE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PROCEDURES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PRESIDING OFFICER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DESCRIPTION OF DUTIES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Speaker of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of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Pro Tempore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Floor Leaders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Whips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Committee</a:t>
                      </a:r>
                    </a:p>
                    <a:p>
                      <a:pPr algn="ctr"/>
                      <a:r>
                        <a:rPr lang="en-US" sz="1600" dirty="0" smtClean="0"/>
                        <a:t>Chairman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8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House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House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0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House.  Be sure to include importance of Rules Committee.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Senate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 :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v. Senate –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 Action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1 - 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steps necessary for a bill to be introduced into the Senate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COMMITTEE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process of a bill going through committee.  Be sure to include how it passes through, or ways it can “die”.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– FLOOR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rules and process for a bill being debated on the floor of the Senate.  Be sure to include the importance of a filibuster and cloture.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role of a conference committee.  Be sure to mention that before reaching conference committee, the bill must first have passed through the other house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STEP 5 – CONGRESSIONAL APPROVAL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step in the process before sending the bill to the President.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PAGE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endParaRPr lang="en-US" dirty="0"/>
          </a:p>
          <a:p>
            <a:r>
              <a:rPr lang="en-US" dirty="0" smtClean="0"/>
              <a:t>Title should be:</a:t>
            </a:r>
          </a:p>
          <a:p>
            <a:pPr lvl="1"/>
            <a:r>
              <a:rPr lang="en-US" dirty="0" smtClean="0"/>
              <a:t>Presidential Actions in the Bill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1 - Sign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signing a bill.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2 -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vetoing a bill.  What happens to the bill then? (Do not include veto override description here)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3 – Pocket Veto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using a pocket veto.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ACTION 4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Days No Signing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the action of a President not signing a bill for 10 days.  What happens to the bill then?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House Bill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I. House of Representatives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ea typeface="Calibri"/>
                <a:cs typeface="Times New Roman"/>
              </a:rPr>
              <a:t>Law Making Process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Bill dropped into hopper; Clerk will # as introduced (H.R. #);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Printed &amp; distributed = 1</a:t>
            </a:r>
            <a:r>
              <a:rPr lang="en-US" sz="2000" b="1" baseline="30000" dirty="0" smtClean="0">
                <a:ea typeface="Calibri"/>
                <a:cs typeface="Times New Roman"/>
              </a:rPr>
              <a:t>st</a:t>
            </a:r>
            <a:r>
              <a:rPr lang="en-US" sz="2000" b="1" dirty="0" smtClean="0">
                <a:ea typeface="Calibri"/>
                <a:cs typeface="Times New Roman"/>
              </a:rPr>
              <a:t> Reading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Speaker refers bill to appropriate Standing Committee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Hearing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Mark-up session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(amend or rewrite completely)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Vote to report or “kill”; “pigeonhole” = Refuse to report the bill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>
                <a:ea typeface="Calibri"/>
                <a:cs typeface="Times New Roman"/>
              </a:rPr>
              <a:t>Placed on 1 of 5 House </a:t>
            </a:r>
            <a:r>
              <a:rPr lang="en-US" sz="2000" b="1" dirty="0" smtClean="0">
                <a:ea typeface="Calibri"/>
                <a:cs typeface="Times New Roman"/>
              </a:rPr>
              <a:t>Calendars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Rules Committee must give a “rule”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(allow to go to floor) </a:t>
            </a:r>
            <a:r>
              <a:rPr lang="en-US" sz="2000" b="1" dirty="0" smtClean="0">
                <a:ea typeface="Calibri"/>
                <a:cs typeface="Times New Roman"/>
              </a:rPr>
              <a:t>&amp; sets rules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(time limit, amending)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Floor Action – 2</a:t>
            </a:r>
            <a:r>
              <a:rPr lang="en-US" sz="2000" b="1" baseline="30000" dirty="0" smtClean="0">
                <a:ea typeface="Calibri"/>
                <a:cs typeface="Times New Roman"/>
              </a:rPr>
              <a:t>nd</a:t>
            </a:r>
            <a:r>
              <a:rPr lang="en-US" sz="2000" b="1" dirty="0" smtClean="0">
                <a:ea typeface="Calibri"/>
                <a:cs typeface="Times New Roman"/>
              </a:rPr>
              <a:t> Reading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Quorum – need 218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(1/2) </a:t>
            </a:r>
            <a:r>
              <a:rPr lang="en-US" sz="1600" b="1" dirty="0" smtClean="0">
                <a:ea typeface="Calibri"/>
                <a:cs typeface="Times New Roman"/>
              </a:rPr>
              <a:t>for “official” action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Committee of the Whole – only need 100 to recommend action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Limited debate time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Vote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(several methods)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>
                <a:ea typeface="Calibri"/>
                <a:cs typeface="Times New Roman"/>
              </a:rPr>
              <a:t>Last step – Bill engrossed (printed in final form), 3</a:t>
            </a:r>
            <a:r>
              <a:rPr lang="en-US" sz="2000" b="1" baseline="30000" dirty="0">
                <a:ea typeface="Calibri"/>
                <a:cs typeface="Times New Roman"/>
              </a:rPr>
              <a:t>rd</a:t>
            </a:r>
            <a:r>
              <a:rPr lang="en-US" sz="2000" b="1" dirty="0">
                <a:ea typeface="Calibri"/>
                <a:cs typeface="Times New Roman"/>
              </a:rPr>
              <a:t> reading, Final </a:t>
            </a:r>
            <a:r>
              <a:rPr lang="en-US" sz="2000" b="1" dirty="0" smtClean="0">
                <a:ea typeface="Calibri"/>
                <a:cs typeface="Times New Roman"/>
              </a:rPr>
              <a:t>vote</a:t>
            </a:r>
            <a:endParaRPr lang="en-US" sz="1600" b="1" dirty="0">
              <a:ea typeface="Calibri"/>
              <a:cs typeface="Times New Roman"/>
            </a:endParaRP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3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592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0"/>
            <a:ext cx="9144000" cy="1828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ACTION 2 –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Veto Override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5029200"/>
          </a:xfrm>
        </p:spPr>
        <p:txBody>
          <a:bodyPr/>
          <a:lstStyle/>
          <a:p>
            <a:r>
              <a:rPr lang="en-US" dirty="0" smtClean="0"/>
              <a:t>Be sure to include a relative picture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how a Presidential veto can be overridden by Congress.  Be sure to include the fraction/percentage of votes needed to do so.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SOME POSSIBLE REFERENCES: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Textbook Pages 329 – 346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Congress website – congress.gov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Senate Bill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II. Senate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ea typeface="Calibri"/>
                <a:cs typeface="Times New Roman"/>
              </a:rPr>
              <a:t>Law Making Process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Formally recognized to intro bill; Clerk will #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(S. #);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Sent to committee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(very similar to House process; less rules)</a:t>
            </a:r>
            <a:endParaRPr lang="en-US" sz="1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Reported out of committee &amp; onto Calendar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(only 1, again less rules)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Floor Action – “greatest deliberative body in the world”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Unlimited debate time – Filibuster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“talk a bill to death” – record = 24 hours 18 min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No rule on staying on topic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Cloture rule – limiting debate to 1 hour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(3/5 vote = 60 members)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Vote</a:t>
            </a:r>
            <a:endParaRPr lang="en-US" sz="1600" b="1" dirty="0">
              <a:ea typeface="Calibri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III. Conference </a:t>
            </a:r>
            <a:r>
              <a:rPr lang="en-US" dirty="0" smtClean="0">
                <a:solidFill>
                  <a:prstClr val="black"/>
                </a:solidFill>
              </a:rPr>
              <a:t>Committee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>
                <a:cs typeface="Times New Roman"/>
              </a:rPr>
              <a:t>Fix differences between two different version of a bill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IV.  Final Congressional approval</a:t>
            </a:r>
            <a:endParaRPr lang="en-US" sz="300" dirty="0">
              <a:solidFill>
                <a:srgbClr val="FF0000"/>
              </a:solidFill>
              <a:cs typeface="Times New Roman"/>
            </a:endParaRP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>
                <a:solidFill>
                  <a:prstClr val="black"/>
                </a:solidFill>
              </a:rPr>
              <a:t>Must pass through both houses identical </a:t>
            </a:r>
            <a:r>
              <a:rPr lang="en-US" dirty="0" smtClean="0">
                <a:solidFill>
                  <a:srgbClr val="FF0000"/>
                </a:solidFill>
              </a:rPr>
              <a:t>(un-amended)</a:t>
            </a:r>
          </a:p>
        </p:txBody>
      </p:sp>
    </p:spTree>
    <p:extLst>
      <p:ext uri="{BB962C8B-B14F-4D97-AF65-F5344CB8AC3E}">
        <p14:creationId xmlns:p14="http://schemas.microsoft.com/office/powerpoint/2010/main" val="140840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CONCEPT: </a:t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Bill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I. House of Representatives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ea typeface="Calibri"/>
                <a:cs typeface="Times New Roman"/>
              </a:rPr>
              <a:t>Law Making Process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smtClean="0">
                <a:ea typeface="Calibri"/>
                <a:cs typeface="Times New Roman"/>
              </a:rPr>
              <a:t>Bill dropped into _____________; Clerk will # as introduced (_______ #);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smtClean="0">
                <a:ea typeface="Calibri"/>
                <a:cs typeface="Times New Roman"/>
              </a:rPr>
              <a:t>Printed &amp; distributed = ________________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smtClean="0">
                <a:ea typeface="Calibri"/>
                <a:cs typeface="Times New Roman"/>
              </a:rPr>
              <a:t>Speaker refers bill to appropriate ____________________________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Hearing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__________________ session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(amend or rewrite completely)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Vote to ____________ or _____________; “pigeonhole” = Refuse to report the bill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>
                <a:ea typeface="Calibri"/>
                <a:cs typeface="Times New Roman"/>
              </a:rPr>
              <a:t>Placed on 1 of </a:t>
            </a:r>
            <a:r>
              <a:rPr lang="en-US" b="1" dirty="0" smtClean="0">
                <a:ea typeface="Calibri"/>
                <a:cs typeface="Times New Roman"/>
              </a:rPr>
              <a:t>_____ </a:t>
            </a:r>
            <a:r>
              <a:rPr lang="en-US" b="1" dirty="0">
                <a:ea typeface="Calibri"/>
                <a:cs typeface="Times New Roman"/>
              </a:rPr>
              <a:t>House </a:t>
            </a:r>
            <a:r>
              <a:rPr lang="en-US" b="1" dirty="0" smtClean="0">
                <a:ea typeface="Calibri"/>
                <a:cs typeface="Times New Roman"/>
              </a:rPr>
              <a:t>Calendars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smtClean="0">
                <a:ea typeface="Calibri"/>
                <a:cs typeface="Times New Roman"/>
              </a:rPr>
              <a:t>Rules Committee must give a _________ </a:t>
            </a:r>
            <a:r>
              <a:rPr lang="en-US" b="1" dirty="0" smtClean="0">
                <a:solidFill>
                  <a:srgbClr val="FF0000"/>
                </a:solidFill>
                <a:ea typeface="Calibri"/>
                <a:cs typeface="Times New Roman"/>
              </a:rPr>
              <a:t>(allow to go to floor) </a:t>
            </a:r>
            <a:r>
              <a:rPr lang="en-US" b="1" dirty="0" smtClean="0">
                <a:ea typeface="Calibri"/>
                <a:cs typeface="Times New Roman"/>
              </a:rPr>
              <a:t>&amp; sets rules </a:t>
            </a:r>
            <a:r>
              <a:rPr lang="en-US" b="1" dirty="0" smtClean="0">
                <a:solidFill>
                  <a:srgbClr val="FF0000"/>
                </a:solidFill>
                <a:ea typeface="Calibri"/>
                <a:cs typeface="Times New Roman"/>
              </a:rPr>
              <a:t>(time limit, amending)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 smtClean="0">
                <a:ea typeface="Calibri"/>
                <a:cs typeface="Times New Roman"/>
              </a:rPr>
              <a:t>Floor Action – 2</a:t>
            </a:r>
            <a:r>
              <a:rPr lang="en-US" b="1" baseline="30000" dirty="0" smtClean="0">
                <a:ea typeface="Calibri"/>
                <a:cs typeface="Times New Roman"/>
              </a:rPr>
              <a:t>nd</a:t>
            </a:r>
            <a:r>
              <a:rPr lang="en-US" b="1" dirty="0" smtClean="0">
                <a:ea typeface="Calibri"/>
                <a:cs typeface="Times New Roman"/>
              </a:rPr>
              <a:t> Reading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________________ – need 218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(1/2) </a:t>
            </a:r>
            <a:r>
              <a:rPr lang="en-US" sz="1800" b="1" dirty="0" smtClean="0">
                <a:ea typeface="Calibri"/>
                <a:cs typeface="Times New Roman"/>
              </a:rPr>
              <a:t>for “official” action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___________________________ – only need 100 to recommend action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Limited debate time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800" b="1" dirty="0" smtClean="0">
                <a:ea typeface="Calibri"/>
                <a:cs typeface="Times New Roman"/>
              </a:rPr>
              <a:t>Vote </a:t>
            </a:r>
            <a:r>
              <a:rPr lang="en-US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(several methods)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>
                <a:ea typeface="Calibri"/>
                <a:cs typeface="Times New Roman"/>
              </a:rPr>
              <a:t>Last step – Bill </a:t>
            </a:r>
            <a:r>
              <a:rPr lang="en-US" b="1" dirty="0" smtClean="0">
                <a:ea typeface="Calibri"/>
                <a:cs typeface="Times New Roman"/>
              </a:rPr>
              <a:t>___________ </a:t>
            </a: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(printed in final form), </a:t>
            </a:r>
            <a:r>
              <a:rPr lang="en-US" b="1" dirty="0">
                <a:ea typeface="Calibri"/>
                <a:cs typeface="Times New Roman"/>
              </a:rPr>
              <a:t>3</a:t>
            </a:r>
            <a:r>
              <a:rPr lang="en-US" b="1" baseline="30000" dirty="0">
                <a:ea typeface="Calibri"/>
                <a:cs typeface="Times New Roman"/>
              </a:rPr>
              <a:t>rd</a:t>
            </a:r>
            <a:r>
              <a:rPr lang="en-US" b="1" dirty="0">
                <a:ea typeface="Calibri"/>
                <a:cs typeface="Times New Roman"/>
              </a:rPr>
              <a:t> reading, Final </a:t>
            </a:r>
            <a:r>
              <a:rPr lang="en-US" b="1" dirty="0" smtClean="0">
                <a:ea typeface="Calibri"/>
                <a:cs typeface="Times New Roman"/>
              </a:rPr>
              <a:t>vote</a:t>
            </a:r>
            <a:endParaRPr lang="en-US" sz="1800" b="1" dirty="0">
              <a:ea typeface="Calibri"/>
              <a:cs typeface="Times New Roman"/>
            </a:endParaRP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3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459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Senate Bill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II. Senate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b="1" dirty="0" smtClean="0">
                <a:ea typeface="Calibri"/>
                <a:cs typeface="Times New Roman"/>
              </a:rPr>
              <a:t>Law Making Process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_____________________ to intro bill; Clerk will #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(S. #);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Sent to ______________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(very similar to House process; less rules)</a:t>
            </a:r>
            <a:endParaRPr lang="en-US" sz="1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_______________ of committee &amp; onto Calendar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(only 1, again less rules)</a:t>
            </a:r>
          </a:p>
          <a:p>
            <a:pPr marL="12001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000" b="1" dirty="0" smtClean="0">
                <a:ea typeface="Calibri"/>
                <a:cs typeface="Times New Roman"/>
              </a:rPr>
              <a:t>Floor Action – “greatest deliberative body in the world”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Unlimited debate time – ___________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“talk a bill to death” – record = 24 hours 18 min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No rule on staying on topic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________________ rule – limiting debate to 1 hour </a:t>
            </a:r>
            <a:r>
              <a:rPr lang="en-US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(3/5 vote = 60 members)</a:t>
            </a:r>
          </a:p>
          <a:p>
            <a:pPr marL="1657350" lvl="3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600" b="1" dirty="0" smtClean="0">
                <a:ea typeface="Calibri"/>
                <a:cs typeface="Times New Roman"/>
              </a:rPr>
              <a:t>Vote</a:t>
            </a:r>
            <a:endParaRPr lang="en-US" sz="1600" b="1" dirty="0">
              <a:ea typeface="Calibri"/>
              <a:cs typeface="Times New Roman"/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III. </a:t>
            </a:r>
            <a:r>
              <a:rPr lang="en-US" dirty="0" smtClean="0">
                <a:solidFill>
                  <a:prstClr val="black"/>
                </a:solidFill>
              </a:rPr>
              <a:t>________________ Committee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>
                <a:cs typeface="Times New Roman"/>
              </a:rPr>
              <a:t>Fix ___________ between two different version of a bill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IV.  Final Congressional approval</a:t>
            </a:r>
            <a:endParaRPr lang="en-US" sz="300" dirty="0">
              <a:solidFill>
                <a:srgbClr val="FF0000"/>
              </a:solidFill>
              <a:cs typeface="Times New Roman"/>
            </a:endParaRP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>
                <a:solidFill>
                  <a:prstClr val="black"/>
                </a:solidFill>
              </a:rPr>
              <a:t>Must pass through _________ houses identical </a:t>
            </a:r>
            <a:r>
              <a:rPr lang="en-US" dirty="0" smtClean="0">
                <a:solidFill>
                  <a:srgbClr val="FF0000"/>
                </a:solidFill>
              </a:rPr>
              <a:t>(un-amended)</a:t>
            </a:r>
          </a:p>
        </p:txBody>
      </p:sp>
    </p:spTree>
    <p:extLst>
      <p:ext uri="{BB962C8B-B14F-4D97-AF65-F5344CB8AC3E}">
        <p14:creationId xmlns:p14="http://schemas.microsoft.com/office/powerpoint/2010/main" val="332851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TASK: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OBJECTIVE</a:t>
            </a:r>
            <a:r>
              <a:rPr lang="en-US" sz="2400" dirty="0" smtClean="0"/>
              <a:t>: Students will be able to explain the process of a bill 	becoming a law in Congress.</a:t>
            </a:r>
          </a:p>
          <a:p>
            <a:endParaRPr lang="en-US" sz="2400" dirty="0" smtClean="0"/>
          </a:p>
          <a:p>
            <a:r>
              <a:rPr lang="en-US" sz="2400" dirty="0" smtClean="0"/>
              <a:t>House of Representatives members will create a Flip Book outlining the steps for a bill to become a law in the House.</a:t>
            </a:r>
          </a:p>
          <a:p>
            <a:endParaRPr lang="en-US" sz="2400" dirty="0" smtClean="0"/>
          </a:p>
          <a:p>
            <a:r>
              <a:rPr lang="en-US" sz="2400" dirty="0" smtClean="0"/>
              <a:t>Senate members will create a Flip Book outlining the steps for a bill to become a law in the Senate.</a:t>
            </a:r>
          </a:p>
          <a:p>
            <a:endParaRPr lang="en-US" sz="2400" dirty="0" smtClean="0"/>
          </a:p>
          <a:p>
            <a:r>
              <a:rPr lang="en-US" sz="2400" dirty="0" smtClean="0"/>
              <a:t>Executive Cabinet members will create a Flip Book outlining the possible Presidential actions that can be taken when a bill reaches the Presidents desk.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59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HOUSE OF REPRESENTATIVES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600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/>
              <a:t>SENATE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1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r>
              <a:rPr lang="en-US" sz="2400" dirty="0" smtClean="0"/>
              <a:t>: Each page will have a 1)Title, 2) Picture, &amp; 3) 			   Summary/Description of the step in the process.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PAGES NEEDED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Cover page w/ Title &amp; Picture (no summary/description needed)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1 – Introduction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2 – Committee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3 – Floor Action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4 – Conference Committee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STEP 5 – Congressional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2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9790</TotalTime>
  <Words>1369</Words>
  <Application>Microsoft Office PowerPoint</Application>
  <PresentationFormat>On-screen Show (4:3)</PresentationFormat>
  <Paragraphs>291</Paragraphs>
  <Slides>30</Slides>
  <Notes>4</Notes>
  <HiddenSlides>20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14_TP030004031</vt:lpstr>
      <vt:lpstr>1_Office Theme</vt:lpstr>
      <vt:lpstr>Thursday March 26, 2015 Mr. Goblirsch – American Government</vt:lpstr>
      <vt:lpstr>CONGRESS :  House v. Senate – Floor Action</vt:lpstr>
      <vt:lpstr>CONCEPT:  House Bill Process</vt:lpstr>
      <vt:lpstr>CONCEPT:  Senate Bill Process</vt:lpstr>
      <vt:lpstr>CONCEPT:  House Bill Process</vt:lpstr>
      <vt:lpstr>CONCEPT:  Senate Bill Process</vt:lpstr>
      <vt:lpstr>PARTNER TASK: Bill Process Flip Book</vt:lpstr>
      <vt:lpstr>HOUSE OF REPRESENTATIVES</vt:lpstr>
      <vt:lpstr>SENATE</vt:lpstr>
      <vt:lpstr>PRESIDENTIAL ACTIONS</vt:lpstr>
      <vt:lpstr>NEED TO KNOW FOR QUIZ: Congress Quiz</vt:lpstr>
      <vt:lpstr>ORGANIZATION OF CONGRESS</vt:lpstr>
      <vt:lpstr>COVER PAGE</vt:lpstr>
      <vt:lpstr>HOUSE STEP 1 - INTRODUCTION</vt:lpstr>
      <vt:lpstr>HOUSE STEP 2 – COMMITTEE ACTION</vt:lpstr>
      <vt:lpstr>HOUSE STEP 3 – FLOOR ACTION</vt:lpstr>
      <vt:lpstr>HOUSE STEP 4 –  CONFERENCE COMMITTEE</vt:lpstr>
      <vt:lpstr>HOUSE STEP 5 – CONGRESSIONAL APPROVAL</vt:lpstr>
      <vt:lpstr>COVER PAGE</vt:lpstr>
      <vt:lpstr>SENATE STEP 1 - INTRODUCTION</vt:lpstr>
      <vt:lpstr>SENATE STEP 2 – COMMITTEE ACTION</vt:lpstr>
      <vt:lpstr>SENATE STEP 3 – FLOOR ACTION</vt:lpstr>
      <vt:lpstr>SENATE STEP 4 –  CONFERENCE COMMITTEE</vt:lpstr>
      <vt:lpstr>SENATE STEP 5 – CONGRESSIONAL APPROVAL</vt:lpstr>
      <vt:lpstr>COVER PAGE</vt:lpstr>
      <vt:lpstr>PRESIDENT ACTION 1 - Sign</vt:lpstr>
      <vt:lpstr>PRESIDENT ACTION 2 - Veto</vt:lpstr>
      <vt:lpstr>PRESIDENT ACTION 3 – Pocket Veto</vt:lpstr>
      <vt:lpstr>PRESIDENT ACTION 4 –  10 Days No Signing</vt:lpstr>
      <vt:lpstr>PRESIDENT  REACTION to ACTION 2 –  Veto Override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261</cp:revision>
  <cp:lastPrinted>2015-03-26T21:23:14Z</cp:lastPrinted>
  <dcterms:created xsi:type="dcterms:W3CDTF">2013-08-14T05:03:00Z</dcterms:created>
  <dcterms:modified xsi:type="dcterms:W3CDTF">2015-03-27T14:16:43Z</dcterms:modified>
</cp:coreProperties>
</file>