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notesMasterIdLst>
    <p:notesMasterId r:id="rId41"/>
  </p:notesMasterIdLst>
  <p:handoutMasterIdLst>
    <p:handoutMasterId r:id="rId42"/>
  </p:handoutMasterIdLst>
  <p:sldIdLst>
    <p:sldId id="375" r:id="rId2"/>
    <p:sldId id="376" r:id="rId3"/>
    <p:sldId id="377" r:id="rId4"/>
    <p:sldId id="378" r:id="rId5"/>
    <p:sldId id="351" r:id="rId6"/>
    <p:sldId id="353" r:id="rId7"/>
    <p:sldId id="360" r:id="rId8"/>
    <p:sldId id="367" r:id="rId9"/>
    <p:sldId id="354" r:id="rId10"/>
    <p:sldId id="355" r:id="rId11"/>
    <p:sldId id="356" r:id="rId12"/>
    <p:sldId id="357" r:id="rId13"/>
    <p:sldId id="358" r:id="rId14"/>
    <p:sldId id="359" r:id="rId15"/>
    <p:sldId id="361" r:id="rId16"/>
    <p:sldId id="362" r:id="rId17"/>
    <p:sldId id="363" r:id="rId18"/>
    <p:sldId id="364" r:id="rId19"/>
    <p:sldId id="365" r:id="rId20"/>
    <p:sldId id="366" r:id="rId21"/>
    <p:sldId id="368" r:id="rId22"/>
    <p:sldId id="369" r:id="rId23"/>
    <p:sldId id="370" r:id="rId24"/>
    <p:sldId id="371" r:id="rId25"/>
    <p:sldId id="372" r:id="rId26"/>
    <p:sldId id="373" r:id="rId27"/>
    <p:sldId id="379" r:id="rId28"/>
    <p:sldId id="383" r:id="rId29"/>
    <p:sldId id="384" r:id="rId30"/>
    <p:sldId id="392" r:id="rId31"/>
    <p:sldId id="393" r:id="rId32"/>
    <p:sldId id="394" r:id="rId33"/>
    <p:sldId id="395" r:id="rId34"/>
    <p:sldId id="396" r:id="rId35"/>
    <p:sldId id="385" r:id="rId36"/>
    <p:sldId id="388" r:id="rId37"/>
    <p:sldId id="389" r:id="rId38"/>
    <p:sldId id="390" r:id="rId39"/>
    <p:sldId id="391" r:id="rId40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Friday March 27,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structure, qualifications, powers and bill process of Congress.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 3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b="1" dirty="0" smtClean="0">
                <a:solidFill>
                  <a:srgbClr val="FF0000"/>
                </a:solidFill>
              </a:rPr>
              <a:t> 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Tax Day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ASSESSMENT: Congress Quiz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PARTNER TASK: Bill Process Flip Book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***Organization of Congress Chart DUE TODAY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WARM-UP</a:t>
            </a:r>
            <a:r>
              <a:rPr lang="en-US" sz="2800" dirty="0" smtClean="0">
                <a:solidFill>
                  <a:srgbClr val="1F497D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minutes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Ask your Section Leader if you received </a:t>
            </a:r>
            <a:r>
              <a:rPr lang="en-US" sz="1900" dirty="0" smtClean="0">
                <a:solidFill>
                  <a:prstClr val="black"/>
                </a:solidFill>
              </a:rPr>
              <a:t>any restroom bonuses</a:t>
            </a:r>
            <a:endParaRPr lang="en-US" sz="1900" dirty="0">
              <a:solidFill>
                <a:prstClr val="black"/>
              </a:solidFill>
            </a:endParaRP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prstClr val="black"/>
                </a:solidFill>
              </a:rPr>
              <a:t>If so, add it to your pay for that day on your Weekly </a:t>
            </a:r>
            <a:r>
              <a:rPr lang="en-US" sz="1900" dirty="0" smtClean="0">
                <a:solidFill>
                  <a:prstClr val="black"/>
                </a:solidFill>
              </a:rPr>
              <a:t>Time Sheet</a:t>
            </a:r>
            <a:endParaRPr lang="en-US" sz="19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taxes using the TAX BRACKETS below: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$45.00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</a:rPr>
              <a:t>28%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0.28)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$45 through $55.00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33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0.33)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$55.00</a:t>
            </a:r>
            <a:r>
              <a:rPr lang="en-US" sz="19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</a:rPr>
              <a:t>38%</a:t>
            </a:r>
            <a:r>
              <a:rPr lang="en-US" sz="1900" b="1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0.38)</a:t>
            </a:r>
            <a:endParaRPr lang="en-US" sz="1900" dirty="0">
              <a:solidFill>
                <a:srgbClr val="FF0000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900" dirty="0" smtClean="0">
                <a:solidFill>
                  <a:prstClr val="black"/>
                </a:solidFill>
              </a:rPr>
              <a:t>Deposit</a:t>
            </a: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6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1 - INTRODUCTION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steps necessary for a bill to be introduced into the House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0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 – COMMITTEE ACTION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process of a bill going through committee.  Be sure to include how it passes through, or ways it can “die”.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 – FLOOR ACTION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20200" cy="4525963"/>
          </a:xfrm>
        </p:spPr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rules and process for a bill being debated on the floor of the House.  Be sure to include importance of Rules Committee.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6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STEP 4 –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CONFERENCE COMMITTEE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role of a conference committee.  Be sure to mention that before reaching conference committee, the bill must first have passed through the other house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6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STEP 5 – CONGRESSIONAL APPROVAL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step in the process before sending the bill to the President.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6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PAGE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endParaRPr lang="en-US" dirty="0"/>
          </a:p>
          <a:p>
            <a:r>
              <a:rPr lang="en-US" dirty="0" smtClean="0"/>
              <a:t>Title should be:</a:t>
            </a:r>
          </a:p>
          <a:p>
            <a:pPr lvl="1"/>
            <a:r>
              <a:rPr lang="en-US" dirty="0" smtClean="0"/>
              <a:t>Senate Bill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2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1 - INTRODUCTION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steps necessary for a bill to be introduced into the Senate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8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 – COMMITTEE ACTION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process of a bill going through committee.  Be sure to include how it passes through, or ways it can “die”.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0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 – FLOOR ACTION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202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rules and process for a bill being debated on the floor of the Senate.  Be sure to include the importance of a filibuster and cloture.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9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 STEP 4 –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CONFERENCE COMMITTEE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role of a conference committee.  Be sure to mention that before reaching conference committee, the bill must first have passed through the other house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2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Friday March 27,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structure, qualifications, powers and bill process of Congress.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 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Tax Day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ASSESSMENT: Congress Quiz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PARTNER TASK: Bill Process Flip Book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***Organization of Congress Chart DUE TODAY</a:t>
            </a:r>
            <a:endParaRPr lang="en-US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WARM-UP</a:t>
            </a:r>
            <a:r>
              <a:rPr lang="en-US" sz="2800" dirty="0" smtClean="0">
                <a:solidFill>
                  <a:srgbClr val="1F497D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Ask your Section Leader if you received </a:t>
            </a:r>
            <a:r>
              <a:rPr lang="en-US" sz="1900" dirty="0" smtClean="0">
                <a:solidFill>
                  <a:prstClr val="black"/>
                </a:solidFill>
              </a:rPr>
              <a:t>any restroom bonuses</a:t>
            </a:r>
            <a:endParaRPr lang="en-US" sz="1900" dirty="0">
              <a:solidFill>
                <a:prstClr val="black"/>
              </a:solidFill>
            </a:endParaRP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prstClr val="black"/>
                </a:solidFill>
              </a:rPr>
              <a:t>If so, add it to your pay for that day on your Weekly </a:t>
            </a:r>
            <a:r>
              <a:rPr lang="en-US" sz="1900" dirty="0" smtClean="0">
                <a:solidFill>
                  <a:prstClr val="black"/>
                </a:solidFill>
              </a:rPr>
              <a:t>Time Sheet</a:t>
            </a:r>
            <a:endParaRPr lang="en-US" sz="19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taxes using the TAX BRACKETS below: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$45.00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30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0.30)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$45 through $55.00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35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0.35)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$55.00</a:t>
            </a:r>
            <a:r>
              <a:rPr lang="en-US" sz="19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40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b="1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0.40)</a:t>
            </a:r>
            <a:endParaRPr lang="en-US" sz="1900" dirty="0">
              <a:solidFill>
                <a:srgbClr val="FF0000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900" dirty="0" smtClean="0">
                <a:solidFill>
                  <a:prstClr val="black"/>
                </a:solidFill>
              </a:rPr>
              <a:t>Deposit</a:t>
            </a: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2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 STEP 5 – CONGRESSIONAL APPROVAL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step in the process before sending the bill to the President.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84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PAGE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endParaRPr lang="en-US" dirty="0"/>
          </a:p>
          <a:p>
            <a:r>
              <a:rPr lang="en-US" dirty="0" smtClean="0"/>
              <a:t>Title should be:</a:t>
            </a:r>
          </a:p>
          <a:p>
            <a:pPr lvl="1"/>
            <a:r>
              <a:rPr lang="en-US" dirty="0" smtClean="0"/>
              <a:t>Presidential Actions in the Bill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2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1 - Sign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action of a President signing a bill.  What happens to the bill then?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8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2 - Veto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action of a President vetoing a bill.  What happens to the bill then? (Do not include veto override description here)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3 – Pocket Veto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action of a President using a pocket veto.  What happens to the bill then?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ACTION 4 –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Days No Signing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action of a President not signing a bill for 10 days.  What happens to the bill then?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636" y="0"/>
            <a:ext cx="9144000" cy="18288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 to ACTION 2 –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Veto Override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1"/>
            <a:ext cx="9144000" cy="5029200"/>
          </a:xfrm>
        </p:spPr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how a Presidential veto can be overridden by Congress.  Be sure to include the fraction/percentage of votes needed to do so.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SIMULATION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035627"/>
              </p:ext>
            </p:extLst>
          </p:nvPr>
        </p:nvGraphicFramePr>
        <p:xfrm>
          <a:off x="0" y="1209020"/>
          <a:ext cx="9144003" cy="5648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685800"/>
                <a:gridCol w="1066800"/>
                <a:gridCol w="838200"/>
                <a:gridCol w="1066800"/>
                <a:gridCol w="228600"/>
                <a:gridCol w="762000"/>
                <a:gridCol w="685800"/>
                <a:gridCol w="1066800"/>
                <a:gridCol w="838200"/>
                <a:gridCol w="1143003"/>
              </a:tblGrid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DATE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%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GAINED (+)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LOST (-)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DATE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 %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GAINED (+)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LOST (-)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3/20/15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3/23/15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3/24/15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3/25/15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_____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3/26/15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__________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3/27/15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__________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3/30/15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3/31/15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4/1/15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4/2/15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85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DIRECTIONS: The Secretary of Defense will be in charge of monitoring their country’s (class’) troop  count.</a:t>
            </a:r>
          </a:p>
          <a:p>
            <a:r>
              <a:rPr lang="en-US" sz="1400" b="1" dirty="0"/>
              <a:t>	</a:t>
            </a:r>
            <a:r>
              <a:rPr lang="en-US" sz="1400" b="1" dirty="0" smtClean="0"/>
              <a:t>  REMEMBER: For every 2% tax = a gain of 2,500 troops per day.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06530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SIMULATION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585909"/>
              </p:ext>
            </p:extLst>
          </p:nvPr>
        </p:nvGraphicFramePr>
        <p:xfrm>
          <a:off x="0" y="1209020"/>
          <a:ext cx="9144003" cy="5648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685800"/>
                <a:gridCol w="1066800"/>
                <a:gridCol w="838200"/>
                <a:gridCol w="1066800"/>
                <a:gridCol w="228600"/>
                <a:gridCol w="762000"/>
                <a:gridCol w="685800"/>
                <a:gridCol w="1066800"/>
                <a:gridCol w="838200"/>
                <a:gridCol w="1143003"/>
              </a:tblGrid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DATE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%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GAINED (+)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LOST (-)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DATE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 %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GAINED (+)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LOST (-)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3/20/15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3/23/15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55,000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3/24/15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3/25/15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_____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65,000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3/26/15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__________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3/27/15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__________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3/30/15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3/31/15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4/1/15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4/2/15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85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DIRECTIONS: The Secretary of Defense will be in charge of monitoring their country’s (class’) troop  count.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	</a:t>
            </a:r>
            <a:r>
              <a:rPr lang="en-US" sz="1400" b="1" dirty="0" smtClean="0">
                <a:solidFill>
                  <a:prstClr val="black"/>
                </a:solidFill>
              </a:rPr>
              <a:t>  REMEMBER: For every 2% tax = a gain of 2,500 troops per day.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1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SIMULATION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277972"/>
              </p:ext>
            </p:extLst>
          </p:nvPr>
        </p:nvGraphicFramePr>
        <p:xfrm>
          <a:off x="0" y="1209020"/>
          <a:ext cx="9144003" cy="5648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685800"/>
                <a:gridCol w="1066800"/>
                <a:gridCol w="838200"/>
                <a:gridCol w="1066800"/>
                <a:gridCol w="228600"/>
                <a:gridCol w="762000"/>
                <a:gridCol w="685800"/>
                <a:gridCol w="1066800"/>
                <a:gridCol w="838200"/>
                <a:gridCol w="1143003"/>
              </a:tblGrid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DATE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%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GAINED (+)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LOST (-)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DATE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 %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GAINED (+)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LOST (-)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3/20/15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28244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85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DIRECTIONS: The Secretary of Defense will be in charge of monitoring their country’s (class’) troop  count.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	</a:t>
            </a:r>
            <a:r>
              <a:rPr lang="en-US" sz="1400" b="1" dirty="0" smtClean="0">
                <a:solidFill>
                  <a:prstClr val="black"/>
                </a:solidFill>
              </a:rPr>
              <a:t>  REMEMBER: For every 2% tax = a gain of 2,500 troops per day.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3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Friday March 27,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structure, qualifications, powers and bill process of Congress.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 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Tax Day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ASSESSMENT: Congress Quiz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PARTNER TASK: Bill Process Flip Book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***Organization of Congress Chart DUE TODAY</a:t>
            </a:r>
            <a:endParaRPr lang="en-US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WARM-UP</a:t>
            </a:r>
            <a:r>
              <a:rPr lang="en-US" sz="2800" dirty="0" smtClean="0">
                <a:solidFill>
                  <a:srgbClr val="1F497D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Ask your Section Leader if you received </a:t>
            </a:r>
            <a:r>
              <a:rPr lang="en-US" sz="1900" dirty="0" smtClean="0">
                <a:solidFill>
                  <a:prstClr val="black"/>
                </a:solidFill>
              </a:rPr>
              <a:t>any restroom bonuses</a:t>
            </a:r>
            <a:endParaRPr lang="en-US" sz="1900" dirty="0">
              <a:solidFill>
                <a:prstClr val="black"/>
              </a:solidFill>
            </a:endParaRP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prstClr val="black"/>
                </a:solidFill>
              </a:rPr>
              <a:t>If so, add it to your pay for that day on your Weekly </a:t>
            </a:r>
            <a:r>
              <a:rPr lang="en-US" sz="1900" dirty="0" smtClean="0">
                <a:solidFill>
                  <a:prstClr val="black"/>
                </a:solidFill>
              </a:rPr>
              <a:t>Time Sheet</a:t>
            </a:r>
            <a:endParaRPr lang="en-US" sz="19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taxes using the TAX BRACKETS below: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$45.00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</a:rPr>
              <a:t>26%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0.26)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$45 through $55.00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31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0.31)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$55.00</a:t>
            </a:r>
            <a:r>
              <a:rPr lang="en-US" sz="19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36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b="1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0.36)</a:t>
            </a:r>
            <a:endParaRPr lang="en-US" sz="1900" dirty="0">
              <a:solidFill>
                <a:srgbClr val="FF0000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900" dirty="0" smtClean="0">
                <a:solidFill>
                  <a:prstClr val="black"/>
                </a:solidFill>
              </a:rPr>
              <a:t>Deposit</a:t>
            </a: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9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RANKINGS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CLASS AVERAGE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arenR" startAt="4"/>
            </a:pPr>
            <a:r>
              <a:rPr lang="en-US" sz="4000" dirty="0" smtClean="0"/>
              <a:t>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75.61%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76.82%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80.07%</a:t>
            </a:r>
          </a:p>
          <a:p>
            <a:pPr marL="457200" indent="-457200">
              <a:buAutoNum type="arabicParenR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82.25%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PURCHASED FINAL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4)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57%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76%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97%</a:t>
            </a:r>
          </a:p>
          <a:p>
            <a:pPr marL="0" indent="0">
              <a:buNone/>
            </a:pPr>
            <a:r>
              <a:rPr lang="en-US" sz="4000" dirty="0" smtClean="0"/>
              <a:t>1)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100%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948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Report Card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	</a:t>
            </a:r>
            <a:r>
              <a:rPr lang="en-US" sz="4000" b="1" dirty="0" smtClean="0"/>
              <a:t>3</a:t>
            </a:r>
            <a:r>
              <a:rPr lang="en-US" sz="4000" b="1" baseline="30000" dirty="0" smtClean="0"/>
              <a:t>rd</a:t>
            </a:r>
            <a:r>
              <a:rPr lang="en-US" sz="4000" b="1" dirty="0" smtClean="0"/>
              <a:t> PERIOD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A – 5 students</a:t>
            </a:r>
          </a:p>
          <a:p>
            <a:pPr marL="0" indent="0">
              <a:buNone/>
            </a:pPr>
            <a:r>
              <a:rPr lang="en-US" sz="4000" dirty="0" smtClean="0"/>
              <a:t>B – 18 students</a:t>
            </a:r>
          </a:p>
          <a:p>
            <a:pPr marL="0" indent="0">
              <a:buNone/>
            </a:pPr>
            <a:r>
              <a:rPr lang="en-US" sz="4000" dirty="0" smtClean="0"/>
              <a:t>C – </a:t>
            </a:r>
            <a:r>
              <a:rPr lang="en-US" sz="4000" dirty="0"/>
              <a:t>6</a:t>
            </a:r>
            <a:r>
              <a:rPr lang="en-US" sz="4000" dirty="0" smtClean="0"/>
              <a:t> students</a:t>
            </a:r>
          </a:p>
          <a:p>
            <a:pPr marL="0" indent="0">
              <a:buNone/>
            </a:pPr>
            <a:r>
              <a:rPr lang="en-US" sz="4000" dirty="0" smtClean="0"/>
              <a:t>D – 2 students</a:t>
            </a:r>
          </a:p>
          <a:p>
            <a:pPr marL="0" indent="0">
              <a:buNone/>
            </a:pPr>
            <a:r>
              <a:rPr lang="en-US" sz="4000" dirty="0" smtClean="0"/>
              <a:t>F – 0 students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PROGRAMS: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RR Program</a:t>
            </a:r>
          </a:p>
          <a:p>
            <a:pPr marL="0" indent="0">
              <a:buNone/>
            </a:pPr>
            <a:r>
              <a:rPr lang="en-US" sz="2400" dirty="0" smtClean="0"/>
              <a:t>	+8% Defense spending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Salary Range: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$7.25 – $15.00</a:t>
            </a:r>
          </a:p>
          <a:p>
            <a:pPr marL="0" indent="0">
              <a:buNone/>
            </a:pPr>
            <a:r>
              <a:rPr lang="en-US" sz="2400" dirty="0" smtClean="0"/>
              <a:t>Tax Brackets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28% - Lowest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33% - Middle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38% - Highest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843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Report Card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	</a:t>
            </a:r>
            <a:r>
              <a:rPr lang="en-US" sz="4000" b="1" dirty="0" smtClean="0"/>
              <a:t>4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PERIOD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A – 5 students</a:t>
            </a:r>
          </a:p>
          <a:p>
            <a:pPr marL="0" indent="0">
              <a:buNone/>
            </a:pPr>
            <a:r>
              <a:rPr lang="en-US" sz="4000" dirty="0" smtClean="0"/>
              <a:t>B – 13 students</a:t>
            </a:r>
          </a:p>
          <a:p>
            <a:pPr marL="0" indent="0">
              <a:buNone/>
            </a:pPr>
            <a:r>
              <a:rPr lang="en-US" sz="4000" dirty="0" smtClean="0"/>
              <a:t>C – </a:t>
            </a:r>
            <a:r>
              <a:rPr lang="en-US" sz="4000" dirty="0"/>
              <a:t>8</a:t>
            </a:r>
            <a:r>
              <a:rPr lang="en-US" sz="4000" dirty="0" smtClean="0"/>
              <a:t> students</a:t>
            </a:r>
          </a:p>
          <a:p>
            <a:pPr marL="0" indent="0">
              <a:buNone/>
            </a:pPr>
            <a:r>
              <a:rPr lang="en-US" sz="4000" dirty="0" smtClean="0"/>
              <a:t>D – 5 students</a:t>
            </a:r>
          </a:p>
          <a:p>
            <a:pPr marL="0" indent="0">
              <a:buNone/>
            </a:pPr>
            <a:r>
              <a:rPr lang="en-US" sz="4000" dirty="0" smtClean="0"/>
              <a:t>F – 0 student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PROGRAMS: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RR Program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+8% Defense spending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Salary Range: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$7.25 – $15.00</a:t>
            </a:r>
          </a:p>
          <a:p>
            <a:pPr marL="0" indent="0">
              <a:buNone/>
            </a:pPr>
            <a:r>
              <a:rPr lang="en-US" sz="2400" dirty="0" smtClean="0"/>
              <a:t>Tax Brackets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28% - Lowest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33% - Middle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38% - Highest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130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Report Card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	</a:t>
            </a:r>
            <a:r>
              <a:rPr lang="en-US" sz="4000" b="1" dirty="0"/>
              <a:t>5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PERIOD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A –  4 students</a:t>
            </a:r>
          </a:p>
          <a:p>
            <a:pPr marL="0" indent="0">
              <a:buNone/>
            </a:pPr>
            <a:r>
              <a:rPr lang="en-US" sz="4000" dirty="0" smtClean="0"/>
              <a:t>B –  12 students</a:t>
            </a:r>
          </a:p>
          <a:p>
            <a:pPr marL="0" indent="0">
              <a:buNone/>
            </a:pPr>
            <a:r>
              <a:rPr lang="en-US" sz="4000" dirty="0" smtClean="0"/>
              <a:t>C –  10 students</a:t>
            </a:r>
          </a:p>
          <a:p>
            <a:pPr marL="0" indent="0">
              <a:buNone/>
            </a:pPr>
            <a:r>
              <a:rPr lang="en-US" sz="4000" dirty="0" smtClean="0"/>
              <a:t>D –  7 students</a:t>
            </a:r>
          </a:p>
          <a:p>
            <a:pPr marL="0" indent="0">
              <a:buNone/>
            </a:pPr>
            <a:r>
              <a:rPr lang="en-US" sz="4000" dirty="0" smtClean="0"/>
              <a:t>F –  3 students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PROGRAMS: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Final assistance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RR Program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+4% Defense Spending</a:t>
            </a:r>
          </a:p>
          <a:p>
            <a:pPr marL="0" indent="0">
              <a:buNone/>
            </a:pPr>
            <a:r>
              <a:rPr lang="en-US" dirty="0" smtClean="0"/>
              <a:t>NEXT WEEK: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+4% Defense Spending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Daily Attendance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Salary Range: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$7.25 – $15.00</a:t>
            </a:r>
          </a:p>
          <a:p>
            <a:pPr marL="0" indent="0">
              <a:buNone/>
            </a:pPr>
            <a:r>
              <a:rPr lang="en-US" dirty="0" smtClean="0"/>
              <a:t>Tax Brackets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26% - Lowest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31% - Middle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36% - Highest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2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Report Card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	</a:t>
            </a:r>
            <a:r>
              <a:rPr lang="en-US" sz="4000" b="1" dirty="0" smtClean="0"/>
              <a:t>6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PERIOD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A –  2 students</a:t>
            </a:r>
          </a:p>
          <a:p>
            <a:pPr marL="0" indent="0">
              <a:buNone/>
            </a:pPr>
            <a:r>
              <a:rPr lang="en-US" sz="4000" dirty="0" smtClean="0"/>
              <a:t>B –  12 students</a:t>
            </a:r>
          </a:p>
          <a:p>
            <a:pPr marL="0" indent="0">
              <a:buNone/>
            </a:pPr>
            <a:r>
              <a:rPr lang="en-US" sz="4000" dirty="0" smtClean="0"/>
              <a:t>C –  13 students</a:t>
            </a:r>
          </a:p>
          <a:p>
            <a:pPr marL="0" indent="0">
              <a:buNone/>
            </a:pPr>
            <a:r>
              <a:rPr lang="en-US" sz="4000" dirty="0" smtClean="0"/>
              <a:t>D –  5 students</a:t>
            </a:r>
          </a:p>
          <a:p>
            <a:pPr marL="0" indent="0">
              <a:buNone/>
            </a:pPr>
            <a:r>
              <a:rPr lang="en-US" sz="4000" dirty="0" smtClean="0"/>
              <a:t>F –  2 students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PROGRAMS: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RR Program</a:t>
            </a:r>
          </a:p>
          <a:p>
            <a:pPr marL="0" indent="0">
              <a:buNone/>
            </a:pPr>
            <a:r>
              <a:rPr lang="en-US" sz="2400" dirty="0" smtClean="0"/>
              <a:t>NEXT WEEK: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Daily Attendance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Salary Range: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$7.25 – $15.00</a:t>
            </a:r>
          </a:p>
          <a:p>
            <a:pPr marL="0" indent="0">
              <a:buNone/>
            </a:pPr>
            <a:r>
              <a:rPr lang="en-US" sz="2400" dirty="0" smtClean="0"/>
              <a:t>Tax Brackets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20% - Lowest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25% - Middle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30% - Highest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058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CONGRATULATIONS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___________________________________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received a bonus from our KAHOOT! Quiz Friday 3/20.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1</a:t>
            </a:r>
            <a:r>
              <a:rPr lang="en-US" u="sng" baseline="30000" dirty="0" smtClean="0"/>
              <a:t>st</a:t>
            </a:r>
            <a:r>
              <a:rPr lang="en-US" u="sng" dirty="0" smtClean="0"/>
              <a:t> / 2</a:t>
            </a:r>
            <a:r>
              <a:rPr lang="en-US" u="sng" baseline="30000" dirty="0" smtClean="0"/>
              <a:t>nd</a:t>
            </a:r>
            <a:r>
              <a:rPr lang="en-US" u="sng" dirty="0" smtClean="0"/>
              <a:t> / 3</a:t>
            </a:r>
            <a:r>
              <a:rPr lang="en-US" u="sng" baseline="30000" dirty="0" smtClean="0"/>
              <a:t>rd</a:t>
            </a:r>
            <a:r>
              <a:rPr lang="en-US" dirty="0" smtClean="0"/>
              <a:t> Place </a:t>
            </a:r>
            <a:r>
              <a:rPr lang="en-US" u="sng" dirty="0" smtClean="0"/>
              <a:t>In Your Class / Overall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Please add $______________ to your bank account.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9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PAID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r>
              <a:rPr lang="en-US" dirty="0" smtClean="0"/>
              <a:t>Andrea C.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1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21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PAID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r>
              <a:rPr lang="en-US" dirty="0" err="1" smtClean="0"/>
              <a:t>Maite</a:t>
            </a:r>
            <a:r>
              <a:rPr lang="en-US" dirty="0" smtClean="0"/>
              <a:t> G.</a:t>
            </a:r>
          </a:p>
          <a:p>
            <a:r>
              <a:rPr lang="en-US" dirty="0" smtClean="0"/>
              <a:t>Jonathan R.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2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9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PAID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baseline="30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  <a:endParaRPr lang="en-US" dirty="0" smtClean="0"/>
          </a:p>
          <a:p>
            <a:r>
              <a:rPr lang="en-US" dirty="0" err="1" smtClean="0"/>
              <a:t>Esai</a:t>
            </a:r>
            <a:r>
              <a:rPr lang="en-US" dirty="0" smtClean="0"/>
              <a:t> F.</a:t>
            </a:r>
          </a:p>
          <a:p>
            <a:r>
              <a:rPr lang="en-US" dirty="0" smtClean="0"/>
              <a:t>Jose G.</a:t>
            </a:r>
          </a:p>
          <a:p>
            <a:r>
              <a:rPr lang="en-US" dirty="0" smtClean="0"/>
              <a:t>Rudi G.</a:t>
            </a:r>
          </a:p>
          <a:p>
            <a:r>
              <a:rPr lang="en-US" dirty="0" smtClean="0"/>
              <a:t>Ernesto G.</a:t>
            </a:r>
          </a:p>
          <a:p>
            <a:r>
              <a:rPr lang="en-US" dirty="0" smtClean="0"/>
              <a:t>Izaiah H.</a:t>
            </a:r>
          </a:p>
          <a:p>
            <a:r>
              <a:rPr lang="en-US" dirty="0" smtClean="0"/>
              <a:t>Alex H.</a:t>
            </a:r>
          </a:p>
          <a:p>
            <a:r>
              <a:rPr lang="en-US" dirty="0" smtClean="0"/>
              <a:t>Ernesto P.</a:t>
            </a:r>
          </a:p>
          <a:p>
            <a:r>
              <a:rPr lang="en-US" dirty="0" err="1" smtClean="0"/>
              <a:t>Erasmo</a:t>
            </a:r>
            <a:r>
              <a:rPr lang="en-US" dirty="0" smtClean="0"/>
              <a:t> P.</a:t>
            </a:r>
          </a:p>
          <a:p>
            <a:r>
              <a:rPr lang="en-US" dirty="0" smtClean="0"/>
              <a:t>Rafael R.</a:t>
            </a:r>
          </a:p>
          <a:p>
            <a:r>
              <a:rPr lang="en-US" dirty="0" smtClean="0"/>
              <a:t>Eduardo R.</a:t>
            </a:r>
          </a:p>
          <a:p>
            <a:r>
              <a:rPr lang="en-US" dirty="0" smtClean="0"/>
              <a:t>Oscar T.</a:t>
            </a:r>
          </a:p>
          <a:p>
            <a:r>
              <a:rPr lang="en-US" dirty="0" smtClean="0"/>
              <a:t>Chris T.</a:t>
            </a:r>
          </a:p>
          <a:p>
            <a:r>
              <a:rPr lang="en-US" dirty="0" smtClean="0"/>
              <a:t>Jesus V.</a:t>
            </a:r>
          </a:p>
          <a:p>
            <a:r>
              <a:rPr lang="en-US" dirty="0" smtClean="0"/>
              <a:t>Genesis V.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15 /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9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PAID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r>
              <a:rPr lang="en-US" dirty="0" smtClean="0"/>
              <a:t>Rolando C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Hannah G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Abel M.</a:t>
            </a:r>
          </a:p>
          <a:p>
            <a:r>
              <a:rPr lang="en-US" dirty="0" smtClean="0"/>
              <a:t>Julio O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mtClean="0"/>
              <a:t>= </a:t>
            </a:r>
            <a:r>
              <a:rPr lang="en-US" smtClean="0"/>
              <a:t>4 </a:t>
            </a:r>
            <a:r>
              <a:rPr lang="en-US" dirty="0" smtClean="0"/>
              <a:t>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9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Friday March 27,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structure, qualifications, powers and bill process of Congress.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 6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Tax Day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ASSESSMENT: Congress Quiz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PARTNER TASK: Bill Process Flip Book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***Organization of Congress Chart DUE TODAY</a:t>
            </a:r>
            <a:endParaRPr lang="en-US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WARM-UP</a:t>
            </a:r>
            <a:r>
              <a:rPr lang="en-US" sz="2800" dirty="0" smtClean="0">
                <a:solidFill>
                  <a:srgbClr val="1F497D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Ask your Section Leader if you received </a:t>
            </a:r>
            <a:r>
              <a:rPr lang="en-US" sz="1900" dirty="0" smtClean="0">
                <a:solidFill>
                  <a:prstClr val="black"/>
                </a:solidFill>
              </a:rPr>
              <a:t>any restroom bonuses</a:t>
            </a:r>
            <a:endParaRPr lang="en-US" sz="1900" dirty="0">
              <a:solidFill>
                <a:prstClr val="black"/>
              </a:solidFill>
            </a:endParaRP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prstClr val="black"/>
                </a:solidFill>
              </a:rPr>
              <a:t>If so, add it to your pay for that day on your Weekly </a:t>
            </a:r>
            <a:r>
              <a:rPr lang="en-US" sz="1900" dirty="0" smtClean="0">
                <a:solidFill>
                  <a:prstClr val="black"/>
                </a:solidFill>
              </a:rPr>
              <a:t>Time Sheet</a:t>
            </a:r>
            <a:endParaRPr lang="en-US" sz="19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taxes using the TAX BRACKETS below: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$45.00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</a:rPr>
              <a:t>20%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0.20)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$45 through $55.00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25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0.25)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$55.00</a:t>
            </a:r>
            <a:r>
              <a:rPr lang="en-US" sz="19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</a:rPr>
              <a:t>30%</a:t>
            </a:r>
            <a:r>
              <a:rPr lang="en-US" sz="1900" b="1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0.30)</a:t>
            </a:r>
            <a:endParaRPr lang="en-US" sz="1900" dirty="0">
              <a:solidFill>
                <a:srgbClr val="FF0000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900" dirty="0" smtClean="0">
                <a:solidFill>
                  <a:prstClr val="black"/>
                </a:solidFill>
              </a:rPr>
              <a:t>Deposit</a:t>
            </a: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18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 TASK: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 Process Flip Book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OBJECTIVE</a:t>
            </a:r>
            <a:r>
              <a:rPr lang="en-US" sz="2400" dirty="0" smtClean="0"/>
              <a:t>: Students will be able to explain the process of a bill 	becoming a law in Congress.</a:t>
            </a:r>
          </a:p>
          <a:p>
            <a:endParaRPr lang="en-US" sz="2400" dirty="0" smtClean="0"/>
          </a:p>
          <a:p>
            <a:r>
              <a:rPr lang="en-US" sz="2400" dirty="0" smtClean="0"/>
              <a:t>House of Representatives members will create a Flip Book outlining the steps for a bill to become a law in the House.</a:t>
            </a:r>
          </a:p>
          <a:p>
            <a:endParaRPr lang="en-US" sz="2400" dirty="0" smtClean="0"/>
          </a:p>
          <a:p>
            <a:r>
              <a:rPr lang="en-US" sz="2400" dirty="0" smtClean="0"/>
              <a:t>Senate members will create a Flip Book outlining the steps for a bill to become a law in the Senate.</a:t>
            </a:r>
          </a:p>
          <a:p>
            <a:endParaRPr lang="en-US" sz="2400" dirty="0" smtClean="0"/>
          </a:p>
          <a:p>
            <a:r>
              <a:rPr lang="en-US" sz="2400" dirty="0" smtClean="0"/>
              <a:t>Executive Cabinet members will create a Flip Book outlining the possible Presidential actions that can be taken when a bill reaches the Presidents desk.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59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u="sng" dirty="0" smtClean="0"/>
              <a:t>HOUSE OF REPRESENTATIVES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1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</a:t>
            </a:r>
            <a:r>
              <a:rPr lang="en-US" sz="2400" dirty="0" smtClean="0"/>
              <a:t>: Each page will have a 1)Title, 2) Picture, &amp; 3) 			   Summary/Description of the step in the process.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 smtClean="0"/>
              <a:t>PAGES NEEDED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Cover page w/ Title &amp; Picture (no summary/description needed)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1 – Introduction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2 – Committee Action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3 – Floor Action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4 – Conference Committee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5 – Congressional Approval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600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u="sng" dirty="0" smtClean="0"/>
              <a:t>SENATE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1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</a:t>
            </a:r>
            <a:r>
              <a:rPr lang="en-US" sz="2400" dirty="0" smtClean="0"/>
              <a:t>: Each page will have a 1)Title, 2) Picture, &amp; 3) 			   Summary/Description of the step in the process.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 smtClean="0"/>
              <a:t>PAGES NEEDED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Cover page w/ Title &amp; Picture (no summary/description needed)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1 – Introduction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2 – Committee Action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3 – Floor Action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4 – Conference Committee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5 – Congressional Approval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429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u="sng" dirty="0" smtClean="0"/>
              <a:t>PRESIDENTIAL ACTIONS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1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</a:t>
            </a:r>
            <a:r>
              <a:rPr lang="en-US" sz="2400" dirty="0" smtClean="0"/>
              <a:t>: Each page will have a 1)Title, 2) Picture, &amp; 3) 			   Summary/Description of the step in the process.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 smtClean="0"/>
              <a:t>PAGES NEEDED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Cover page w/ Title &amp; Picture (no summary/description needed)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ACTION 1 - Sign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ACTION 2 - Veto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ACTION 3 – Pocket Veto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ACTION 4 – 10 Days After No Signing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REACTION to ACTION 2 – Veto Override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429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PAGE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endParaRPr lang="en-US" dirty="0"/>
          </a:p>
          <a:p>
            <a:r>
              <a:rPr lang="en-US" dirty="0" smtClean="0"/>
              <a:t>Title should be:</a:t>
            </a:r>
          </a:p>
          <a:p>
            <a:pPr lvl="1"/>
            <a:r>
              <a:rPr lang="en-US" dirty="0" smtClean="0"/>
              <a:t>House Bill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21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10320</TotalTime>
  <Words>1836</Words>
  <Application>Microsoft Office PowerPoint</Application>
  <PresentationFormat>On-screen Show (4:3)</PresentationFormat>
  <Paragraphs>511</Paragraphs>
  <Slides>39</Slides>
  <Notes>0</Notes>
  <HiddenSlides>31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14_TP030004031</vt:lpstr>
      <vt:lpstr>Friday March 27, 2015 Mr. Goblirsch – American Government</vt:lpstr>
      <vt:lpstr>Friday March 27, 2015 Mr. Goblirsch – American Government</vt:lpstr>
      <vt:lpstr>Friday March 27, 2015 Mr. Goblirsch – American Government</vt:lpstr>
      <vt:lpstr>Friday March 27, 2015 Mr. Goblirsch – American Government</vt:lpstr>
      <vt:lpstr>PARTNER TASK: Bill Process Flip Book</vt:lpstr>
      <vt:lpstr>HOUSE OF REPRESENTATIVES</vt:lpstr>
      <vt:lpstr>SENATE</vt:lpstr>
      <vt:lpstr>PRESIDENTIAL ACTIONS</vt:lpstr>
      <vt:lpstr>COVER PAGE</vt:lpstr>
      <vt:lpstr>HOUSE STEP 1 - INTRODUCTION</vt:lpstr>
      <vt:lpstr>HOUSE STEP 2 – COMMITTEE ACTION</vt:lpstr>
      <vt:lpstr>HOUSE STEP 3 – FLOOR ACTION</vt:lpstr>
      <vt:lpstr>HOUSE STEP 4 –  CONFERENCE COMMITTEE</vt:lpstr>
      <vt:lpstr>HOUSE STEP 5 – CONGRESSIONAL APPROVAL</vt:lpstr>
      <vt:lpstr>COVER PAGE</vt:lpstr>
      <vt:lpstr>SENATE STEP 1 - INTRODUCTION</vt:lpstr>
      <vt:lpstr>SENATE STEP 2 – COMMITTEE ACTION</vt:lpstr>
      <vt:lpstr>SENATE STEP 3 – FLOOR ACTION</vt:lpstr>
      <vt:lpstr>SENATE STEP 4 –  CONFERENCE COMMITTEE</vt:lpstr>
      <vt:lpstr>SENATE STEP 5 – CONGRESSIONAL APPROVAL</vt:lpstr>
      <vt:lpstr>COVER PAGE</vt:lpstr>
      <vt:lpstr>PRESIDENT ACTION 1 - Sign</vt:lpstr>
      <vt:lpstr>PRESIDENT ACTION 2 - Veto</vt:lpstr>
      <vt:lpstr>PRESIDENT ACTION 3 – Pocket Veto</vt:lpstr>
      <vt:lpstr>PRESIDENT ACTION 4 –  10 Days No Signing</vt:lpstr>
      <vt:lpstr>PRESIDENT  REACTION to ACTION 2 –  Veto Override</vt:lpstr>
      <vt:lpstr>WAR SIMULATION</vt:lpstr>
      <vt:lpstr>WAR SIMULATION</vt:lpstr>
      <vt:lpstr>WAR SIMULATION</vt:lpstr>
      <vt:lpstr>CLASS RANKINGS</vt:lpstr>
      <vt:lpstr>Class Report Card</vt:lpstr>
      <vt:lpstr>Class Report Card</vt:lpstr>
      <vt:lpstr>Class Report Card</vt:lpstr>
      <vt:lpstr>Class Report Card</vt:lpstr>
      <vt:lpstr>CONGRATULATIONS</vt:lpstr>
      <vt:lpstr>LIST OF INDIVIDUALS WHO  HAVE PAID NOT FOR THE FINAL</vt:lpstr>
      <vt:lpstr>LIST OF INDIVIDUALS WHO  HAVE PAID NOT FOR THE FINAL</vt:lpstr>
      <vt:lpstr>LIST OF INDIVIDUALS WHO  HAVE PAID NOT FOR THE FINAL</vt:lpstr>
      <vt:lpstr>LIST OF INDIVIDUALS WHO  HAVE PAID NOT FOR THE FINAL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281</cp:revision>
  <cp:lastPrinted>2015-03-27T19:43:21Z</cp:lastPrinted>
  <dcterms:created xsi:type="dcterms:W3CDTF">2013-08-14T05:03:00Z</dcterms:created>
  <dcterms:modified xsi:type="dcterms:W3CDTF">2015-03-27T21:39:48Z</dcterms:modified>
</cp:coreProperties>
</file>