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8" r:id="rId2"/>
    <p:sldMasterId id="2147483806" r:id="rId3"/>
    <p:sldMasterId id="2147483906" r:id="rId4"/>
  </p:sldMasterIdLst>
  <p:handoutMasterIdLst>
    <p:handoutMasterId r:id="rId17"/>
  </p:handoutMasterIdLst>
  <p:sldIdLst>
    <p:sldId id="283" r:id="rId5"/>
    <p:sldId id="288" r:id="rId6"/>
    <p:sldId id="261" r:id="rId7"/>
    <p:sldId id="280" r:id="rId8"/>
    <p:sldId id="289" r:id="rId9"/>
    <p:sldId id="290" r:id="rId10"/>
    <p:sldId id="293" r:id="rId11"/>
    <p:sldId id="291" r:id="rId12"/>
    <p:sldId id="284" r:id="rId13"/>
    <p:sldId id="292" r:id="rId14"/>
    <p:sldId id="294" r:id="rId15"/>
    <p:sldId id="260" r:id="rId16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679FEEC-EBE8-4C1D-8ADA-7F80D254080F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EE427C-30FB-44F9-AD3A-F14D4CDD10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0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1081590-C4C6-4208-BED8-B11ED400BEAA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93447A0-1CB9-4B23-8985-738C9E431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E071DC-12AF-45A7-B956-D141348A62F9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A6EE726-22AD-42FC-8B76-D8BF319EEA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46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23D147-8C3C-4E9A-BC12-88AAB1EBF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33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C862F-6F85-4563-B349-B9DD32174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91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0423E-75BD-49F9-8F27-43B4B53C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1AD22-BAB0-4810-8FAB-3DDB4AD20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93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51E7-303D-4088-974C-BE040EFDA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64D2-F48A-4177-875B-13C8181CA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54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02925-226C-4255-9709-3B743B627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23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ACFD-8DD7-4DF2-A8EC-32A60559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1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E62076-C46D-4B81-9593-A3C0F6E767BB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512C59A-ADEC-4AF5-BF7B-9F31DC228D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23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DC06A-15B0-40AE-B863-69E687912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70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1D38-D778-4031-A386-DC56D8E94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92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DB91-0D6A-4159-95A2-9562D4847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1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6BC7D4F-7777-4882-841B-0E8221A8988B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EC3525-C3A2-4CAF-AAF1-DF3A822DF6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112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A5A01-9EE9-45AF-8955-89B26FFD039E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CF05A9E-9300-4EC5-93B9-845FBB2062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820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5E162DF-C218-4816-9AEF-FC51BEE2BE38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3FB21F6-1CA2-4536-A189-D987DC4872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342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0A3C5E8-5A8C-4B9C-8E12-2863932AA252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324BF9-DD8A-4850-98D5-08EE6ABA4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252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790E6A7-7A16-40D5-BAA0-FC747A965DE4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D02E6AD-7B64-497B-9DE9-616A2DCCA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78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29B974-91E5-4C44-A76E-17EB6ED4C6E3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139F6E-565D-495B-92AE-658A56886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26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1B3AE09-647A-4EA1-AF6D-E8E2EA19939C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DE25952-76B5-4567-BE28-0CEA60D9A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3852C39-F3FD-4261-9E02-BE6131EC07E5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30BBC64-D503-47A7-B072-E6C9A37F6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09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AFCB90E-4930-4767-8C07-869486A379DC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52D673-5974-40B0-B5F7-1ED5989E87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03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85F5013-195A-48F8-8BF9-6C6245A5378D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2A0FD11-1052-4103-9E90-EF75B046E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79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D95EE28-A9B0-4DA0-BCDB-759FBD5105E7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57838C5-FC98-4B56-9281-48CAAA1A3E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048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DA5FFD6-0DBD-4F3A-A731-766D16571B64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90E4040-D5A4-4C41-8A7C-F34B1135D2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927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4AFBA67-F1AF-4640-976B-622DE58486C7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417093-04B4-4BD0-B11B-410857E2C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3A5677A-065F-47BC-87F9-2D8B15E2ED58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464A126-07AF-4254-84D8-C68A0BA71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3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E7C331-8696-461C-B3FC-0B78A29A79D3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DCBE2BD-4789-46DE-AC05-CBD0E880B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2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785382-37CC-430C-A50D-FA8E1BCAC4BD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330D39-488B-4C4E-AC97-B47CA2056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6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4D7C7CD-7B1E-48BB-9E46-858E400E3D63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10A4E87-21F5-4DA9-8389-FC4F06581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1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D854E04-5FA2-4DEB-AC4F-8060F9AC4714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FC1C30-2AE9-4D9E-ACCE-0F8C88F01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8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0DAB7A85-0C81-48EA-91C2-7784D9C8C597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AD142E2B-1085-4D89-BFCB-78D8AED9E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rgbClr val="696464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696464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2E1DC4D-F4E6-469D-8575-AEC5EC661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35B724D9-0956-49CA-9748-4C012F704BF1}" type="datetimeFigureOut">
              <a:rPr lang="en-US"/>
              <a:pPr>
                <a:defRPr/>
              </a:pPr>
              <a:t>3/30/2015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564158D7-3793-4141-A0AF-7B2445607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ballotpedia.org/Joe_Biden" TargetMode="External"/><Relationship Id="rId7" Type="http://schemas.openxmlformats.org/officeDocument/2006/relationships/hyperlink" Target="http://ballotpedia.org/Jill_Stein" TargetMode="External"/><Relationship Id="rId2" Type="http://schemas.openxmlformats.org/officeDocument/2006/relationships/hyperlink" Target="http://ballotpedia.org/Barack_Oba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llotpedia.org/Gary_Johnson" TargetMode="External"/><Relationship Id="rId11" Type="http://schemas.openxmlformats.org/officeDocument/2006/relationships/hyperlink" Target="http://ballotpedia.org/Constitution_Party" TargetMode="External"/><Relationship Id="rId5" Type="http://schemas.openxmlformats.org/officeDocument/2006/relationships/hyperlink" Target="http://ballotpedia.org/Paul_Ryan" TargetMode="External"/><Relationship Id="rId10" Type="http://schemas.openxmlformats.org/officeDocument/2006/relationships/hyperlink" Target="http://ballotpedia.org/Green_Party" TargetMode="External"/><Relationship Id="rId4" Type="http://schemas.openxmlformats.org/officeDocument/2006/relationships/hyperlink" Target="http://ballotpedia.org/Mitt_Romney" TargetMode="External"/><Relationship Id="rId9" Type="http://schemas.openxmlformats.org/officeDocument/2006/relationships/hyperlink" Target="http://ballotpedia.org/Libertarian_Part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Monday March 30,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purposes of political parties.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Political Party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Political Parties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CHART: Major &amp; Minor Parties (P. 124)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ASSIGNMENT: </a:t>
            </a:r>
            <a:r>
              <a:rPr lang="en-US" sz="2400" dirty="0" smtClean="0"/>
              <a:t>Workbook Pgs. 31 &amp; 32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ELECT CONGRESSIONAL </a:t>
            </a:r>
            <a:r>
              <a:rPr lang="en-US" sz="2400" dirty="0" smtClean="0"/>
              <a:t>LEADERS: </a:t>
            </a:r>
            <a:r>
              <a:rPr lang="en-US" sz="1600" dirty="0" smtClean="0"/>
              <a:t>Speaker &amp; </a:t>
            </a:r>
            <a:r>
              <a:rPr lang="en-US" sz="1600" dirty="0" smtClean="0"/>
              <a:t>Pres. </a:t>
            </a:r>
            <a:r>
              <a:rPr lang="en-US" sz="1600" dirty="0" smtClean="0"/>
              <a:t>Pro </a:t>
            </a:r>
            <a:r>
              <a:rPr lang="en-US" sz="1600" dirty="0" smtClean="0"/>
              <a:t>Tempore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*****Bill Process Flip Book DUE THURSDAY*****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Political Party Vocab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minutes***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Partisanship		3.   Plurality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Bipartisanship		4.   Consensus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CONGRESSIONAL LEADERS: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Speaker of the House &amp;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Pro Tempore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953000"/>
          </a:xfrm>
        </p:spPr>
        <p:txBody>
          <a:bodyPr/>
          <a:lstStyle/>
          <a:p>
            <a:r>
              <a:rPr lang="en-US" dirty="0" smtClean="0"/>
              <a:t>Refer to your voter registration</a:t>
            </a:r>
          </a:p>
          <a:p>
            <a:endParaRPr lang="en-US" dirty="0" smtClean="0"/>
          </a:p>
          <a:p>
            <a:r>
              <a:rPr lang="en-US" dirty="0" smtClean="0"/>
              <a:t>Identify the political affiliation you selected</a:t>
            </a:r>
          </a:p>
          <a:p>
            <a:endParaRPr lang="en-US" dirty="0" smtClean="0"/>
          </a:p>
          <a:p>
            <a:r>
              <a:rPr lang="en-US" dirty="0" smtClean="0"/>
              <a:t>As a class, we will determine who is the majority party in the House &amp; Senate</a:t>
            </a:r>
          </a:p>
          <a:p>
            <a:endParaRPr lang="en-US" dirty="0" smtClean="0"/>
          </a:p>
          <a:p>
            <a:r>
              <a:rPr lang="en-US" dirty="0" smtClean="0"/>
              <a:t>The majority party will meet in a caucus to select Congressional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603134"/>
              </p:ext>
            </p:extLst>
          </p:nvPr>
        </p:nvGraphicFramePr>
        <p:xfrm>
          <a:off x="457200" y="1600200"/>
          <a:ext cx="8229600" cy="4812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HOUSE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DEMOCRATS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HOUSE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REPUBLICANS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SENATE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DEMOCRATS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SENATE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REPUBLICANS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6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1">
          <a:gsLst>
            <a:gs pos="0">
              <a:srgbClr val="FF0000"/>
            </a:gs>
            <a:gs pos="50000">
              <a:srgbClr val="FFFFFF"/>
            </a:gs>
            <a:gs pos="100000">
              <a:srgbClr val="00206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smtClean="0">
                <a:latin typeface="Arial" pitchFamily="34" charset="0"/>
              </a:rPr>
              <a:t>Voter Turnout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National – Presidential Elections 50-60%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2000 – 54%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2004 – 60%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2008 – 62%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2012 – 57%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Congressional Elections 25-30%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Local Elections 10-15%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Greek for a person who doesn’t vote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… “idiot”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00"/>
            </a:gs>
            <a:gs pos="50000">
              <a:schemeClr val="bg1"/>
            </a:gs>
            <a:gs pos="0">
              <a:schemeClr val="tx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7772400" cy="1362075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POLITICAL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PARTIES</a:t>
            </a:r>
            <a:r>
              <a:rPr lang="en-US" sz="6000" dirty="0" smtClean="0">
                <a:solidFill>
                  <a:srgbClr val="0070C0"/>
                </a:solidFill>
              </a:rPr>
              <a:t> 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>IN </a:t>
            </a:r>
            <a:r>
              <a:rPr lang="en-US" sz="6000" dirty="0" smtClean="0">
                <a:solidFill>
                  <a:srgbClr val="FF0000"/>
                </a:solidFill>
              </a:rPr>
              <a:t>AMERICA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038600"/>
            <a:ext cx="7772400" cy="15001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CHAPTER 5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826097" cy="277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036"/>
            <a:ext cx="328012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0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FFFFFF"/>
            </a:gs>
            <a:gs pos="100000">
              <a:srgbClr val="00206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b="1" u="sng" dirty="0" smtClean="0">
                <a:latin typeface="Arial" pitchFamily="34" charset="0"/>
              </a:rPr>
              <a:t>Party Affiliation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2209800"/>
          </a:xfrm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According to a Gallup </a:t>
            </a:r>
            <a:r>
              <a:rPr lang="en-US" altLang="en-US" dirty="0" smtClean="0">
                <a:latin typeface="Arial" pitchFamily="34" charset="0"/>
              </a:rPr>
              <a:t>poll </a:t>
            </a:r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Arial" pitchFamily="34" charset="0"/>
              </a:rPr>
              <a:t>“In politics, as of today, do you consider yourself a Democrat, Republican, or Independent?”  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Arial" pitchFamily="34" charset="0"/>
              </a:rPr>
              <a:t>“If independent, which party do you lean towards?”</a:t>
            </a: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895600"/>
            <a:ext cx="457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altLang="en-US" sz="32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MARCH 2014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Republicans</a:t>
            </a: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: 25%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Democrats: 30%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Independents: 42%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Republicans w/ “leaners” – 42%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Democrats w/ “leaners” – 47%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2914073"/>
            <a:ext cx="44242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altLang="en-US" sz="32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MARCH 2015</a:t>
            </a: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Republicans</a:t>
            </a: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: 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27%</a:t>
            </a:r>
            <a:endParaRPr lang="en-US" altLang="en-US" sz="2400" dirty="0">
              <a:solidFill>
                <a:prstClr val="black"/>
              </a:solidFill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Democrats: 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28%</a:t>
            </a:r>
            <a:endParaRPr lang="en-US" altLang="en-US" sz="2400" dirty="0">
              <a:solidFill>
                <a:prstClr val="black"/>
              </a:solidFill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Independents: 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44%</a:t>
            </a:r>
            <a:endParaRPr lang="en-US" altLang="en-US" sz="2400" dirty="0">
              <a:solidFill>
                <a:prstClr val="black"/>
              </a:solidFill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Republicans w/ “leaners” – 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44%</a:t>
            </a:r>
            <a:endParaRPr lang="en-US" altLang="en-US" sz="2400" dirty="0">
              <a:solidFill>
                <a:prstClr val="black"/>
              </a:solidFill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Democrats w/ “leaners” – 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42%</a:t>
            </a:r>
            <a:endParaRPr lang="en-US" altLang="en-US" sz="2400" dirty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0" y="14288"/>
            <a:ext cx="9144000" cy="1128712"/>
          </a:xfrm>
        </p:spPr>
        <p:txBody>
          <a:bodyPr/>
          <a:lstStyle/>
          <a:p>
            <a:r>
              <a:rPr lang="en-US" altLang="en-US" sz="3200" dirty="0" smtClean="0"/>
              <a:t>	Rm 410 Political Ideology Spectrum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BY THE NUMBERS: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76200" y="1219200"/>
            <a:ext cx="1828800" cy="646331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LIBERAL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10 – 26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7282" y="4648200"/>
            <a:ext cx="1905000" cy="615553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CONSERVATIVE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= 34 –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+mn-cs"/>
              </a:rPr>
              <a:t>5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0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346088"/>
              </p:ext>
            </p:extLst>
          </p:nvPr>
        </p:nvGraphicFramePr>
        <p:xfrm>
          <a:off x="1907749" y="1143000"/>
          <a:ext cx="7124700" cy="202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40151"/>
                <a:gridCol w="498049"/>
                <a:gridCol w="457200"/>
                <a:gridCol w="340151"/>
                <a:gridCol w="574249"/>
              </a:tblGrid>
              <a:tr h="59646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Survey</a:t>
                      </a:r>
                    </a:p>
                    <a:p>
                      <a:r>
                        <a:rPr lang="en-US" sz="1300" dirty="0" smtClean="0"/>
                        <a:t>Score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17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19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20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21</a:t>
                      </a:r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22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23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24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25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26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27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28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29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30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</a:tr>
              <a:tr h="26877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# of Students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13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039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Blue = Liberal</a:t>
                      </a:r>
                    </a:p>
                    <a:p>
                      <a:r>
                        <a:rPr lang="en-US" sz="1300" dirty="0" smtClean="0"/>
                        <a:t>Red = Conservative</a:t>
                      </a:r>
                    </a:p>
                    <a:p>
                      <a:r>
                        <a:rPr lang="en-US" sz="1300" dirty="0" smtClean="0"/>
                        <a:t>Purple = Moderate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33 LIBERALS</a:t>
                      </a:r>
                      <a:endParaRPr lang="en-US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27 %</a:t>
                      </a:r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30 MODERATE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LIBERALS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25%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33137" marB="33137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33137" marB="33137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24659" name="TextBox 7"/>
          <p:cNvSpPr txBox="1">
            <a:spLocks noChangeArrowheads="1"/>
          </p:cNvSpPr>
          <p:nvPr/>
        </p:nvSpPr>
        <p:spPr bwMode="auto">
          <a:xfrm>
            <a:off x="76200" y="1981200"/>
            <a:ext cx="1828800" cy="92333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MODERATE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LIBERAL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27 – 29</a:t>
            </a:r>
          </a:p>
        </p:txBody>
      </p:sp>
      <p:sp>
        <p:nvSpPr>
          <p:cNvPr id="24660" name="TextBox 8"/>
          <p:cNvSpPr txBox="1">
            <a:spLocks noChangeArrowheads="1"/>
          </p:cNvSpPr>
          <p:nvPr/>
        </p:nvSpPr>
        <p:spPr bwMode="auto">
          <a:xfrm>
            <a:off x="19639" y="3718082"/>
            <a:ext cx="1905000" cy="8617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MODERATE CONSERVATIVE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= 31 - 33</a:t>
            </a:r>
          </a:p>
        </p:txBody>
      </p:sp>
      <p:sp>
        <p:nvSpPr>
          <p:cNvPr id="24661" name="TextBox 9"/>
          <p:cNvSpPr txBox="1">
            <a:spLocks noChangeArrowheads="1"/>
          </p:cNvSpPr>
          <p:nvPr/>
        </p:nvSpPr>
        <p:spPr bwMode="auto">
          <a:xfrm>
            <a:off x="58525" y="2971800"/>
            <a:ext cx="1828800" cy="646113"/>
          </a:xfrm>
          <a:prstGeom prst="rect">
            <a:avLst/>
          </a:prstGeom>
          <a:solidFill>
            <a:srgbClr val="7030A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MODERATE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Score = 30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566900"/>
              </p:ext>
            </p:extLst>
          </p:nvPr>
        </p:nvGraphicFramePr>
        <p:xfrm>
          <a:off x="1924639" y="3731384"/>
          <a:ext cx="6210300" cy="1998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457200"/>
                <a:gridCol w="457200"/>
              </a:tblGrid>
              <a:tr h="59646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Survey</a:t>
                      </a:r>
                    </a:p>
                    <a:p>
                      <a:r>
                        <a:rPr lang="en-US" sz="1300" dirty="0" smtClean="0"/>
                        <a:t>Score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31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32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33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34</a:t>
                      </a:r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35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36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37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38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39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40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44</a:t>
                      </a:r>
                      <a:endParaRPr lang="en-US" sz="1200" b="0" dirty="0"/>
                    </a:p>
                  </a:txBody>
                  <a:tcPr marT="33137" marB="33137">
                    <a:solidFill>
                      <a:schemeClr val="tx1"/>
                    </a:solidFill>
                  </a:tcPr>
                </a:tc>
              </a:tr>
              <a:tr h="26877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# of Students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8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039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Blue = Liberal</a:t>
                      </a:r>
                    </a:p>
                    <a:p>
                      <a:r>
                        <a:rPr lang="en-US" sz="1300" dirty="0" smtClean="0"/>
                        <a:t>Red = Conservative</a:t>
                      </a:r>
                    </a:p>
                    <a:p>
                      <a:r>
                        <a:rPr lang="en-US" sz="1300" dirty="0" smtClean="0"/>
                        <a:t>Purple = Moderate</a:t>
                      </a:r>
                      <a:endParaRPr lang="en-US" sz="1300" dirty="0"/>
                    </a:p>
                  </a:txBody>
                  <a:tcPr marT="33137" marB="33137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27 MODERATE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CONSER-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VATIVES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22 %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3137" marB="331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19 CONSERVATIVES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33137" marB="33137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922282" y="6027003"/>
            <a:ext cx="2684675" cy="830997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Total Liberals / Democratic Leaners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+mn-cs"/>
              </a:rPr>
              <a:t>63 = 52%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5791200" y="5996226"/>
            <a:ext cx="2362200" cy="861774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Total Conservatives / Republican Leaners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+mn-cs"/>
              </a:rPr>
              <a:t>46 = 38%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1"/>
            </a:gs>
            <a:gs pos="20000">
              <a:schemeClr val="bg1"/>
            </a:gs>
            <a:gs pos="0">
              <a:srgbClr val="FF0000"/>
            </a:gs>
            <a:gs pos="50000">
              <a:srgbClr val="FFFFFF"/>
            </a:gs>
            <a:gs pos="100000">
              <a:srgbClr val="00206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8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What Do Parties Do? </a:t>
            </a:r>
            <a:endParaRPr kumimoji="1" lang="en-US" altLang="en-US" sz="3200" b="1" i="0" u="none" strike="noStrike" kern="0" cap="none" spc="0" normalizeH="0" baseline="0" noProof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59"/>
          <p:cNvSpPr txBox="1">
            <a:spLocks noChangeArrowheads="1"/>
          </p:cNvSpPr>
          <p:nvPr/>
        </p:nvSpPr>
        <p:spPr bwMode="auto">
          <a:xfrm>
            <a:off x="304800" y="990600"/>
            <a:ext cx="42291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endParaRPr kumimoji="1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endParaRPr kumimoji="1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65"/>
          <p:cNvSpPr txBox="1">
            <a:spLocks noChangeArrowheads="1"/>
          </p:cNvSpPr>
          <p:nvPr/>
        </p:nvSpPr>
        <p:spPr bwMode="auto">
          <a:xfrm>
            <a:off x="260350" y="1041400"/>
            <a:ext cx="8005763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Nominate Candidates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—Recruit, choose, and present candidates for public office.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 and Activate Supporters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—Campaign, define issues, and criticize other candidates.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 as a Bonding Agent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—Guarantee that their candidate is worthy of the office.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Govern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—Members of government act according to their </a:t>
            </a: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partisanship,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or firm allegiance to a party.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 as a Watchdog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—Parties that are out of power keep a close eye on the actions of the </a:t>
            </a: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party in power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a blunder to use against them in the next election.</a:t>
            </a:r>
            <a:endParaRPr kumimoji="1" lang="en-US" altLang="en-US" sz="2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1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1"/>
            </a:gs>
            <a:gs pos="20000">
              <a:schemeClr val="bg1"/>
            </a:gs>
            <a:gs pos="0">
              <a:srgbClr val="FF0000"/>
            </a:gs>
            <a:gs pos="50000">
              <a:srgbClr val="FFFFFF"/>
            </a:gs>
            <a:gs pos="100000">
              <a:srgbClr val="00206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5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Why a Two-Party System?</a:t>
            </a:r>
            <a:endParaRPr kumimoji="1" lang="en-US" altLang="en-US" sz="3200" b="1" i="0" u="none" strike="noStrike" kern="0" cap="none" spc="0" normalizeH="0" baseline="0" noProof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Rectangle 26"/>
          <p:cNvSpPr txBox="1">
            <a:spLocks noChangeArrowheads="1"/>
          </p:cNvSpPr>
          <p:nvPr/>
        </p:nvSpPr>
        <p:spPr bwMode="auto">
          <a:xfrm>
            <a:off x="252413" y="10033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Historical Basis.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The nation started out with two-parties: the Federalists and the Anti-Federalists.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Force of Tradition.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America has a </a:t>
            </a: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two-party system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because it always </a:t>
            </a:r>
            <a:r>
              <a:rPr kumimoji="1" lang="en-US" altLang="en-US" sz="22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has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had one. </a:t>
            </a: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Minor parties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lacking wide political support, have never made a successful showing, so people are reluctant to support them.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Electoral System.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Certain features of government, such as </a:t>
            </a: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single-member districts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are designed to favor two major parties.  </a:t>
            </a:r>
          </a:p>
          <a:p>
            <a:pPr marL="339725" marR="0" lvl="0" indent="-339725" algn="l" defTabSz="914400" rtl="0" eaLnBrk="0" fontAlgn="base" latinLnBrk="0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2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Ideological Consensus.</a:t>
            </a:r>
            <a:r>
              <a:rPr kumimoji="1" lang="en-US" alt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Most Americans have a general agreement on fundamental matters.  Conditions that would spark several strong rival parties do not exist in the United States.</a:t>
            </a:r>
            <a:endParaRPr kumimoji="1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19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1"/>
            </a:gs>
            <a:gs pos="20000">
              <a:schemeClr val="bg1"/>
            </a:gs>
            <a:gs pos="0">
              <a:srgbClr val="FF0000"/>
            </a:gs>
            <a:gs pos="50000">
              <a:srgbClr val="FFFFFF"/>
            </a:gs>
            <a:gs pos="100000">
              <a:srgbClr val="00206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941179"/>
              </p:ext>
            </p:extLst>
          </p:nvPr>
        </p:nvGraphicFramePr>
        <p:xfrm>
          <a:off x="0" y="0"/>
          <a:ext cx="9144000" cy="4343398"/>
        </p:xfrm>
        <a:graphic>
          <a:graphicData uri="http://schemas.openxmlformats.org/drawingml/2006/table">
            <a:tbl>
              <a:tblPr/>
              <a:tblGrid>
                <a:gridCol w="351693"/>
                <a:gridCol w="1283143"/>
                <a:gridCol w="3640549"/>
                <a:gridCol w="1055077"/>
                <a:gridCol w="1406769"/>
                <a:gridCol w="1406769"/>
              </a:tblGrid>
              <a:tr h="421266">
                <a:tc gridSpan="6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</a:rPr>
                        <a:t>U.S. presidential election, 2012</a:t>
                      </a:r>
                      <a:endParaRPr lang="en-US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9900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Party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Candidate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Vote 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Votes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Electoral votes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99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   </a:t>
                      </a:r>
                      <a:endParaRPr 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Democratic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hlinkClick r:id="rId2" tooltip="Barack Obama"/>
                        </a:rPr>
                        <a:t>Barack Obama</a:t>
                      </a:r>
                      <a:r>
                        <a:rPr lang="en-US" b="1" dirty="0">
                          <a:effectLst/>
                        </a:rPr>
                        <a:t>/</a:t>
                      </a:r>
                      <a:r>
                        <a:rPr lang="en-US" b="1" dirty="0">
                          <a:effectLst/>
                          <a:hlinkClick r:id="rId3" tooltip="Joe Biden"/>
                        </a:rPr>
                        <a:t>Joe Biden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b="1" i="1" dirty="0">
                          <a:effectLst/>
                        </a:rPr>
                        <a:t>Incumbent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51.3%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65,899,660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332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99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   </a:t>
                      </a:r>
                      <a:endParaRPr 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Republican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hlinkClick r:id="rId4" tooltip="Mitt Romney"/>
                        </a:rPr>
                        <a:t>Mitt Romney</a:t>
                      </a:r>
                      <a:r>
                        <a:rPr lang="en-US" dirty="0">
                          <a:effectLst/>
                        </a:rPr>
                        <a:t>/</a:t>
                      </a:r>
                      <a:r>
                        <a:rPr lang="en-US" dirty="0">
                          <a:effectLst/>
                          <a:hlinkClick r:id="rId5" tooltip="Paul Ryan"/>
                        </a:rPr>
                        <a:t>Paul Ryan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47.4%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60,932,152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206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990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   </a:t>
                      </a:r>
                      <a:endParaRPr 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Libertarian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hlinkClick r:id="rId6" tooltip="Gary Johnson"/>
                        </a:rPr>
                        <a:t>Gary Johnson</a:t>
                      </a:r>
                      <a:r>
                        <a:rPr lang="en-US" dirty="0">
                          <a:effectLst/>
                        </a:rPr>
                        <a:t>/Jim Gray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1,275,804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26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   </a:t>
                      </a:r>
                      <a:endParaRPr 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Green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hlinkClick r:id="rId7" tooltip="Jill Stein"/>
                        </a:rPr>
                        <a:t>Jill Stein</a:t>
                      </a:r>
                      <a:r>
                        <a:rPr lang="en-US">
                          <a:effectLst/>
                        </a:rPr>
                        <a:t>/Cheri Honkala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0.4%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469,501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266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</a:rPr>
                        <a:t>Total Votes</a:t>
                      </a:r>
                      <a:endParaRPr lang="en-US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44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128,577,117</a:t>
                      </a:r>
                      <a:endParaRPr lang="en-US">
                        <a:effectLst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538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41" name="Picture 1" descr="Green check mark transparen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170" y="1401907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3434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Three minor parties are recognized in more than 10 states</a:t>
            </a:r>
            <a:r>
              <a:rPr lang="en-US" dirty="0" smtClean="0"/>
              <a:t>: 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>
              <a:hlinkClick r:id="rId9" tooltip="Libertarian Party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hlinkClick r:id="rId9" tooltip="Libertarian Party"/>
              </a:rPr>
              <a:t>Libertarian </a:t>
            </a:r>
            <a:r>
              <a:rPr lang="en-US" dirty="0">
                <a:hlinkClick r:id="rId9" tooltip="Libertarian Party"/>
              </a:rPr>
              <a:t>Party</a:t>
            </a:r>
            <a:r>
              <a:rPr lang="en-US" dirty="0"/>
              <a:t>: 35 states </a:t>
            </a:r>
          </a:p>
          <a:p>
            <a:pPr>
              <a:buFont typeface="Arial"/>
              <a:buChar char="•"/>
            </a:pPr>
            <a:endParaRPr lang="en-US" dirty="0" smtClean="0">
              <a:hlinkClick r:id="rId10" tooltip="Green Party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hlinkClick r:id="rId10" tooltip="Green Party"/>
              </a:rPr>
              <a:t>Green </a:t>
            </a:r>
            <a:r>
              <a:rPr lang="en-US" dirty="0">
                <a:hlinkClick r:id="rId10" tooltip="Green Party"/>
              </a:rPr>
              <a:t>Party</a:t>
            </a:r>
            <a:r>
              <a:rPr lang="en-US" dirty="0"/>
              <a:t>: 20 states </a:t>
            </a:r>
          </a:p>
          <a:p>
            <a:pPr>
              <a:buFont typeface="Arial"/>
              <a:buChar char="•"/>
            </a:pPr>
            <a:endParaRPr lang="en-US" dirty="0" smtClean="0">
              <a:hlinkClick r:id="rId11" tooltip="Constitution Party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hlinkClick r:id="rId11" tooltip="Constitution Party"/>
              </a:rPr>
              <a:t>Constitution </a:t>
            </a:r>
            <a:r>
              <a:rPr lang="en-US" dirty="0">
                <a:hlinkClick r:id="rId11" tooltip="Constitution Party"/>
              </a:rPr>
              <a:t>Party</a:t>
            </a:r>
            <a:r>
              <a:rPr lang="en-US" dirty="0"/>
              <a:t>: 14 states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63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1"/>
            </a:gs>
            <a:gs pos="20000">
              <a:schemeClr val="bg1"/>
            </a:gs>
            <a:gs pos="0">
              <a:srgbClr val="FF0000"/>
            </a:gs>
            <a:gs pos="50000">
              <a:srgbClr val="FFFFFF"/>
            </a:gs>
            <a:gs pos="100000">
              <a:srgbClr val="00206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 txBox="1">
            <a:spLocks noChangeArrowheads="1"/>
          </p:cNvSpPr>
          <p:nvPr/>
        </p:nvSpPr>
        <p:spPr bwMode="auto">
          <a:xfrm>
            <a:off x="252413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3200" b="0" i="0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Factors that can influence party membership:</a:t>
            </a:r>
            <a:endParaRPr kumimoji="1" lang="en-US" altLang="en-US" sz="3600" b="0" i="0" u="none" strike="noStrike" kern="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39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Party Membership Patterns</a:t>
            </a:r>
            <a:endParaRPr kumimoji="1" lang="en-US" altLang="en-US" sz="3200" b="1" i="0" u="none" strike="noStrike" kern="0" cap="none" spc="0" normalizeH="0" baseline="0" noProof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8" name="Object 40"/>
          <p:cNvGraphicFramePr>
            <a:graphicFrameLocks noChangeAspect="1"/>
          </p:cNvGraphicFramePr>
          <p:nvPr/>
        </p:nvGraphicFramePr>
        <p:xfrm>
          <a:off x="434975" y="1922463"/>
          <a:ext cx="8091488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Document" r:id="rId3" imgW="8766720" imgH="4166280" progId="Word.Document.8">
                  <p:embed/>
                </p:oleObj>
              </mc:Choice>
              <mc:Fallback>
                <p:oleObj name="Document" r:id="rId3" imgW="8766720" imgH="4166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922463"/>
                        <a:ext cx="8091488" cy="384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19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altLang="en-US" b="1" u="sng" smtClean="0"/>
              <a:t>POLITICAL PARTIES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b="1" dirty="0" smtClean="0">
                <a:latin typeface="Calibri"/>
                <a:ea typeface="Calibri"/>
                <a:cs typeface="Times New Roman"/>
              </a:rPr>
              <a:t>Political Party</a:t>
            </a:r>
            <a:r>
              <a:rPr lang="en-US" sz="3800" dirty="0" smtClean="0">
                <a:latin typeface="Calibri"/>
                <a:ea typeface="Calibri"/>
                <a:cs typeface="Times New Roman"/>
              </a:rPr>
              <a:t>:  Group of people w. broad common interests organized to win elections, control gov’t &amp; influence gov’t policies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b="1" dirty="0" smtClean="0">
                <a:latin typeface="Calibri"/>
                <a:ea typeface="Calibri"/>
                <a:cs typeface="Times New Roman"/>
              </a:rPr>
              <a:t>One-Party Systems</a:t>
            </a:r>
            <a:r>
              <a:rPr lang="en-US" sz="3800" dirty="0" smtClean="0">
                <a:latin typeface="Calibri"/>
                <a:ea typeface="Calibri"/>
                <a:cs typeface="Times New Roman"/>
              </a:rPr>
              <a:t>.  The party is the government.  </a:t>
            </a:r>
            <a:r>
              <a:rPr lang="en-US" sz="29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Dictatorships.  Nazi Germany, Cuba, China, N. Korea, Iran, etc.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b="1" dirty="0" smtClean="0">
                <a:latin typeface="Calibri"/>
                <a:ea typeface="Calibri"/>
                <a:cs typeface="Times New Roman"/>
              </a:rPr>
              <a:t>Multi-party Systems</a:t>
            </a:r>
            <a:r>
              <a:rPr lang="en-US" sz="3800" dirty="0" smtClean="0">
                <a:latin typeface="Calibri"/>
                <a:ea typeface="Calibri"/>
                <a:cs typeface="Times New Roman"/>
              </a:rPr>
              <a:t>. </a:t>
            </a:r>
            <a:r>
              <a:rPr lang="en-US" sz="3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Forced to form coalition governments.  </a:t>
            </a:r>
            <a:r>
              <a:rPr lang="en-US" sz="3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Often politically </a:t>
            </a:r>
            <a:r>
              <a:rPr lang="en-US" sz="3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unstable </a:t>
            </a:r>
            <a:r>
              <a:rPr lang="en-US" sz="2900" dirty="0" err="1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Exp</a:t>
            </a:r>
            <a:r>
              <a:rPr lang="en-US" sz="29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, France 5 major parties, Italy 10.</a:t>
            </a:r>
            <a:r>
              <a:rPr lang="en-US" sz="3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b="1" dirty="0" smtClean="0">
                <a:latin typeface="Calibri"/>
                <a:ea typeface="Calibri"/>
                <a:cs typeface="Times New Roman"/>
              </a:rPr>
              <a:t>Two-Party Systems</a:t>
            </a:r>
            <a:r>
              <a:rPr lang="en-US" sz="3800" dirty="0" smtClean="0">
                <a:latin typeface="Calibri"/>
                <a:ea typeface="Calibri"/>
                <a:cs typeface="Times New Roman"/>
              </a:rPr>
              <a:t>.  USA, UK, Canada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Growth of American Parties.  Federalists v. Anti-federalists </a:t>
            </a:r>
            <a:r>
              <a:rPr lang="en-US" sz="3400" dirty="0" smtClean="0">
                <a:latin typeface="Calibri"/>
                <a:ea typeface="Calibri"/>
                <a:cs typeface="Times New Roman"/>
                <a:sym typeface="Wingdings"/>
              </a:rPr>
              <a:t></a:t>
            </a:r>
            <a:r>
              <a:rPr lang="en-US" sz="3400" dirty="0" smtClean="0">
                <a:latin typeface="Calibri"/>
                <a:ea typeface="Calibri"/>
                <a:cs typeface="Times New Roman"/>
              </a:rPr>
              <a:t>Whigs v. Democrats </a:t>
            </a:r>
            <a:r>
              <a:rPr lang="en-US" sz="3400" dirty="0" smtClean="0">
                <a:latin typeface="Calibri"/>
                <a:ea typeface="Calibri"/>
                <a:cs typeface="Times New Roman"/>
                <a:sym typeface="Wingdings"/>
              </a:rPr>
              <a:t></a:t>
            </a:r>
            <a:r>
              <a:rPr lang="en-US" sz="3400" dirty="0" smtClean="0">
                <a:latin typeface="Calibri"/>
                <a:ea typeface="Calibri"/>
                <a:cs typeface="Times New Roman"/>
              </a:rPr>
              <a:t>Republicans v. Democrats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9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Civil War leads to Republican domination until the Great Depression.  Great Depression leads to Democrat domination until 1968.  Now, more shifts in power…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b="1" dirty="0" smtClean="0">
                <a:latin typeface="Calibri"/>
                <a:ea typeface="Calibri"/>
                <a:cs typeface="Times New Roman"/>
              </a:rPr>
              <a:t>Third Parties in USA.  </a:t>
            </a:r>
            <a:r>
              <a:rPr lang="en-US" sz="2900" dirty="0" err="1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Exp</a:t>
            </a:r>
            <a:r>
              <a:rPr lang="en-US" sz="29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: Green Party, Reform Party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Single-issue parties, </a:t>
            </a:r>
            <a:r>
              <a:rPr lang="en-US" sz="2900" dirty="0" err="1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exp</a:t>
            </a:r>
            <a:r>
              <a:rPr lang="en-US" sz="29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Right to Life Party.  Focus on one economic, moral, or social issue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Ideological parties, </a:t>
            </a:r>
            <a:r>
              <a:rPr lang="en-US" sz="2900" dirty="0" err="1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exp</a:t>
            </a:r>
            <a:r>
              <a:rPr lang="en-US" sz="29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Communist Party USA.  Socialist Party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Splinter parties.  </a:t>
            </a:r>
            <a:r>
              <a:rPr lang="en-US" sz="3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Break away from major party over disagreements</a:t>
            </a:r>
            <a:r>
              <a:rPr lang="en-US" sz="3400" dirty="0" smtClean="0">
                <a:latin typeface="Calibri"/>
                <a:ea typeface="Calibri"/>
                <a:cs typeface="Times New Roman"/>
              </a:rPr>
              <a:t>.  </a:t>
            </a:r>
            <a:r>
              <a:rPr lang="en-US" sz="2900" dirty="0" err="1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Exp</a:t>
            </a:r>
            <a:r>
              <a:rPr lang="en-US" sz="29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the Progressive Party under T. Roosevelt (Bull Moose Party)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Influence = Can sway elections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b="1" dirty="0" smtClean="0">
                <a:latin typeface="Calibri"/>
                <a:ea typeface="Calibri"/>
                <a:cs typeface="Times New Roman"/>
              </a:rPr>
              <a:t>General Differences, Republican v. Democrat</a:t>
            </a:r>
            <a:endParaRPr lang="en-US" sz="3800" dirty="0" smtClean="0">
              <a:latin typeface="Calibri"/>
              <a:ea typeface="Calibri"/>
              <a:cs typeface="Times New Roman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Republicans are seen as the conservative party.  Defined, conservatives believe government should be limited, except in supporting traditional values and promoting freedom of opportunity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Democrats seen as the liberal party.  Defined, liberals believe the national government should be active in promoting health, education, justice, and equal opportunity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400" b="1" i="1" dirty="0" smtClean="0">
                <a:latin typeface="Calibri"/>
                <a:ea typeface="Calibri"/>
                <a:cs typeface="Times New Roman"/>
              </a:rPr>
              <a:t>	</a:t>
            </a:r>
            <a:r>
              <a:rPr lang="en-US" sz="3800" b="1" i="1" u="sng" dirty="0" smtClean="0">
                <a:latin typeface="Calibri"/>
                <a:ea typeface="Calibri"/>
                <a:cs typeface="Times New Roman"/>
              </a:rPr>
              <a:t>Republican					Democrat</a:t>
            </a:r>
            <a:endParaRPr lang="en-US" sz="3800" dirty="0" smtClean="0">
              <a:latin typeface="Calibri"/>
              <a:ea typeface="Calibri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Individuals responsible for place in society		Gov’t to care for all individuals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Free Enterprise					Gov’t to run/guide economy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Low taxes/less gov’t				More taxes/more gov’t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Strong defense/military				Cut military spending, negotiate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Stronger immigration laws, border protection		Open borders, amnesty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Pro-life					Pro-choice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Pro-death penalty					Anti-death penalty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Pro Right to Bear Arms				Strict regulation/ban gun ownership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 smtClean="0">
                <a:latin typeface="Calibri"/>
                <a:ea typeface="Calibri"/>
                <a:cs typeface="Times New Roman"/>
              </a:rPr>
              <a:t>Universal health care:  bad				Universal health care: good </a:t>
            </a:r>
            <a:r>
              <a:rPr lang="en-US" sz="3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(</a:t>
            </a:r>
            <a:r>
              <a:rPr lang="en-US" sz="3400" dirty="0" err="1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Obamacare</a:t>
            </a:r>
            <a:r>
              <a:rPr lang="en-US" sz="3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30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984</Words>
  <Application>Microsoft Office PowerPoint</Application>
  <PresentationFormat>On-screen Show (4:3)</PresentationFormat>
  <Paragraphs>253</Paragraphs>
  <Slides>12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12_TP030004031</vt:lpstr>
      <vt:lpstr>Equity</vt:lpstr>
      <vt:lpstr>14_TP030004031</vt:lpstr>
      <vt:lpstr>13_TP030004031</vt:lpstr>
      <vt:lpstr>Document</vt:lpstr>
      <vt:lpstr>Monday March 30, 2015 Mr. Goblirsch – American Government</vt:lpstr>
      <vt:lpstr>POLITICAL PARTIES  IN AMERICA</vt:lpstr>
      <vt:lpstr>Party Affiliation</vt:lpstr>
      <vt:lpstr> Rm 410 Political Ideology Spectrum BY THE NUMBERS:</vt:lpstr>
      <vt:lpstr>PowerPoint Presentation</vt:lpstr>
      <vt:lpstr>PowerPoint Presentation</vt:lpstr>
      <vt:lpstr>PowerPoint Presentation</vt:lpstr>
      <vt:lpstr>PowerPoint Presentation</vt:lpstr>
      <vt:lpstr>POLITICAL PARTIES</vt:lpstr>
      <vt:lpstr>CONGRESSIONAL LEADERS: Speaker of the House &amp;  President Pro Tempore</vt:lpstr>
      <vt:lpstr>PARTY BREAKDOWN</vt:lpstr>
      <vt:lpstr>Voter Turnout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57</cp:revision>
  <cp:lastPrinted>2015-03-30T17:34:46Z</cp:lastPrinted>
  <dcterms:created xsi:type="dcterms:W3CDTF">2013-09-30T13:16:32Z</dcterms:created>
  <dcterms:modified xsi:type="dcterms:W3CDTF">2015-03-30T21:30:07Z</dcterms:modified>
</cp:coreProperties>
</file>