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6" r:id="rId2"/>
  </p:sldMasterIdLst>
  <p:handoutMasterIdLst>
    <p:handoutMasterId r:id="rId15"/>
  </p:handoutMasterIdLst>
  <p:sldIdLst>
    <p:sldId id="283" r:id="rId3"/>
    <p:sldId id="297" r:id="rId4"/>
    <p:sldId id="291" r:id="rId5"/>
    <p:sldId id="288" r:id="rId6"/>
    <p:sldId id="260" r:id="rId7"/>
    <p:sldId id="292" r:id="rId8"/>
    <p:sldId id="293" r:id="rId9"/>
    <p:sldId id="295" r:id="rId10"/>
    <p:sldId id="294" r:id="rId11"/>
    <p:sldId id="298" r:id="rId12"/>
    <p:sldId id="299" r:id="rId13"/>
    <p:sldId id="300" r:id="rId14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7941-6F2F-4D72-B14A-A003F6FDCB1A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96CDD-CD37-4E88-99FF-43A4A460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21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679FEEC-EBE8-4C1D-8ADA-7F80D254080F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EE427C-30FB-44F9-AD3A-F14D4CDD1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0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1081590-C4C6-4208-BED8-B11ED400BEAA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93447A0-1CB9-4B23-8985-738C9E431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E071DC-12AF-45A7-B956-D141348A62F9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A6EE726-22AD-42FC-8B76-D8BF319EE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4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5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9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2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75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2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E62076-C46D-4B81-9593-A3C0F6E767BB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512C59A-ADEC-4AF5-BF7B-9F31DC228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23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6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6BC7D4F-7777-4882-841B-0E8221A8988B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8EC3525-C3A2-4CAF-AAF1-DF3A822DF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1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3852C39-F3FD-4261-9E02-BE6131EC07E5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30BBC64-D503-47A7-B072-E6C9A37F61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3A5677A-065F-47BC-87F9-2D8B15E2ED58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464A126-07AF-4254-84D8-C68A0BA71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3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E7C331-8696-461C-B3FC-0B78A29A79D3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DCBE2BD-4789-46DE-AC05-CBD0E880B6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2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785382-37CC-430C-A50D-FA8E1BCAC4BD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330D39-488B-4C4E-AC97-B47CA20565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6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4D7C7CD-7B1E-48BB-9E46-858E400E3D63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10A4E87-21F5-4DA9-8389-FC4F06581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16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D854E04-5FA2-4DEB-AC4F-8060F9AC4714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7FC1C30-2AE9-4D9E-ACCE-0F8C88F01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88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0DAB7A85-0C81-48EA-91C2-7784D9C8C597}" type="datetimeFigureOut">
              <a:rPr lang="en-US"/>
              <a:pPr>
                <a:defRPr/>
              </a:pPr>
              <a:t>3/31/2015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AD142E2B-1085-4D89-BFCB-78D8AED9EF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3/31/2015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Tuesday March 31,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7500" lnSpcReduction="2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Identify patterns of voter behavior.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</a:t>
            </a:r>
            <a:r>
              <a:rPr lang="en-US" sz="2400" dirty="0" smtClean="0"/>
              <a:t>Voting Cartoon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VIDEO CLIP: </a:t>
            </a:r>
            <a:r>
              <a:rPr lang="en-US" sz="2400" dirty="0" smtClean="0">
                <a:solidFill>
                  <a:prstClr val="black"/>
                </a:solidFill>
              </a:rPr>
              <a:t>Party </a:t>
            </a:r>
            <a:r>
              <a:rPr lang="en-US" sz="2400" dirty="0" smtClean="0">
                <a:solidFill>
                  <a:prstClr val="black"/>
                </a:solidFill>
              </a:rPr>
              <a:t>Identification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CONCEPT: Voter Behavior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VIDEO CLIP: </a:t>
            </a:r>
            <a:r>
              <a:rPr lang="en-US" sz="2400" dirty="0" smtClean="0">
                <a:solidFill>
                  <a:prstClr val="black"/>
                </a:solidFill>
              </a:rPr>
              <a:t>Should you be forced to Vote</a:t>
            </a:r>
            <a:r>
              <a:rPr lang="en-US" sz="2400" dirty="0" smtClean="0">
                <a:solidFill>
                  <a:prstClr val="black"/>
                </a:solidFill>
              </a:rPr>
              <a:t>?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CONGRESSIONAL VOTE: </a:t>
            </a:r>
            <a:r>
              <a:rPr lang="en-US" sz="2400" dirty="0" smtClean="0"/>
              <a:t>Tax Brackets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ASSIGNMENT: Workbook Pgs. 31&amp;32 – DUE WEDNESDAY</a:t>
            </a:r>
            <a:endParaRPr lang="en-US" sz="1600" dirty="0" smtClean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*****Bill Process Flip Book DUE THURSDAY*****</a:t>
            </a:r>
            <a:endPara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0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Voting Cartoon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	***</a:t>
            </a:r>
            <a:r>
              <a:rPr lang="en-US" sz="2400" dirty="0">
                <a:solidFill>
                  <a:prstClr val="black"/>
                </a:solidFill>
              </a:rPr>
              <a:t>5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minutes***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Write a paragraph journal entry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answering the question below.</a:t>
            </a: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1) What does the quote suggest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100" dirty="0">
                <a:solidFill>
                  <a:prstClr val="black"/>
                </a:solidFill>
              </a:rPr>
              <a:t>i</a:t>
            </a:r>
            <a:r>
              <a:rPr lang="en-US" sz="2100" dirty="0" smtClean="0">
                <a:solidFill>
                  <a:prstClr val="black"/>
                </a:solidFill>
              </a:rPr>
              <a:t>s the reason </a:t>
            </a:r>
            <a:r>
              <a:rPr lang="en-US" sz="2100" dirty="0" smtClean="0">
                <a:solidFill>
                  <a:prstClr val="black"/>
                </a:solidFill>
              </a:rPr>
              <a:t>young people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don’t vote?</a:t>
            </a:r>
            <a:endParaRPr lang="en-US" sz="2100" dirty="0" smtClean="0">
              <a:solidFill>
                <a:prstClr val="black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sz="2100" dirty="0" smtClean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2) What other reasons can be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100" dirty="0">
                <a:solidFill>
                  <a:prstClr val="black"/>
                </a:solidFill>
              </a:rPr>
              <a:t>i</a:t>
            </a:r>
            <a:r>
              <a:rPr lang="en-US" sz="2100" dirty="0" smtClean="0">
                <a:solidFill>
                  <a:prstClr val="black"/>
                </a:solidFill>
              </a:rPr>
              <a:t>mplied from this cartoon as to why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100" dirty="0">
                <a:solidFill>
                  <a:prstClr val="black"/>
                </a:solidFill>
              </a:rPr>
              <a:t>y</a:t>
            </a:r>
            <a:r>
              <a:rPr lang="en-US" sz="2100" dirty="0" smtClean="0">
                <a:solidFill>
                  <a:prstClr val="black"/>
                </a:solidFill>
              </a:rPr>
              <a:t>oung people don’t vote?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2100" dirty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3) What do you think is the biggest reason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100" dirty="0">
                <a:solidFill>
                  <a:prstClr val="black"/>
                </a:solidFill>
              </a:rPr>
              <a:t>y</a:t>
            </a:r>
            <a:r>
              <a:rPr lang="en-US" sz="2100" dirty="0" smtClean="0">
                <a:solidFill>
                  <a:prstClr val="black"/>
                </a:solidFill>
              </a:rPr>
              <a:t>oung voters have low turnout?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302" y="3505201"/>
            <a:ext cx="4986761" cy="34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28600"/>
            <a:ext cx="91440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b="1" u="sng" dirty="0" smtClean="0"/>
              <a:t>Voting QUICK WRITE</a:t>
            </a:r>
            <a:endParaRPr lang="en-US" altLang="en-US" b="1" u="sng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219200"/>
            <a:ext cx="9144000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en-US" sz="2400" dirty="0" smtClean="0"/>
              <a:t>After watching the video clip, “Should you be Forced to Vote” write a ½ page journal in which you respond to the questions:</a:t>
            </a:r>
          </a:p>
          <a:p>
            <a:pPr lvl="1"/>
            <a:r>
              <a:rPr lang="en-US" altLang="en-US" sz="2000" dirty="0" smtClean="0"/>
              <a:t>Should everyone who is eligible to vote, vote? </a:t>
            </a:r>
          </a:p>
          <a:p>
            <a:pPr lvl="1"/>
            <a:r>
              <a:rPr lang="en-US" altLang="en-US" sz="2000" dirty="0" smtClean="0"/>
              <a:t>Does it matter if voters are uninformed? </a:t>
            </a:r>
          </a:p>
          <a:p>
            <a:pPr lvl="1"/>
            <a:r>
              <a:rPr lang="en-US" altLang="en-US" sz="2000" dirty="0" smtClean="0"/>
              <a:t>What are the ramifications of uninformed voters?</a:t>
            </a:r>
          </a:p>
          <a:p>
            <a:pPr lvl="1"/>
            <a:r>
              <a:rPr lang="en-US" altLang="en-US" sz="2000" dirty="0" smtClean="0"/>
              <a:t>Should the U.S. pass a law to force voters to vote?</a:t>
            </a:r>
          </a:p>
          <a:p>
            <a:pPr marL="0" indent="0">
              <a:buFont typeface="Arial" charset="0"/>
              <a:buNone/>
            </a:pPr>
            <a:endParaRPr lang="en-US" altLang="en-US" sz="2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CONGRESSIONAL VOTE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Brackets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BILL: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Currently in </a:t>
            </a:r>
            <a:r>
              <a:rPr lang="en-US" dirty="0" err="1" smtClean="0"/>
              <a:t>Goblirsch’s</a:t>
            </a:r>
            <a:r>
              <a:rPr lang="en-US" dirty="0" smtClean="0"/>
              <a:t> class, </a:t>
            </a:r>
            <a:r>
              <a:rPr lang="en-US" dirty="0" smtClean="0"/>
              <a:t>our tax brackets are 	___, ___, ___.  This is a proposal to reorganize our 	tax brackets. This would include an 8% defense tax</a:t>
            </a:r>
            <a:endParaRPr lang="en-US" sz="2600" dirty="0" smtClean="0"/>
          </a:p>
          <a:p>
            <a:pPr marL="0" indent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(all amounts are per week)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Lowest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– Below $40 = 	10%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Bracket 2 –   $40 - $60 = 	20%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–	   $60 – 70 = 	30%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Bracket 4 –   $70 - $80 = 	40%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– Above $80 = 	50%</a:t>
            </a:r>
            <a:endParaRPr lang="en-US" b="1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dirty="0" smtClean="0"/>
              <a:t>A “Yes” vote will implement </a:t>
            </a:r>
            <a:r>
              <a:rPr lang="en-US" dirty="0" smtClean="0"/>
              <a:t>new Tax Brackets</a:t>
            </a:r>
            <a:endParaRPr lang="en-US" dirty="0" smtClean="0"/>
          </a:p>
          <a:p>
            <a:r>
              <a:rPr lang="en-US" dirty="0" smtClean="0"/>
              <a:t>A “No” vote will keep everything the </a:t>
            </a:r>
            <a:r>
              <a:rPr lang="en-US" dirty="0" smtClean="0"/>
              <a:t>way it 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73"/>
            <a:ext cx="82296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Representative/Senator Name:</a:t>
            </a:r>
          </a:p>
          <a:p>
            <a:pPr marL="0" indent="0">
              <a:buNone/>
            </a:pPr>
            <a:r>
              <a:rPr lang="en-US" sz="4400" dirty="0" smtClean="0"/>
              <a:t>_________________________</a:t>
            </a:r>
          </a:p>
          <a:p>
            <a:pPr marL="0" indent="0">
              <a:buNone/>
            </a:pPr>
            <a:r>
              <a:rPr lang="en-US" sz="4800" dirty="0" smtClean="0"/>
              <a:t>_______________________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4400" dirty="0" smtClean="0"/>
              <a:t>_____   YES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_____   NO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042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84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PARTY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QUESTIONS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 what ways do people identify with political parties?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 a leaner?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is the difference between a strong and weak party voter?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What factors influence party preference?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80000">
              <a:schemeClr val="bg1"/>
            </a:gs>
            <a:gs pos="20000">
              <a:schemeClr val="bg1"/>
            </a:gs>
            <a:gs pos="0">
              <a:srgbClr val="FF0000"/>
            </a:gs>
            <a:gs pos="50000">
              <a:srgbClr val="FFFFFF"/>
            </a:gs>
            <a:gs pos="100000">
              <a:srgbClr val="00206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7"/>
          <p:cNvSpPr txBox="1">
            <a:spLocks noChangeArrowheads="1"/>
          </p:cNvSpPr>
          <p:nvPr/>
        </p:nvSpPr>
        <p:spPr bwMode="auto">
          <a:xfrm>
            <a:off x="252413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39725" indent="-339725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79450" indent="-2143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defRPr kumimoji="1">
                <a:solidFill>
                  <a:srgbClr val="000000"/>
                </a:solidFill>
                <a:latin typeface="+mn-lt"/>
              </a:defRPr>
            </a:lvl2pPr>
            <a:lvl3pPr marL="1144588" indent="-231775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000">
                <a:solidFill>
                  <a:srgbClr val="000000"/>
                </a:solidFill>
                <a:latin typeface="+mn-lt"/>
              </a:defRPr>
            </a:lvl3pPr>
            <a:lvl4pPr marL="1592263" indent="-214313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>
                <a:solidFill>
                  <a:srgbClr val="000000"/>
                </a:solidFill>
                <a:latin typeface="+mn-lt"/>
              </a:defRPr>
            </a:lvl4pPr>
            <a:lvl5pPr marL="21129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701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30273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845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9417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39725" marR="0" lvl="0" indent="-339725" algn="ctr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150000"/>
              <a:buFontTx/>
              <a:buNone/>
              <a:tabLst/>
              <a:defRPr/>
            </a:pPr>
            <a:r>
              <a:rPr kumimoji="1" lang="en-US" altLang="en-US" sz="3200" b="0" i="0" u="sng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Factors that can influence party membership:</a:t>
            </a:r>
            <a:endParaRPr kumimoji="1" lang="en-US" altLang="en-US" sz="36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39"/>
          <p:cNvSpPr txBox="1">
            <a:spLocks noChangeArrowheads="1"/>
          </p:cNvSpPr>
          <p:nvPr/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Party Membership Patterns</a:t>
            </a:r>
            <a:endParaRPr kumimoji="1" lang="en-US" altLang="en-US" sz="3200" b="1" i="0" u="none" strike="noStrike" kern="0" cap="none" spc="0" normalizeH="0" baseline="0" noProof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8" name="Object 40"/>
          <p:cNvGraphicFramePr>
            <a:graphicFrameLocks noChangeAspect="1"/>
          </p:cNvGraphicFramePr>
          <p:nvPr/>
        </p:nvGraphicFramePr>
        <p:xfrm>
          <a:off x="434975" y="1922463"/>
          <a:ext cx="8091488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Document" r:id="rId3" imgW="8766720" imgH="4166280" progId="Word.Document.8">
                  <p:embed/>
                </p:oleObj>
              </mc:Choice>
              <mc:Fallback>
                <p:oleObj name="Document" r:id="rId3" imgW="8766720" imgH="41662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922463"/>
                        <a:ext cx="8091488" cy="384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19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50000">
              <a:schemeClr val="bg1"/>
            </a:gs>
            <a:gs pos="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95600"/>
            <a:ext cx="7772400" cy="1362075"/>
          </a:xfrm>
        </p:spPr>
        <p:txBody>
          <a:bodyPr/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VOTER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BEHAVIOR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br>
              <a:rPr lang="en-US" sz="6000" dirty="0" smtClean="0">
                <a:solidFill>
                  <a:srgbClr val="0070C0"/>
                </a:solidFill>
              </a:rPr>
            </a:br>
            <a:r>
              <a:rPr lang="en-US" sz="6000" dirty="0" smtClean="0">
                <a:solidFill>
                  <a:srgbClr val="0070C0"/>
                </a:solidFill>
              </a:rPr>
              <a:t>IN </a:t>
            </a:r>
            <a:r>
              <a:rPr lang="en-US" sz="6000" dirty="0" smtClean="0">
                <a:solidFill>
                  <a:srgbClr val="FF0000"/>
                </a:solidFill>
              </a:rPr>
              <a:t>AMERICA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038600"/>
            <a:ext cx="7772400" cy="150018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CHAPTER 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826097" cy="277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036"/>
            <a:ext cx="328012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0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50000">
              <a:srgbClr val="FFFFFF"/>
            </a:gs>
            <a:gs pos="100000">
              <a:srgbClr val="00206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b="1" u="sng" smtClean="0">
                <a:latin typeface="Arial" pitchFamily="34" charset="0"/>
              </a:rPr>
              <a:t>Voter Turnout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National – Presidential Elections 50-60%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2000 – 54%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2004 – 60%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2008 – 62%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2012 – 57%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Congressional Elections 25-30%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Local Elections 10-15%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Greek for a person who doesn’t vote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… “idiot”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b/b9/Voter_Turnout_by_Sex_and_Age%2C_2008_US_Presidential_El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0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901945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Which group (men or women) has the highest overall voter turnout percentage?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Which age group has the highest voter turnout percentage?  Which has the lowest?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Why do you think this is?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3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upload.wikimedia.org/wikipedia/commons/f/fd/Voter_Turnout_by_Race-Ethnicity%2C_2008_US_Presidential_El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" y="-12879"/>
            <a:ext cx="9143885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928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Which 2 groups have the highest overall voter turnout percentages?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Which groups have the lowest voter turnout?  Why do you think this is?</a:t>
            </a:r>
          </a:p>
        </p:txBody>
      </p:sp>
    </p:spTree>
    <p:extLst>
      <p:ext uri="{BB962C8B-B14F-4D97-AF65-F5344CB8AC3E}">
        <p14:creationId xmlns:p14="http://schemas.microsoft.com/office/powerpoint/2010/main" val="42858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5/54/Voter_Turnout_by_Educational_Attainment%2C_2008_US_Presidential_El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7709" y="613257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Where does the biggest jump occur from one education level to the next?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Why do you think less educated citizens vote in such low numbers?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c/ca/Voter_Turnout_by_Income%2C_2008_US_Presidential_El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" y="-4293"/>
            <a:ext cx="9128975" cy="64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64" y="62804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Why do you think that people with higher incomes have higher voter turnout?</a:t>
            </a:r>
          </a:p>
        </p:txBody>
      </p:sp>
    </p:spTree>
    <p:extLst>
      <p:ext uri="{BB962C8B-B14F-4D97-AF65-F5344CB8AC3E}">
        <p14:creationId xmlns:p14="http://schemas.microsoft.com/office/powerpoint/2010/main" val="2169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357</Words>
  <Application>Microsoft Office PowerPoint</Application>
  <PresentationFormat>On-screen Show (4:3)</PresentationFormat>
  <Paragraphs>88</Paragraphs>
  <Slides>12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12_TP030004031</vt:lpstr>
      <vt:lpstr>14_TP030004031</vt:lpstr>
      <vt:lpstr>Document</vt:lpstr>
      <vt:lpstr>Tuesday March 31, 2015 Mr. Goblirsch – American Government</vt:lpstr>
      <vt:lpstr>POLITICAL PARTY  VIDEO QUESTIONS</vt:lpstr>
      <vt:lpstr>PowerPoint Presentation</vt:lpstr>
      <vt:lpstr>VOTER BEHAVIOR  IN AMERICA</vt:lpstr>
      <vt:lpstr>Voter Turnout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CONGRESSIONAL VOTE:  Tax Brackets</vt:lpstr>
      <vt:lpstr>BALLOT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September 30, 2013 Mr. Goblirsch – American Government</dc:title>
  <dc:creator>Windows User</dc:creator>
  <cp:lastModifiedBy>cgoblirsch</cp:lastModifiedBy>
  <cp:revision>71</cp:revision>
  <cp:lastPrinted>2015-03-31T17:53:44Z</cp:lastPrinted>
  <dcterms:created xsi:type="dcterms:W3CDTF">2013-09-30T13:16:32Z</dcterms:created>
  <dcterms:modified xsi:type="dcterms:W3CDTF">2015-03-31T21:35:09Z</dcterms:modified>
</cp:coreProperties>
</file>