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  <p:sldMasterId id="2147483906" r:id="rId2"/>
  </p:sldMasterIdLst>
  <p:notesMasterIdLst>
    <p:notesMasterId r:id="rId15"/>
  </p:notesMasterIdLst>
  <p:handoutMasterIdLst>
    <p:handoutMasterId r:id="rId16"/>
  </p:handoutMasterIdLst>
  <p:sldIdLst>
    <p:sldId id="283" r:id="rId3"/>
    <p:sldId id="306" r:id="rId4"/>
    <p:sldId id="288" r:id="rId5"/>
    <p:sldId id="286" r:id="rId6"/>
    <p:sldId id="296" r:id="rId7"/>
    <p:sldId id="297" r:id="rId8"/>
    <p:sldId id="301" r:id="rId9"/>
    <p:sldId id="303" r:id="rId10"/>
    <p:sldId id="304" r:id="rId11"/>
    <p:sldId id="300" r:id="rId12"/>
    <p:sldId id="305" r:id="rId13"/>
    <p:sldId id="307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885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19" y="4416633"/>
            <a:ext cx="5607362" cy="41829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054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885" y="8829054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DD177-EC90-41E9-94FD-472E866B5364}" type="slidenum">
              <a:rPr lang="en-US" altLang="en-US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40" name="Rectangle 28"/>
          <p:cNvSpPr>
            <a:spLocks noChangeArrowheads="1"/>
          </p:cNvSpPr>
          <p:nvPr/>
        </p:nvSpPr>
        <p:spPr bwMode="auto">
          <a:xfrm>
            <a:off x="3276600" y="0"/>
            <a:ext cx="255270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174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219200"/>
            <a:ext cx="7543800" cy="1752600"/>
          </a:xfrm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71742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048000"/>
            <a:ext cx="75438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3200" i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71743" name="Rectangle 31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1746" name="Text Box 34"/>
          <p:cNvSpPr txBox="1">
            <a:spLocks noChangeArrowheads="1"/>
          </p:cNvSpPr>
          <p:nvPr/>
        </p:nvSpPr>
        <p:spPr bwMode="auto">
          <a:xfrm>
            <a:off x="3646488" y="517525"/>
            <a:ext cx="1809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Presentation Pro</a:t>
            </a:r>
            <a:endParaRPr lang="en-US" alt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pic>
        <p:nvPicPr>
          <p:cNvPr id="371747" name="Picture 35" descr="C:\WINDOWS\DESKTOP\PHlogoforPresPr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6259513"/>
            <a:ext cx="933450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1748" name="Object 36"/>
          <p:cNvGraphicFramePr>
            <a:graphicFrameLocks noChangeAspect="1"/>
          </p:cNvGraphicFramePr>
          <p:nvPr/>
        </p:nvGraphicFramePr>
        <p:xfrm>
          <a:off x="8216900" y="6265863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Picture" r:id="rId4" imgW="2331720" imgH="1490472" progId="Word.Picture.8">
                  <p:embed/>
                </p:oleObj>
              </mc:Choice>
              <mc:Fallback>
                <p:oleObj name="Picture" r:id="rId4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5863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1749" name="Rectangle 37"/>
          <p:cNvSpPr>
            <a:spLocks noChangeArrowheads="1"/>
          </p:cNvSpPr>
          <p:nvPr/>
        </p:nvSpPr>
        <p:spPr bwMode="auto">
          <a:xfrm>
            <a:off x="8215313" y="6267450"/>
            <a:ext cx="898525" cy="569913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520938"/>
      </p:ext>
    </p:extLst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20450"/>
      </p:ext>
    </p:extLst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4090086"/>
      </p:ext>
    </p:extLst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15670"/>
      </p:ext>
    </p:extLst>
  </p:cSld>
  <p:clrMapOvr>
    <a:masterClrMapping/>
  </p:clrMapOvr>
  <p:transition spd="med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59256"/>
      </p:ext>
    </p:extLst>
  </p:cSld>
  <p:clrMapOvr>
    <a:masterClrMapping/>
  </p:clrMapOvr>
  <p:transition spd="med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31364"/>
      </p:ext>
    </p:extLst>
  </p:cSld>
  <p:clrMapOvr>
    <a:masterClrMapping/>
  </p:clrMapOvr>
  <p:transition spd="med"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0127280"/>
      </p:ext>
    </p:extLst>
  </p:cSld>
  <p:clrMapOvr>
    <a:masterClrMapping/>
  </p:clrMapOvr>
  <p:transition spd="med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2549698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618672"/>
      </p:ext>
    </p:extLst>
  </p:cSld>
  <p:clrMapOvr>
    <a:masterClrMapping/>
  </p:clrMapOvr>
  <p:transition spd="med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72892"/>
      </p:ext>
    </p:extLst>
  </p:cSld>
  <p:clrMapOvr>
    <a:masterClrMapping/>
  </p:clrMapOvr>
  <p:transition spd="med"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30395"/>
      </p:ext>
    </p:extLst>
  </p:cSld>
  <p:clrMapOvr>
    <a:masterClrMapping/>
  </p:clrMapOvr>
  <p:transition spd="med"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42291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990600"/>
            <a:ext cx="4229100" cy="4267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67797"/>
      </p:ext>
    </p:extLst>
  </p:cSld>
  <p:clrMapOvr>
    <a:masterClrMapping/>
  </p:clrMapOvr>
  <p:transition spd="med"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990600"/>
            <a:ext cx="8610600" cy="4267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27830"/>
      </p:ext>
    </p:extLst>
  </p:cSld>
  <p:clrMapOvr>
    <a:masterClrMapping/>
  </p:clrMapOvr>
  <p:transition spd="med"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04800" y="990600"/>
            <a:ext cx="8610600" cy="4267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36817"/>
      </p:ext>
    </p:extLst>
  </p:cSld>
  <p:clrMapOvr>
    <a:masterClrMapping/>
  </p:clrMapOvr>
  <p:transition spd="med"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4800" y="990600"/>
            <a:ext cx="42291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990600"/>
            <a:ext cx="42291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49961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2.wmf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4/14/2015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48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70749" name="Rectangle 6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70750" name="Line 62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28575">
            <a:solidFill>
              <a:srgbClr val="99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1" name="Rectangle 63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2" name="AutoShape 64"/>
          <p:cNvSpPr>
            <a:spLocks noChangeArrowheads="1"/>
          </p:cNvSpPr>
          <p:nvPr/>
        </p:nvSpPr>
        <p:spPr bwMode="auto">
          <a:xfrm>
            <a:off x="24003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3" name="Text Box 65"/>
          <p:cNvSpPr txBox="1">
            <a:spLocks noChangeArrowheads="1"/>
          </p:cNvSpPr>
          <p:nvPr/>
        </p:nvSpPr>
        <p:spPr bwMode="auto">
          <a:xfrm>
            <a:off x="25273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4" name="AutoShape 66"/>
          <p:cNvSpPr>
            <a:spLocks noChangeArrowheads="1"/>
          </p:cNvSpPr>
          <p:nvPr/>
        </p:nvSpPr>
        <p:spPr bwMode="auto">
          <a:xfrm>
            <a:off x="29845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5" name="Text Box 67"/>
          <p:cNvSpPr txBox="1">
            <a:spLocks noChangeArrowheads="1"/>
          </p:cNvSpPr>
          <p:nvPr/>
        </p:nvSpPr>
        <p:spPr bwMode="auto">
          <a:xfrm>
            <a:off x="31115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6" name="AutoShape 68"/>
          <p:cNvSpPr>
            <a:spLocks noChangeArrowheads="1"/>
          </p:cNvSpPr>
          <p:nvPr/>
        </p:nvSpPr>
        <p:spPr bwMode="auto">
          <a:xfrm>
            <a:off x="35687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7" name="Text Box 69"/>
          <p:cNvSpPr txBox="1">
            <a:spLocks noChangeArrowheads="1"/>
          </p:cNvSpPr>
          <p:nvPr/>
        </p:nvSpPr>
        <p:spPr bwMode="auto">
          <a:xfrm>
            <a:off x="36957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8" name="Text Box 70"/>
          <p:cNvSpPr txBox="1">
            <a:spLocks noChangeArrowheads="1"/>
          </p:cNvSpPr>
          <p:nvPr/>
        </p:nvSpPr>
        <p:spPr bwMode="auto">
          <a:xfrm>
            <a:off x="1524000" y="63373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en-US" sz="1200" b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Go To Section:</a:t>
            </a:r>
            <a:endParaRPr lang="en-US" altLang="en-US" sz="300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370772" name="Picture 84" descr="C:\WINDOWS\DESKTOP\PHlogoforPresPro.bm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6259513"/>
            <a:ext cx="933450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0773" name="Object 85"/>
          <p:cNvGraphicFramePr>
            <a:graphicFrameLocks noChangeAspect="1"/>
          </p:cNvGraphicFramePr>
          <p:nvPr/>
        </p:nvGraphicFramePr>
        <p:xfrm>
          <a:off x="8216900" y="6265863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Picture" r:id="rId20" imgW="2331720" imgH="1490472" progId="Word.Picture.8">
                  <p:embed/>
                </p:oleObj>
              </mc:Choice>
              <mc:Fallback>
                <p:oleObj name="Picture" r:id="rId20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5863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774" name="Rectangle 86"/>
          <p:cNvSpPr>
            <a:spLocks noChangeArrowheads="1"/>
          </p:cNvSpPr>
          <p:nvPr/>
        </p:nvSpPr>
        <p:spPr bwMode="auto">
          <a:xfrm>
            <a:off x="8215313" y="6267450"/>
            <a:ext cx="898525" cy="569913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19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</p:sldLayoutIdLst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48" grpId="0" build="p" bldLvl="2" autoUpdateAnimBg="0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0749" grpId="0" autoUpdateAnimBg="0"/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39725" indent="-339725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SzPct val="150000"/>
        <a:buChar char="•"/>
        <a:defRPr kumimoji="1" sz="2000">
          <a:solidFill>
            <a:srgbClr val="000000"/>
          </a:solidFill>
          <a:latin typeface="+mn-lt"/>
          <a:ea typeface="+mn-ea"/>
          <a:cs typeface="+mn-cs"/>
        </a:defRPr>
      </a:lvl1pPr>
      <a:lvl2pPr marL="679450" indent="-2143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defRPr kumimoji="1">
          <a:solidFill>
            <a:srgbClr val="000000"/>
          </a:solidFill>
          <a:latin typeface="+mn-lt"/>
        </a:defRPr>
      </a:lvl2pPr>
      <a:lvl3pPr marL="1144588" indent="-231775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kumimoji="1" sz="2000">
          <a:solidFill>
            <a:srgbClr val="000000"/>
          </a:solidFill>
          <a:latin typeface="+mn-lt"/>
        </a:defRPr>
      </a:lvl3pPr>
      <a:lvl4pPr marL="1592263" indent="-214313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–"/>
        <a:defRPr kumimoji="1">
          <a:solidFill>
            <a:srgbClr val="000000"/>
          </a:solidFill>
          <a:latin typeface="+mn-lt"/>
        </a:defRPr>
      </a:lvl4pPr>
      <a:lvl5pPr marL="21129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701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30273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845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9417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Tuesday April 14,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Describe the various sources of funding for campaign spending.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Campaign $ Vocab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Campaign Money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DISCUSSION: Campaigning Technology Article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ASSIGNMENT: Workbook Pgs. 40 &amp; 41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***Voting, Elections, Political Parties QUIZ THURSDAY***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Campaign $ Vocab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Define the terms below.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Political Action Committee (PAC)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Soft money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Hard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Campaign Spending</a:t>
            </a:r>
          </a:p>
        </p:txBody>
      </p:sp>
      <p:pic>
        <p:nvPicPr>
          <p:cNvPr id="396313" name="Picture 25" descr="MAG01se0703a5196.jpg                                           00000179PenyackJ HD                    B33A4082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0" y="930275"/>
            <a:ext cx="6729413" cy="52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55223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6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CAMPAIGNING TECHNOLOGY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18600" cy="5867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DIRECTIONS: Read the article with your partner.  Answer the questions below on a separate piece of paper.  TURN INTO THE BASKET.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Have you heard of this “</a:t>
            </a:r>
            <a:r>
              <a:rPr lang="en-US" dirty="0" err="1" smtClean="0"/>
              <a:t>Meerkat</a:t>
            </a:r>
            <a:r>
              <a:rPr lang="en-US" dirty="0" smtClean="0"/>
              <a:t>” app?  </a:t>
            </a:r>
          </a:p>
          <a:p>
            <a:pPr marL="914400" lvl="1" indent="-514350"/>
            <a:r>
              <a:rPr lang="en-US" dirty="0" smtClean="0"/>
              <a:t>If so, have you used it?</a:t>
            </a:r>
          </a:p>
          <a:p>
            <a:pPr marL="914400" lvl="1" indent="-514350"/>
            <a:r>
              <a:rPr lang="en-US" dirty="0" smtClean="0"/>
              <a:t>If not, will you look into using it?</a:t>
            </a:r>
          </a:p>
          <a:p>
            <a:pPr marL="914400" lvl="1" indent="-514350"/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could the advantages of an app like this be?  What about advantages of technology in general?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could the disadvantages of an app like this be? What about disadvantages of technology in general?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Read this quote from the article:</a:t>
            </a:r>
          </a:p>
          <a:p>
            <a:pPr marL="914400" lvl="1" indent="-514350"/>
            <a:r>
              <a:rPr lang="en-US" dirty="0" smtClean="0"/>
              <a:t>“That could be a draw for candidates eager to appear they are tech-savvy enough to earn millennials’ votes.”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/>
              <a:t>D</a:t>
            </a:r>
            <a:r>
              <a:rPr lang="en-US" dirty="0" smtClean="0"/>
              <a:t>o you feel it is important that candidates use technology as a part of their campaign?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Would you be more willing to vote for a candidate because you feel they are “tech-savvy”?</a:t>
            </a:r>
          </a:p>
        </p:txBody>
      </p:sp>
    </p:spTree>
    <p:extLst>
      <p:ext uri="{BB962C8B-B14F-4D97-AF65-F5344CB8AC3E}">
        <p14:creationId xmlns:p14="http://schemas.microsoft.com/office/powerpoint/2010/main" val="274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Read Chapter 7 Sections 1 &amp; 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Complete Workbook Pgs. 40 &amp; 41</a:t>
            </a:r>
          </a:p>
          <a:p>
            <a:pPr lvl="1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r>
              <a:rPr lang="en-US" dirty="0" smtClean="0"/>
              <a:t> complete the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</a:t>
            </a:r>
            <a:r>
              <a:rPr lang="en-US" dirty="0" smtClean="0"/>
              <a:t> on each page</a:t>
            </a:r>
          </a:p>
          <a:p>
            <a:pPr lvl="1"/>
            <a:endParaRPr lang="en-US" dirty="0"/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TURN INTO THE BASKET WHEN YOU FINISH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$$$ CAMPAIGN $$$</a:t>
            </a:r>
            <a:b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$$$ MONEY $$$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8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98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The Direct Primary</a:t>
            </a:r>
          </a:p>
        </p:txBody>
      </p:sp>
      <p:sp>
        <p:nvSpPr>
          <p:cNvPr id="391210" name="Text Box 42"/>
          <p:cNvSpPr txBox="1">
            <a:spLocks noChangeArrowheads="1"/>
          </p:cNvSpPr>
          <p:nvPr/>
        </p:nvSpPr>
        <p:spPr bwMode="auto">
          <a:xfrm>
            <a:off x="6627813" y="2393950"/>
            <a:ext cx="2357437" cy="1622425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 smtClean="0">
                <a:solidFill>
                  <a:srgbClr val="000000"/>
                </a:solidFill>
                <a:latin typeface="Arial" charset="0"/>
                <a:cs typeface="+mn-cs"/>
              </a:rPr>
              <a:t>Nonpartisan Primary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Arial" charset="0"/>
                <a:cs typeface="+mn-cs"/>
              </a:rPr>
              <a:t>Candidates are not identified by party labels</a:t>
            </a:r>
            <a:endParaRPr lang="en-US" altLang="en-US" b="1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1211" name="Text Box 43"/>
          <p:cNvSpPr txBox="1">
            <a:spLocks noChangeArrowheads="1"/>
          </p:cNvSpPr>
          <p:nvPr/>
        </p:nvSpPr>
        <p:spPr bwMode="auto">
          <a:xfrm>
            <a:off x="4040188" y="2401888"/>
            <a:ext cx="2416175" cy="16224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 smtClean="0">
                <a:solidFill>
                  <a:srgbClr val="000000"/>
                </a:solidFill>
                <a:latin typeface="Arial" charset="0"/>
                <a:cs typeface="+mn-cs"/>
              </a:rPr>
              <a:t>Runoff Primary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Arial" charset="0"/>
                <a:cs typeface="+mn-cs"/>
              </a:rPr>
              <a:t>If a required majority is not met, the two people with the most votes run again</a:t>
            </a:r>
            <a:endParaRPr lang="en-US" altLang="en-US" b="1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1213" name="Text Box 45"/>
          <p:cNvSpPr txBox="1">
            <a:spLocks noChangeArrowheads="1"/>
          </p:cNvSpPr>
          <p:nvPr/>
        </p:nvSpPr>
        <p:spPr bwMode="auto">
          <a:xfrm>
            <a:off x="190500" y="2409825"/>
            <a:ext cx="1827213" cy="16224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 smtClean="0">
                <a:solidFill>
                  <a:srgbClr val="000000"/>
                </a:solidFill>
                <a:latin typeface="Arial" charset="0"/>
                <a:cs typeface="+mn-cs"/>
              </a:rPr>
              <a:t>Closed Primary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en-US" smtClean="0">
                <a:solidFill>
                  <a:srgbClr val="000000"/>
                </a:solidFill>
                <a:latin typeface="Arial" charset="0"/>
                <a:cs typeface="+mn-cs"/>
              </a:rPr>
              <a:t>Only declared party members can vote.</a:t>
            </a:r>
            <a:endParaRPr lang="en-US" altLang="en-US" b="1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1221" name="Line 53"/>
          <p:cNvSpPr>
            <a:spLocks noChangeShapeType="1"/>
          </p:cNvSpPr>
          <p:nvPr/>
        </p:nvSpPr>
        <p:spPr bwMode="auto">
          <a:xfrm>
            <a:off x="7897813" y="2225675"/>
            <a:ext cx="0" cy="1666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grpSp>
        <p:nvGrpSpPr>
          <p:cNvPr id="391224" name="Group 56"/>
          <p:cNvGrpSpPr>
            <a:grpSpLocks/>
          </p:cNvGrpSpPr>
          <p:nvPr/>
        </p:nvGrpSpPr>
        <p:grpSpPr bwMode="auto">
          <a:xfrm>
            <a:off x="1016000" y="1033463"/>
            <a:ext cx="6877050" cy="1376362"/>
            <a:chOff x="640" y="651"/>
            <a:chExt cx="4332" cy="867"/>
          </a:xfrm>
        </p:grpSpPr>
        <p:sp>
          <p:nvSpPr>
            <p:cNvPr id="391206" name="Text Box 38"/>
            <p:cNvSpPr txBox="1">
              <a:spLocks noChangeArrowheads="1"/>
            </p:cNvSpPr>
            <p:nvPr/>
          </p:nvSpPr>
          <p:spPr bwMode="auto">
            <a:xfrm>
              <a:off x="1428" y="651"/>
              <a:ext cx="2654" cy="646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3000" b="1" smtClean="0">
                  <a:solidFill>
                    <a:srgbClr val="000000"/>
                  </a:solidFill>
                  <a:latin typeface="Arial" charset="0"/>
                  <a:cs typeface="+mn-cs"/>
                </a:rPr>
                <a:t>Types of Direct Primaries</a:t>
              </a:r>
            </a:p>
          </p:txBody>
        </p:sp>
        <p:sp>
          <p:nvSpPr>
            <p:cNvPr id="391217" name="Line 49"/>
            <p:cNvSpPr>
              <a:spLocks noChangeShapeType="1"/>
            </p:cNvSpPr>
            <p:nvPr/>
          </p:nvSpPr>
          <p:spPr bwMode="auto">
            <a:xfrm>
              <a:off x="2750" y="1301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FontTx/>
                <a:buChar char="•"/>
              </a:pPr>
              <a:endParaRPr kumimoji="1" lang="en-US" sz="3000" smtClean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91218" name="Line 50"/>
            <p:cNvSpPr>
              <a:spLocks noChangeShapeType="1"/>
            </p:cNvSpPr>
            <p:nvPr/>
          </p:nvSpPr>
          <p:spPr bwMode="auto">
            <a:xfrm>
              <a:off x="651" y="1403"/>
              <a:ext cx="43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FontTx/>
                <a:buChar char="•"/>
              </a:pPr>
              <a:endParaRPr kumimoji="1" lang="en-US" sz="3000" smtClean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91219" name="Line 51"/>
            <p:cNvSpPr>
              <a:spLocks noChangeShapeType="1"/>
            </p:cNvSpPr>
            <p:nvPr/>
          </p:nvSpPr>
          <p:spPr bwMode="auto">
            <a:xfrm>
              <a:off x="640" y="1413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FontTx/>
                <a:buChar char="•"/>
              </a:pPr>
              <a:endParaRPr kumimoji="1" lang="en-US" sz="3000" smtClean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91220" name="Line 52"/>
            <p:cNvSpPr>
              <a:spLocks noChangeShapeType="1"/>
            </p:cNvSpPr>
            <p:nvPr/>
          </p:nvSpPr>
          <p:spPr bwMode="auto">
            <a:xfrm>
              <a:off x="1910" y="1403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FontTx/>
                <a:buChar char="•"/>
              </a:pPr>
              <a:endParaRPr kumimoji="1" lang="en-US" sz="3000" smtClean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91222" name="Line 54"/>
            <p:cNvSpPr>
              <a:spLocks noChangeShapeType="1"/>
            </p:cNvSpPr>
            <p:nvPr/>
          </p:nvSpPr>
          <p:spPr bwMode="auto">
            <a:xfrm>
              <a:off x="3269" y="1409"/>
              <a:ext cx="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FontTx/>
                <a:buChar char="•"/>
              </a:pPr>
              <a:endParaRPr kumimoji="1" lang="en-US" sz="3000" smtClean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391225" name="Group 57"/>
          <p:cNvGrpSpPr>
            <a:grpSpLocks/>
          </p:cNvGrpSpPr>
          <p:nvPr/>
        </p:nvGrpSpPr>
        <p:grpSpPr bwMode="auto">
          <a:xfrm>
            <a:off x="1887538" y="2409825"/>
            <a:ext cx="2278062" cy="3487738"/>
            <a:chOff x="1189" y="1518"/>
            <a:chExt cx="1435" cy="2197"/>
          </a:xfrm>
        </p:grpSpPr>
        <p:sp>
          <p:nvSpPr>
            <p:cNvPr id="391212" name="Text Box 44"/>
            <p:cNvSpPr txBox="1">
              <a:spLocks noChangeArrowheads="1"/>
            </p:cNvSpPr>
            <p:nvPr/>
          </p:nvSpPr>
          <p:spPr bwMode="auto">
            <a:xfrm>
              <a:off x="1379" y="1518"/>
              <a:ext cx="1055" cy="1022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b="1" smtClean="0">
                  <a:solidFill>
                    <a:srgbClr val="000000"/>
                  </a:solidFill>
                  <a:latin typeface="Arial" charset="0"/>
                  <a:cs typeface="+mn-cs"/>
                </a:rPr>
                <a:t>Open Primary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altLang="en-US" smtClean="0">
                  <a:solidFill>
                    <a:srgbClr val="000000"/>
                  </a:solidFill>
                  <a:latin typeface="Arial" charset="0"/>
                  <a:cs typeface="+mn-cs"/>
                </a:rPr>
                <a:t>Any qualified voter can take part.</a:t>
              </a:r>
              <a:endParaRPr lang="en-US" altLang="en-US" b="1" smtClean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91214" name="Text Box 46"/>
            <p:cNvSpPr txBox="1">
              <a:spLocks noChangeArrowheads="1"/>
            </p:cNvSpPr>
            <p:nvPr/>
          </p:nvSpPr>
          <p:spPr bwMode="auto">
            <a:xfrm>
              <a:off x="1189" y="2693"/>
              <a:ext cx="1435" cy="1022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b="1" smtClean="0">
                  <a:solidFill>
                    <a:srgbClr val="000000"/>
                  </a:solidFill>
                  <a:latin typeface="Arial" charset="0"/>
                  <a:cs typeface="+mn-cs"/>
                </a:rPr>
                <a:t>Blanket Primary 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altLang="en-US" smtClean="0">
                  <a:solidFill>
                    <a:srgbClr val="000000"/>
                  </a:solidFill>
                  <a:latin typeface="Arial" charset="0"/>
                  <a:cs typeface="+mn-cs"/>
                </a:rPr>
                <a:t>Qualified voters can vote for any candidate, regardless of party</a:t>
              </a:r>
              <a:endParaRPr lang="en-US" altLang="en-US" b="1" smtClean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91223" name="Line 55"/>
            <p:cNvSpPr>
              <a:spLocks noChangeShapeType="1"/>
            </p:cNvSpPr>
            <p:nvPr/>
          </p:nvSpPr>
          <p:spPr bwMode="auto">
            <a:xfrm>
              <a:off x="1891" y="2543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FontTx/>
                <a:buChar char="•"/>
              </a:pPr>
              <a:endParaRPr kumimoji="1" lang="en-US" sz="3000" smtClean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79505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9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39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210" grpId="0" animBg="1" autoUpdateAnimBg="0"/>
      <p:bldP spid="391211" grpId="0" animBg="1" autoUpdateAnimBg="0"/>
      <p:bldP spid="39121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Nominating and Electing a Candidate</a:t>
            </a:r>
          </a:p>
        </p:txBody>
      </p:sp>
      <p:pic>
        <p:nvPicPr>
          <p:cNvPr id="390199" name="Picture 55" descr="MAG01se0701a5218.jpg                                           00000179PenyackJ HD                    B33A4082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944563"/>
            <a:ext cx="5762625" cy="513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97913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31750"/>
            <a:ext cx="8382000" cy="914400"/>
          </a:xfrm>
        </p:spPr>
        <p:txBody>
          <a:bodyPr/>
          <a:lstStyle/>
          <a:p>
            <a:pPr algn="ctr"/>
            <a:r>
              <a:rPr lang="en-US" altLang="en-US"/>
              <a:t>Office-Group and Party-Column Ballots</a:t>
            </a:r>
          </a:p>
        </p:txBody>
      </p:sp>
      <p:pic>
        <p:nvPicPr>
          <p:cNvPr id="423974" name="Picture 38" descr="MAG01se0702a5219.jpg                                           00000179PenyackJ HD                    B33A4082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036638"/>
            <a:ext cx="8420100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15578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Voting Machines and Innovations</a:t>
            </a:r>
          </a:p>
        </p:txBody>
      </p:sp>
      <p:pic>
        <p:nvPicPr>
          <p:cNvPr id="433165" name="Picture 13" descr="MAG01se0702a5195.jpg                                           00000179PenyackJ HD                    B33A4082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0" y="965200"/>
            <a:ext cx="3843338" cy="507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3166" name="Rectangle 14"/>
          <p:cNvSpPr>
            <a:spLocks noChangeArrowheads="1"/>
          </p:cNvSpPr>
          <p:nvPr/>
        </p:nvSpPr>
        <p:spPr bwMode="auto">
          <a:xfrm>
            <a:off x="312738" y="979488"/>
            <a:ext cx="42291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algn="l">
              <a:spcBef>
                <a:spcPct val="60000"/>
              </a:spcBef>
              <a:buClr>
                <a:schemeClr val="tx1"/>
              </a:buClr>
              <a:buSzPct val="150000"/>
              <a:defRPr kumimoji="1">
                <a:solidFill>
                  <a:srgbClr val="000000"/>
                </a:solidFill>
                <a:latin typeface="Arial" charset="0"/>
              </a:defRPr>
            </a:lvl1pPr>
            <a:lvl2pPr indent="7938" algn="l">
              <a:spcBef>
                <a:spcPct val="40000"/>
              </a:spcBef>
              <a:buClr>
                <a:schemeClr val="tx1"/>
              </a:buClr>
              <a:defRPr kumimoji="1" sz="1600">
                <a:solidFill>
                  <a:srgbClr val="000000"/>
                </a:solidFill>
                <a:latin typeface="Arial" charset="0"/>
              </a:defRPr>
            </a:lvl2pPr>
            <a:lvl3pPr marL="1144588" indent="-231775" algn="l">
              <a:lnSpc>
                <a:spcPct val="95000"/>
              </a:lnSpc>
              <a:spcBef>
                <a:spcPct val="35000"/>
              </a:spcBef>
              <a:defRPr kumimoji="1">
                <a:solidFill>
                  <a:srgbClr val="000000"/>
                </a:solidFill>
                <a:latin typeface="Arial" charset="0"/>
              </a:defRPr>
            </a:lvl3pPr>
            <a:lvl4pPr marL="1592263" indent="-214313" algn="l">
              <a:lnSpc>
                <a:spcPct val="75000"/>
              </a:lnSpc>
              <a:spcBef>
                <a:spcPct val="30000"/>
              </a:spcBef>
              <a:buChar char="–"/>
              <a:defRPr kumimoji="1" sz="1600">
                <a:solidFill>
                  <a:srgbClr val="000000"/>
                </a:solidFill>
                <a:latin typeface="Arial" charset="0"/>
              </a:defRPr>
            </a:lvl4pPr>
            <a:lvl5pPr marL="2112963" indent="-228600" algn="l">
              <a:lnSpc>
                <a:spcPct val="75000"/>
              </a:lnSpc>
              <a:spcBef>
                <a:spcPct val="30000"/>
              </a:spcBef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25701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30273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34845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39417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 eaLnBrk="0" hangingPunct="0">
              <a:buClr>
                <a:srgbClr val="000000"/>
              </a:buClr>
              <a:buFontTx/>
              <a:buChar char="•"/>
            </a:pPr>
            <a:r>
              <a:rPr lang="en-US" altLang="en-US" sz="2600" smtClean="0">
                <a:cs typeface="+mn-cs"/>
              </a:rPr>
              <a:t>Electronic vote counting has been in use since the 1960s. Punch-card ballots are often used to cast votes.</a:t>
            </a:r>
          </a:p>
          <a:p>
            <a:pPr eaLnBrk="0" hangingPunct="0">
              <a:buClr>
                <a:srgbClr val="000000"/>
              </a:buClr>
              <a:buFontTx/>
              <a:buChar char="•"/>
            </a:pPr>
            <a:r>
              <a:rPr lang="en-US" altLang="en-US" sz="2600" smtClean="0">
                <a:cs typeface="+mn-cs"/>
              </a:rPr>
              <a:t>Vote-by-mail elections have come into use in recent years.</a:t>
            </a:r>
          </a:p>
          <a:p>
            <a:pPr eaLnBrk="0" hangingPunct="0">
              <a:buClr>
                <a:srgbClr val="000000"/>
              </a:buClr>
              <a:buFontTx/>
              <a:buChar char="•"/>
            </a:pPr>
            <a:r>
              <a:rPr lang="en-US" altLang="en-US" sz="2600" smtClean="0">
                <a:cs typeface="+mn-cs"/>
              </a:rPr>
              <a:t>Online voting is a trend that may be encountered in the near future.</a:t>
            </a:r>
            <a:endParaRPr lang="en-US" altLang="en-US" sz="230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998356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33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33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433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6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Sources of Funding</a:t>
            </a:r>
          </a:p>
        </p:txBody>
      </p:sp>
      <p:sp>
        <p:nvSpPr>
          <p:cNvPr id="442387" name="Text Box 19"/>
          <p:cNvSpPr txBox="1">
            <a:spLocks noChangeArrowheads="1"/>
          </p:cNvSpPr>
          <p:nvPr/>
        </p:nvSpPr>
        <p:spPr bwMode="auto">
          <a:xfrm>
            <a:off x="1733550" y="2351088"/>
            <a:ext cx="2357438" cy="965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smtClean="0">
                <a:solidFill>
                  <a:srgbClr val="000000"/>
                </a:solidFill>
                <a:latin typeface="Arial" charset="0"/>
                <a:cs typeface="+mn-cs"/>
              </a:rPr>
              <a:t>Small contributors</a:t>
            </a:r>
          </a:p>
        </p:txBody>
      </p:sp>
      <p:sp>
        <p:nvSpPr>
          <p:cNvPr id="442390" name="Text Box 22"/>
          <p:cNvSpPr txBox="1">
            <a:spLocks noChangeArrowheads="1"/>
          </p:cNvSpPr>
          <p:nvPr/>
        </p:nvSpPr>
        <p:spPr bwMode="auto">
          <a:xfrm>
            <a:off x="1739900" y="3732213"/>
            <a:ext cx="2357438" cy="965200"/>
          </a:xfrm>
          <a:prstGeom prst="rect">
            <a:avLst/>
          </a:prstGeom>
          <a:solidFill>
            <a:srgbClr val="0066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smtClean="0">
                <a:solidFill>
                  <a:srgbClr val="000000"/>
                </a:solidFill>
                <a:latin typeface="Arial" charset="0"/>
                <a:cs typeface="+mn-cs"/>
              </a:rPr>
              <a:t>Wealthy supporters</a:t>
            </a:r>
          </a:p>
        </p:txBody>
      </p:sp>
      <p:sp>
        <p:nvSpPr>
          <p:cNvPr id="442391" name="Text Box 23"/>
          <p:cNvSpPr txBox="1">
            <a:spLocks noChangeArrowheads="1"/>
          </p:cNvSpPr>
          <p:nvPr/>
        </p:nvSpPr>
        <p:spPr bwMode="auto">
          <a:xfrm>
            <a:off x="4565650" y="2051050"/>
            <a:ext cx="2667000" cy="13922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smtClean="0">
                <a:solidFill>
                  <a:srgbClr val="000000"/>
                </a:solidFill>
                <a:latin typeface="Arial" charset="0"/>
                <a:cs typeface="+mn-cs"/>
              </a:rPr>
              <a:t>Nonparty groups such as PACs</a:t>
            </a:r>
          </a:p>
        </p:txBody>
      </p:sp>
      <p:sp>
        <p:nvSpPr>
          <p:cNvPr id="442392" name="Text Box 24"/>
          <p:cNvSpPr txBox="1">
            <a:spLocks noChangeArrowheads="1"/>
          </p:cNvSpPr>
          <p:nvPr/>
        </p:nvSpPr>
        <p:spPr bwMode="auto">
          <a:xfrm>
            <a:off x="4565650" y="3624263"/>
            <a:ext cx="2668588" cy="1392237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smtClean="0">
                <a:solidFill>
                  <a:srgbClr val="000000"/>
                </a:solidFill>
                <a:latin typeface="Arial" charset="0"/>
                <a:cs typeface="+mn-cs"/>
              </a:rPr>
              <a:t>Temporary fund-raising organizations</a:t>
            </a:r>
          </a:p>
        </p:txBody>
      </p:sp>
      <p:sp>
        <p:nvSpPr>
          <p:cNvPr id="442393" name="Text Box 25"/>
          <p:cNvSpPr txBox="1">
            <a:spLocks noChangeArrowheads="1"/>
          </p:cNvSpPr>
          <p:nvPr/>
        </p:nvSpPr>
        <p:spPr bwMode="auto">
          <a:xfrm>
            <a:off x="1744663" y="5043488"/>
            <a:ext cx="2357437" cy="53816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smtClean="0">
                <a:solidFill>
                  <a:srgbClr val="000000"/>
                </a:solidFill>
                <a:latin typeface="Arial" charset="0"/>
                <a:cs typeface="+mn-cs"/>
              </a:rPr>
              <a:t>Candidates</a:t>
            </a:r>
          </a:p>
        </p:txBody>
      </p:sp>
      <p:sp>
        <p:nvSpPr>
          <p:cNvPr id="442394" name="Text Box 26"/>
          <p:cNvSpPr txBox="1">
            <a:spLocks noChangeArrowheads="1"/>
          </p:cNvSpPr>
          <p:nvPr/>
        </p:nvSpPr>
        <p:spPr bwMode="auto">
          <a:xfrm>
            <a:off x="4565650" y="5192713"/>
            <a:ext cx="2674938" cy="965200"/>
          </a:xfrm>
          <a:prstGeom prst="rect">
            <a:avLst/>
          </a:prstGeom>
          <a:solidFill>
            <a:srgbClr val="33CC3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smtClean="0">
                <a:solidFill>
                  <a:srgbClr val="000000"/>
                </a:solidFill>
                <a:latin typeface="Arial" charset="0"/>
                <a:cs typeface="+mn-cs"/>
              </a:rPr>
              <a:t>Government subsidies</a:t>
            </a:r>
          </a:p>
        </p:txBody>
      </p:sp>
      <p:grpSp>
        <p:nvGrpSpPr>
          <p:cNvPr id="442399" name="Group 31"/>
          <p:cNvGrpSpPr>
            <a:grpSpLocks/>
          </p:cNvGrpSpPr>
          <p:nvPr/>
        </p:nvGrpSpPr>
        <p:grpSpPr bwMode="auto">
          <a:xfrm>
            <a:off x="1865313" y="963613"/>
            <a:ext cx="5395912" cy="4733925"/>
            <a:chOff x="1175" y="607"/>
            <a:chExt cx="3399" cy="2982"/>
          </a:xfrm>
        </p:grpSpPr>
        <p:sp>
          <p:nvSpPr>
            <p:cNvPr id="442388" name="Line 20"/>
            <p:cNvSpPr>
              <a:spLocks noChangeShapeType="1"/>
            </p:cNvSpPr>
            <p:nvPr/>
          </p:nvSpPr>
          <p:spPr bwMode="auto">
            <a:xfrm>
              <a:off x="2729" y="1159"/>
              <a:ext cx="0" cy="24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FontTx/>
                <a:buChar char="•"/>
              </a:pPr>
              <a:endParaRPr kumimoji="1" lang="en-US" sz="3000" smtClean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442389" name="Text Box 21"/>
            <p:cNvSpPr txBox="1">
              <a:spLocks noChangeArrowheads="1"/>
            </p:cNvSpPr>
            <p:nvPr/>
          </p:nvSpPr>
          <p:spPr bwMode="auto">
            <a:xfrm>
              <a:off x="1175" y="607"/>
              <a:ext cx="3399" cy="60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800" b="1" smtClean="0">
                  <a:solidFill>
                    <a:srgbClr val="000000"/>
                  </a:solidFill>
                  <a:latin typeface="Arial" charset="0"/>
                  <a:cs typeface="+mn-cs"/>
                </a:rPr>
                <a:t>Private and Public Sources of Campaign Money</a:t>
              </a:r>
            </a:p>
          </p:txBody>
        </p:sp>
        <p:sp>
          <p:nvSpPr>
            <p:cNvPr id="442396" name="Line 28"/>
            <p:cNvSpPr>
              <a:spLocks noChangeShapeType="1"/>
            </p:cNvSpPr>
            <p:nvPr/>
          </p:nvSpPr>
          <p:spPr bwMode="auto">
            <a:xfrm>
              <a:off x="2584" y="1780"/>
              <a:ext cx="2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FontTx/>
                <a:buChar char="•"/>
              </a:pPr>
              <a:endParaRPr kumimoji="1" lang="en-US" sz="3000" smtClean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442397" name="Line 29"/>
            <p:cNvSpPr>
              <a:spLocks noChangeShapeType="1"/>
            </p:cNvSpPr>
            <p:nvPr/>
          </p:nvSpPr>
          <p:spPr bwMode="auto">
            <a:xfrm>
              <a:off x="2584" y="2653"/>
              <a:ext cx="2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FontTx/>
                <a:buChar char="•"/>
              </a:pPr>
              <a:endParaRPr kumimoji="1" lang="en-US" sz="3000" smtClean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442398" name="Line 30"/>
            <p:cNvSpPr>
              <a:spLocks noChangeShapeType="1"/>
            </p:cNvSpPr>
            <p:nvPr/>
          </p:nvSpPr>
          <p:spPr bwMode="auto">
            <a:xfrm>
              <a:off x="2584" y="3430"/>
              <a:ext cx="2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FontTx/>
                <a:buChar char="•"/>
              </a:pPr>
              <a:endParaRPr kumimoji="1" lang="en-US" sz="3000" smtClean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891292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2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2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44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4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2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2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2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2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4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44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4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2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2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0" grpId="0" autoUpdateAnimBg="0"/>
      <p:bldP spid="442387" grpId="0" animBg="1" autoUpdateAnimBg="0"/>
      <p:bldP spid="442390" grpId="0" animBg="1" autoUpdateAnimBg="0"/>
      <p:bldP spid="442391" grpId="0" animBg="1" autoUpdateAnimBg="0"/>
      <p:bldP spid="442392" grpId="0" animBg="1" autoUpdateAnimBg="0"/>
      <p:bldP spid="442393" grpId="0" animBg="1" autoUpdateAnimBg="0"/>
      <p:bldP spid="44239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The Federal Election Commission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19088" y="935038"/>
            <a:ext cx="8474075" cy="4267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The Federal Election Commission (FEC) enforces:</a:t>
            </a:r>
            <a:endParaRPr lang="en-US" altLang="en-US" sz="1800" b="1">
              <a:solidFill>
                <a:srgbClr val="FF0000"/>
              </a:solidFill>
            </a:endParaRPr>
          </a:p>
          <a:p>
            <a:r>
              <a:rPr lang="en-US" altLang="en-US" sz="3200">
                <a:solidFill>
                  <a:schemeClr val="tx1"/>
                </a:solidFill>
              </a:rPr>
              <a:t>the timely disclosure of campaign finance information</a:t>
            </a:r>
          </a:p>
          <a:p>
            <a:r>
              <a:rPr lang="en-US" altLang="en-US" sz="3200">
                <a:solidFill>
                  <a:schemeClr val="tx1"/>
                </a:solidFill>
              </a:rPr>
              <a:t>limits on campaign contributions</a:t>
            </a:r>
          </a:p>
          <a:p>
            <a:r>
              <a:rPr lang="en-US" altLang="en-US" sz="3200">
                <a:solidFill>
                  <a:schemeClr val="tx1"/>
                </a:solidFill>
              </a:rPr>
              <a:t>limits on campaign expenditures</a:t>
            </a:r>
          </a:p>
          <a:p>
            <a:r>
              <a:rPr lang="en-US" altLang="en-US" sz="3200">
                <a:solidFill>
                  <a:schemeClr val="tx1"/>
                </a:solidFill>
              </a:rPr>
              <a:t>provisions for public funding of presidential campaigns</a:t>
            </a:r>
            <a:endParaRPr lang="en-US" altLang="en-US" sz="1800"/>
          </a:p>
          <a:p>
            <a:pPr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8186934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2" grpId="0" autoUpdateAnimBg="0"/>
      <p:bldP spid="435203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Loopholes in the Law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“More loophole than law…” —Lyndon Johnson</a:t>
            </a:r>
            <a:endParaRPr lang="en-US" altLang="en-US" sz="2400"/>
          </a:p>
          <a:p>
            <a:r>
              <a:rPr lang="en-US" altLang="en-US" sz="2400" b="1">
                <a:solidFill>
                  <a:srgbClr val="FF0000"/>
                </a:solidFill>
              </a:rPr>
              <a:t>Soft money</a:t>
            </a:r>
            <a:r>
              <a:rPr lang="en-US" altLang="en-US" sz="2400">
                <a:solidFill>
                  <a:schemeClr val="tx1"/>
                </a:solidFill>
              </a:rPr>
              <a:t>—money given to State and local party organizations for “party-building activities” that is filtered to presidential or congressional campaigns.  $500 million was given to campaigns in this way in 2000.</a:t>
            </a:r>
          </a:p>
          <a:p>
            <a:r>
              <a:rPr lang="en-US" altLang="en-US" sz="2400" b="1">
                <a:solidFill>
                  <a:schemeClr val="hlink"/>
                </a:solidFill>
              </a:rPr>
              <a:t>Independent campaign spending</a:t>
            </a:r>
            <a:r>
              <a:rPr lang="en-US" altLang="en-US" sz="2400">
                <a:solidFill>
                  <a:schemeClr val="tx1"/>
                </a:solidFill>
              </a:rPr>
              <a:t>—a person unrelated and unconnected to a candidate or party can spend as much money as they want to benefit or work against candidates.</a:t>
            </a:r>
          </a:p>
          <a:p>
            <a:r>
              <a:rPr lang="en-US" altLang="en-US" sz="2400" b="1">
                <a:solidFill>
                  <a:srgbClr val="660066"/>
                </a:solidFill>
              </a:rPr>
              <a:t>Issue ads</a:t>
            </a:r>
            <a:r>
              <a:rPr lang="en-US" altLang="en-US" sz="2400">
                <a:solidFill>
                  <a:schemeClr val="tx1"/>
                </a:solidFill>
              </a:rPr>
              <a:t>—take a stand on certain issues in order to criticize or support a certain candidate without actually mentioning that person’s name.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04455330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6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6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6" grpId="0" autoUpdateAnimBg="0"/>
      <p:bldP spid="436227" grpId="0" build="p" bldLvl="2" autoUpdateAnimBg="0"/>
    </p:bld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HTemplate">
  <a:themeElements>
    <a:clrScheme name="">
      <a:dk1>
        <a:srgbClr val="000000"/>
      </a:dk1>
      <a:lt1>
        <a:srgbClr val="006666"/>
      </a:lt1>
      <a:dk2>
        <a:srgbClr val="800000"/>
      </a:dk2>
      <a:lt2>
        <a:srgbClr val="4D4D4D"/>
      </a:lt2>
      <a:accent1>
        <a:srgbClr val="CC9900"/>
      </a:accent1>
      <a:accent2>
        <a:srgbClr val="800000"/>
      </a:accent2>
      <a:accent3>
        <a:srgbClr val="AAB8B8"/>
      </a:accent3>
      <a:accent4>
        <a:srgbClr val="000000"/>
      </a:accent4>
      <a:accent5>
        <a:srgbClr val="E2CAAA"/>
      </a:accent5>
      <a:accent6>
        <a:srgbClr val="730000"/>
      </a:accent6>
      <a:hlink>
        <a:srgbClr val="000099"/>
      </a:hlink>
      <a:folHlink>
        <a:srgbClr val="003300"/>
      </a:folHlink>
    </a:clrScheme>
    <a:fontScheme name="PHTemplate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HTemplate.PPT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3765</TotalTime>
  <Words>547</Words>
  <Application>Microsoft Office PowerPoint</Application>
  <PresentationFormat>On-screen Show (4:3)</PresentationFormat>
  <Paragraphs>79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14_TP030004031</vt:lpstr>
      <vt:lpstr>PHTemplate</vt:lpstr>
      <vt:lpstr>Picture</vt:lpstr>
      <vt:lpstr>Tuesday April 14, 2015 Mr. Goblirsch – American Government</vt:lpstr>
      <vt:lpstr>$$$ CAMPAIGN $$$ $$$ MONEY $$$</vt:lpstr>
      <vt:lpstr>The Direct Primary</vt:lpstr>
      <vt:lpstr>Nominating and Electing a Candidate</vt:lpstr>
      <vt:lpstr>Office-Group and Party-Column Ballots</vt:lpstr>
      <vt:lpstr>Voting Machines and Innovations</vt:lpstr>
      <vt:lpstr>Sources of Funding</vt:lpstr>
      <vt:lpstr>The Federal Election Commission</vt:lpstr>
      <vt:lpstr>Loopholes in the Law</vt:lpstr>
      <vt:lpstr>Campaign Spending</vt:lpstr>
      <vt:lpstr>CAMPAIGNING TECHNOLOGY</vt:lpstr>
      <vt:lpstr>ASSIGNMENT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110</cp:revision>
  <cp:lastPrinted>2015-04-14T16:43:45Z</cp:lastPrinted>
  <dcterms:created xsi:type="dcterms:W3CDTF">2013-09-30T13:16:32Z</dcterms:created>
  <dcterms:modified xsi:type="dcterms:W3CDTF">2015-04-14T21:23:01Z</dcterms:modified>
</cp:coreProperties>
</file>