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906" r:id="rId2"/>
  </p:sldMasterIdLst>
  <p:notesMasterIdLst>
    <p:notesMasterId r:id="rId17"/>
  </p:notesMasterIdLst>
  <p:handoutMasterIdLst>
    <p:handoutMasterId r:id="rId18"/>
  </p:handoutMasterIdLst>
  <p:sldIdLst>
    <p:sldId id="283" r:id="rId3"/>
    <p:sldId id="306" r:id="rId4"/>
    <p:sldId id="326" r:id="rId5"/>
    <p:sldId id="320" r:id="rId6"/>
    <p:sldId id="315" r:id="rId7"/>
    <p:sldId id="310" r:id="rId8"/>
    <p:sldId id="311" r:id="rId9"/>
    <p:sldId id="322" r:id="rId10"/>
    <p:sldId id="325" r:id="rId11"/>
    <p:sldId id="307" r:id="rId12"/>
    <p:sldId id="309" r:id="rId13"/>
    <p:sldId id="321" r:id="rId14"/>
    <p:sldId id="323" r:id="rId15"/>
    <p:sldId id="324"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C687941-6F2F-4D72-B14A-A003F6FDCB1A}" type="datetimeFigureOut">
              <a:rPr lang="en-US" smtClean="0"/>
              <a:t>4/15/2015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0E96CDD-CD37-4E88-99FF-43A4A460958A}" type="slidenum">
              <a:rPr lang="en-US" smtClean="0"/>
              <a:t>‹#›</a:t>
            </a:fld>
            <a:endParaRPr lang="en-US"/>
          </a:p>
        </p:txBody>
      </p:sp>
    </p:spTree>
    <p:extLst>
      <p:ext uri="{BB962C8B-B14F-4D97-AF65-F5344CB8AC3E}">
        <p14:creationId xmlns:p14="http://schemas.microsoft.com/office/powerpoint/2010/main" val="434621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2B3BA796-5B5B-4094-AE1D-3ACF4F5CF8C3}" type="datetimeFigureOut">
              <a:rPr lang="en-US" smtClean="0"/>
              <a:t>4/15/2015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519" y="4416633"/>
            <a:ext cx="5607362" cy="41829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054"/>
            <a:ext cx="3038319" cy="4652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885" y="8829054"/>
            <a:ext cx="3038319" cy="465242"/>
          </a:xfrm>
          <a:prstGeom prst="rect">
            <a:avLst/>
          </a:prstGeom>
        </p:spPr>
        <p:txBody>
          <a:bodyPr vert="horz" lIns="91440" tIns="45720" rIns="91440" bIns="45720" rtlCol="0" anchor="b"/>
          <a:lstStyle>
            <a:lvl1pPr algn="r">
              <a:defRPr sz="1200"/>
            </a:lvl1pPr>
          </a:lstStyle>
          <a:p>
            <a:fld id="{242659DB-15AA-4E22-BAC7-771AEC7C49AA}" type="slidenum">
              <a:rPr lang="en-US" smtClean="0"/>
              <a:t>‹#›</a:t>
            </a:fld>
            <a:endParaRPr lang="en-US"/>
          </a:p>
        </p:txBody>
      </p:sp>
    </p:spTree>
    <p:extLst>
      <p:ext uri="{BB962C8B-B14F-4D97-AF65-F5344CB8AC3E}">
        <p14:creationId xmlns:p14="http://schemas.microsoft.com/office/powerpoint/2010/main" val="266464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4/15/2015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a:p>
        </p:txBody>
      </p:sp>
    </p:spTree>
    <p:extLst>
      <p:ext uri="{BB962C8B-B14F-4D97-AF65-F5344CB8AC3E}">
        <p14:creationId xmlns:p14="http://schemas.microsoft.com/office/powerpoint/2010/main" val="120768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4/15/2015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a:p>
        </p:txBody>
      </p:sp>
    </p:spTree>
    <p:extLst>
      <p:ext uri="{BB962C8B-B14F-4D97-AF65-F5344CB8AC3E}">
        <p14:creationId xmlns:p14="http://schemas.microsoft.com/office/powerpoint/2010/main" val="182552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4/15/2015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a:p>
        </p:txBody>
      </p:sp>
    </p:spTree>
    <p:extLst>
      <p:ext uri="{BB962C8B-B14F-4D97-AF65-F5344CB8AC3E}">
        <p14:creationId xmlns:p14="http://schemas.microsoft.com/office/powerpoint/2010/main" val="3384506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0" name="Rectangle 1052"/>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1" name="Rectangle 1053"/>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1054"/>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3" name="Rectangle 1055"/>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6" name="Text Box 1058"/>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charset="0"/>
                <a:cs typeface="+mn-cs"/>
              </a:rPr>
              <a:t>Presentation Pro</a:t>
            </a:r>
            <a:endParaRPr lang="en-US" altLang="en-US" sz="3000" smtClean="0">
              <a:solidFill>
                <a:srgbClr val="000000"/>
              </a:solidFill>
              <a:latin typeface="Arial" charset="0"/>
              <a:cs typeface="+mn-cs"/>
            </a:endParaRPr>
          </a:p>
        </p:txBody>
      </p:sp>
      <p:pic>
        <p:nvPicPr>
          <p:cNvPr id="371747" name="Picture 1059"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8" name="Object 1060"/>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21515"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49" name="Rectangle 1061"/>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1791941082"/>
      </p:ext>
    </p:extLst>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1289175"/>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747516"/>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912640"/>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4233586"/>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0772062"/>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145953"/>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8304233"/>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4/15/2015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a:p>
        </p:txBody>
      </p:sp>
    </p:spTree>
    <p:extLst>
      <p:ext uri="{BB962C8B-B14F-4D97-AF65-F5344CB8AC3E}">
        <p14:creationId xmlns:p14="http://schemas.microsoft.com/office/powerpoint/2010/main" val="1019119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4481202"/>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0397052"/>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377340"/>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81075"/>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4/15/2015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a:p>
        </p:txBody>
      </p:sp>
    </p:spTree>
    <p:extLst>
      <p:ext uri="{BB962C8B-B14F-4D97-AF65-F5344CB8AC3E}">
        <p14:creationId xmlns:p14="http://schemas.microsoft.com/office/powerpoint/2010/main" val="17331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4/15/2015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a:p>
        </p:txBody>
      </p:sp>
    </p:spTree>
    <p:extLst>
      <p:ext uri="{BB962C8B-B14F-4D97-AF65-F5344CB8AC3E}">
        <p14:creationId xmlns:p14="http://schemas.microsoft.com/office/powerpoint/2010/main" val="284845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4/15/2015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a:p>
        </p:txBody>
      </p:sp>
    </p:spTree>
    <p:extLst>
      <p:ext uri="{BB962C8B-B14F-4D97-AF65-F5344CB8AC3E}">
        <p14:creationId xmlns:p14="http://schemas.microsoft.com/office/powerpoint/2010/main" val="246079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4/15/2015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a:p>
        </p:txBody>
      </p:sp>
    </p:spTree>
    <p:extLst>
      <p:ext uri="{BB962C8B-B14F-4D97-AF65-F5344CB8AC3E}">
        <p14:creationId xmlns:p14="http://schemas.microsoft.com/office/powerpoint/2010/main" val="335181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4/15/2015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a:p>
        </p:txBody>
      </p:sp>
    </p:spTree>
    <p:extLst>
      <p:ext uri="{BB962C8B-B14F-4D97-AF65-F5344CB8AC3E}">
        <p14:creationId xmlns:p14="http://schemas.microsoft.com/office/powerpoint/2010/main" val="152227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4/15/2015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a:p>
        </p:txBody>
      </p:sp>
    </p:spTree>
    <p:extLst>
      <p:ext uri="{BB962C8B-B14F-4D97-AF65-F5344CB8AC3E}">
        <p14:creationId xmlns:p14="http://schemas.microsoft.com/office/powerpoint/2010/main" val="183792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4/15/2015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a:p>
        </p:txBody>
      </p:sp>
    </p:spTree>
    <p:extLst>
      <p:ext uri="{BB962C8B-B14F-4D97-AF65-F5344CB8AC3E}">
        <p14:creationId xmlns:p14="http://schemas.microsoft.com/office/powerpoint/2010/main" val="36035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4/15/2015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1</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2</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3</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charset="0"/>
                <a:cs typeface="+mn-cs"/>
              </a:rPr>
              <a:t>Go To Section:</a:t>
            </a:r>
            <a:endParaRPr lang="en-US" altLang="en-US" sz="3000" smtClean="0">
              <a:solidFill>
                <a:srgbClr val="FFFFCC"/>
              </a:solidFill>
              <a:effectLst>
                <a:outerShdw blurRad="38100" dist="38100" dir="2700000" algn="tl">
                  <a:srgbClr val="000000"/>
                </a:outerShdw>
              </a:effectLst>
              <a:latin typeface="Arial" charset="0"/>
              <a:cs typeface="+mn-cs"/>
            </a:endParaRPr>
          </a:p>
        </p:txBody>
      </p:sp>
      <p:pic>
        <p:nvPicPr>
          <p:cNvPr id="370772" name="Picture 84" descr="C:\WINDOWS\DESKTOP\PHlogoforPresPro.bm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3" name="Object 85"/>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20491" name="Picture" r:id="rId17" imgW="2331720" imgH="1490472" progId="Word.Picture.8">
                  <p:embed/>
                </p:oleObj>
              </mc:Choice>
              <mc:Fallback>
                <p:oleObj name="Picture" r:id="rId17" imgW="2331720" imgH="1490472" progId="Word.Picture.8">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4" name="Rectangle 86"/>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383285830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slide" Target="slide12.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Wednesday April 15,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925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Explain the purpose and roles of interest groups in American politics</a:t>
            </a:r>
          </a:p>
          <a:p>
            <a:pPr marL="0" indent="0">
              <a:spcBef>
                <a:spcPct val="0"/>
              </a:spcBef>
              <a:buFont typeface="Arial" charset="0"/>
              <a:buNone/>
              <a:defRPr/>
            </a:pPr>
            <a:endParaRPr lang="en-US" sz="20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a:t>
            </a:r>
            <a:r>
              <a:rPr lang="en-US" sz="2400" dirty="0" smtClean="0"/>
              <a:t>Interest Group Vocab</a:t>
            </a:r>
            <a:endParaRPr lang="en-US" sz="2400" dirty="0" smtClean="0">
              <a:solidFill>
                <a:prstClr val="black"/>
              </a:solidFill>
            </a:endParaRPr>
          </a:p>
          <a:p>
            <a:pPr marL="609600" indent="-609600">
              <a:spcBef>
                <a:spcPct val="0"/>
              </a:spcBef>
              <a:buFontTx/>
              <a:buAutoNum type="arabicParenR"/>
              <a:defRPr/>
            </a:pPr>
            <a:r>
              <a:rPr lang="en-US" sz="2400" dirty="0" smtClean="0">
                <a:solidFill>
                  <a:prstClr val="black"/>
                </a:solidFill>
              </a:rPr>
              <a:t>YOUTUBE</a:t>
            </a:r>
            <a:r>
              <a:rPr lang="en-US" sz="2400" dirty="0" smtClean="0">
                <a:solidFill>
                  <a:prstClr val="black"/>
                </a:solidFill>
              </a:rPr>
              <a:t> CLIP: Interest Groups: Cram for the Exam</a:t>
            </a:r>
            <a:endParaRPr lang="en-US" sz="2000" dirty="0" smtClean="0">
              <a:solidFill>
                <a:prstClr val="black"/>
              </a:solidFill>
            </a:endParaRPr>
          </a:p>
          <a:p>
            <a:pPr marL="609600" indent="-609600">
              <a:spcBef>
                <a:spcPct val="0"/>
              </a:spcBef>
              <a:buFontTx/>
              <a:buAutoNum type="arabicParenR"/>
              <a:defRPr/>
            </a:pPr>
            <a:r>
              <a:rPr lang="en-US" sz="2400" dirty="0" smtClean="0">
                <a:solidFill>
                  <a:prstClr val="black"/>
                </a:solidFill>
              </a:rPr>
              <a:t>CONCEPT: Special Interest </a:t>
            </a:r>
            <a:r>
              <a:rPr lang="en-US" sz="2400" dirty="0" smtClean="0">
                <a:solidFill>
                  <a:prstClr val="black"/>
                </a:solidFill>
              </a:rPr>
              <a:t>Groups</a:t>
            </a:r>
          </a:p>
          <a:p>
            <a:pPr marL="609600" indent="-609600">
              <a:spcBef>
                <a:spcPct val="0"/>
              </a:spcBef>
              <a:buFontTx/>
              <a:buAutoNum type="arabicParenR"/>
              <a:defRPr/>
            </a:pPr>
            <a:r>
              <a:rPr lang="en-US" sz="2400" dirty="0" smtClean="0">
                <a:solidFill>
                  <a:prstClr val="black"/>
                </a:solidFill>
              </a:rPr>
              <a:t>YOUTUBE CLIP: CBS Evening News: Super PACs blur the lines</a:t>
            </a:r>
            <a:endParaRPr lang="en-US" sz="2400" dirty="0" smtClean="0"/>
          </a:p>
          <a:p>
            <a:pPr marL="609600" indent="-609600">
              <a:spcBef>
                <a:spcPct val="0"/>
              </a:spcBef>
              <a:buFontTx/>
              <a:buAutoNum type="arabicParenR"/>
              <a:defRPr/>
            </a:pPr>
            <a:r>
              <a:rPr lang="en-US" sz="2400" dirty="0" smtClean="0"/>
              <a:t>QUICK WRITE: Campaign Regulations vs. 1</a:t>
            </a:r>
            <a:r>
              <a:rPr lang="en-US" sz="2400" baseline="30000" dirty="0" smtClean="0"/>
              <a:t>st</a:t>
            </a:r>
            <a:r>
              <a:rPr lang="en-US" sz="2400" dirty="0" smtClean="0"/>
              <a:t> Amendment</a:t>
            </a:r>
            <a:endParaRPr lang="en-US" sz="2400" dirty="0" smtClean="0"/>
          </a:p>
          <a:p>
            <a:pPr marL="0" indent="0">
              <a:spcBef>
                <a:spcPct val="0"/>
              </a:spcBef>
              <a:buNone/>
              <a:defRPr/>
            </a:pPr>
            <a:r>
              <a:rPr lang="en-US" sz="2400" b="1" dirty="0" smtClean="0">
                <a:solidFill>
                  <a:srgbClr val="FF0000"/>
                </a:solidFill>
                <a:effectLst>
                  <a:outerShdw blurRad="38100" dist="38100" dir="2700000" algn="tl">
                    <a:srgbClr val="000000">
                      <a:alpha val="43137"/>
                    </a:srgbClr>
                  </a:outerShdw>
                </a:effectLst>
              </a:rPr>
              <a:t>***Voting, Elections, Political Parties QUIZ </a:t>
            </a:r>
            <a:r>
              <a:rPr lang="en-US" sz="2400" b="1" i="1" u="sng" dirty="0" smtClean="0">
                <a:solidFill>
                  <a:srgbClr val="FF0000"/>
                </a:solidFill>
                <a:effectLst>
                  <a:outerShdw blurRad="38100" dist="38100" dir="2700000" algn="tl">
                    <a:srgbClr val="000000">
                      <a:alpha val="43137"/>
                    </a:srgbClr>
                  </a:outerShdw>
                </a:effectLst>
              </a:rPr>
              <a:t>FRIDAY</a:t>
            </a:r>
            <a:r>
              <a:rPr lang="en-US" sz="2400" b="1" dirty="0" smtClean="0">
                <a:solidFill>
                  <a:srgbClr val="FF0000"/>
                </a:solidFill>
                <a:effectLst>
                  <a:outerShdw blurRad="38100" dist="38100" dir="2700000" algn="tl">
                    <a:srgbClr val="000000">
                      <a:alpha val="43137"/>
                    </a:srgbClr>
                  </a:outerShdw>
                </a:effectLst>
              </a:rPr>
              <a:t>***</a:t>
            </a:r>
          </a:p>
          <a:p>
            <a:pPr marL="0" indent="0">
              <a:spcBef>
                <a:spcPct val="0"/>
              </a:spcBef>
              <a:buNone/>
              <a:defRPr/>
            </a:pPr>
            <a:r>
              <a:rPr lang="en-US" sz="2400" b="1" dirty="0" smtClean="0">
                <a:solidFill>
                  <a:srgbClr val="FF0000"/>
                </a:solidFill>
                <a:effectLst>
                  <a:outerShdw blurRad="38100" dist="38100" dir="2700000" algn="tl">
                    <a:srgbClr val="000000">
                      <a:alpha val="43137"/>
                    </a:srgbClr>
                  </a:outerShdw>
                </a:effectLst>
              </a:rPr>
              <a:t>***Workbook Pgs. 40 &amp; 41 DUE THURSDAY</a:t>
            </a:r>
            <a:endParaRPr lang="en-US" sz="1200" b="1" dirty="0" smtClean="0">
              <a:solidFill>
                <a:srgbClr val="FF0000"/>
              </a:solidFill>
              <a:effectLst>
                <a:outerShdw blurRad="38100" dist="38100" dir="2700000" algn="tl">
                  <a:srgbClr val="000000">
                    <a:alpha val="43137"/>
                  </a:srgbClr>
                </a:outerShdw>
              </a:effectLst>
            </a:endParaRPr>
          </a:p>
          <a:p>
            <a:pPr marL="0" indent="0">
              <a:spcBef>
                <a:spcPct val="0"/>
              </a:spcBef>
              <a:buFont typeface="Arial" charset="0"/>
              <a:buNone/>
              <a:defRPr/>
            </a:pPr>
            <a:endParaRPr lang="en-US" sz="2000" b="1" dirty="0" smtClean="0"/>
          </a:p>
          <a:p>
            <a:pPr marL="609600" indent="-609600">
              <a:spcBef>
                <a:spcPct val="0"/>
              </a:spcBef>
              <a:buFont typeface="Arial" charset="0"/>
              <a:buNone/>
              <a:defRPr/>
            </a:pPr>
            <a:r>
              <a:rPr lang="en-US" sz="2800" b="1" dirty="0" smtClean="0">
                <a:solidFill>
                  <a:srgbClr val="1F497D"/>
                </a:solidFill>
              </a:rPr>
              <a:t>Interest Group Vocab </a:t>
            </a:r>
            <a:r>
              <a:rPr lang="en-US" sz="2800" b="1" dirty="0" smtClean="0">
                <a:solidFill>
                  <a:srgbClr val="1F497D"/>
                </a:solidFill>
              </a:rPr>
              <a:t>WARM-UP</a:t>
            </a:r>
            <a:r>
              <a:rPr lang="en-US" sz="2800" dirty="0">
                <a:solidFill>
                  <a:srgbClr val="1F497D"/>
                </a:solidFill>
              </a:rPr>
              <a:t>: </a:t>
            </a:r>
            <a:r>
              <a:rPr lang="en-US" sz="1050" dirty="0">
                <a:solidFill>
                  <a:srgbClr val="000000"/>
                </a:solidFill>
              </a:rPr>
              <a:t>(Follow the directions below</a:t>
            </a:r>
            <a:r>
              <a:rPr lang="en-US" sz="1050" dirty="0" smtClean="0">
                <a:solidFill>
                  <a:srgbClr val="000000"/>
                </a:solidFill>
              </a:rPr>
              <a:t>)</a:t>
            </a:r>
            <a:endParaRPr lang="en-US" sz="2400" dirty="0" smtClean="0">
              <a:solidFill>
                <a:prstClr val="black"/>
              </a:solidFill>
            </a:endParaRPr>
          </a:p>
          <a:p>
            <a:pPr marL="0" indent="0" algn="ctr">
              <a:spcBef>
                <a:spcPct val="0"/>
              </a:spcBef>
              <a:buFont typeface="Arial" charset="0"/>
              <a:buNone/>
              <a:defRPr/>
            </a:pPr>
            <a:r>
              <a:rPr lang="en-US" sz="2400" dirty="0" smtClean="0">
                <a:solidFill>
                  <a:prstClr val="black"/>
                </a:solidFill>
              </a:rPr>
              <a:t>	***5 minutes***</a:t>
            </a:r>
          </a:p>
          <a:p>
            <a:pPr>
              <a:spcBef>
                <a:spcPct val="0"/>
              </a:spcBef>
              <a:buFont typeface="Wingdings" panose="05000000000000000000" pitchFamily="2" charset="2"/>
              <a:buChar char="Ø"/>
              <a:defRPr/>
            </a:pPr>
            <a:r>
              <a:rPr lang="en-US" sz="2400" dirty="0" smtClean="0">
                <a:solidFill>
                  <a:prstClr val="black"/>
                </a:solidFill>
              </a:rPr>
              <a:t>Define the terms below.</a:t>
            </a:r>
            <a:endParaRPr lang="en-US" sz="2400" dirty="0" smtClean="0">
              <a:solidFill>
                <a:prstClr val="black"/>
              </a:solidFill>
            </a:endParaRPr>
          </a:p>
          <a:p>
            <a:pPr marL="457200" indent="-457200">
              <a:spcBef>
                <a:spcPct val="0"/>
              </a:spcBef>
              <a:buFont typeface="+mj-lt"/>
              <a:buAutoNum type="arabicParenR"/>
              <a:defRPr/>
            </a:pPr>
            <a:r>
              <a:rPr lang="en-US" sz="2400" dirty="0" smtClean="0">
                <a:solidFill>
                  <a:prstClr val="black"/>
                </a:solidFill>
              </a:rPr>
              <a:t>Public policy			3)   Public-interest group</a:t>
            </a:r>
          </a:p>
          <a:p>
            <a:pPr marL="457200" indent="-457200">
              <a:spcBef>
                <a:spcPct val="0"/>
              </a:spcBef>
              <a:buFont typeface="+mj-lt"/>
              <a:buAutoNum type="arabicParenR"/>
              <a:defRPr/>
            </a:pPr>
            <a:r>
              <a:rPr lang="en-US" sz="2400" dirty="0" smtClean="0">
                <a:solidFill>
                  <a:prstClr val="black"/>
                </a:solidFill>
              </a:rPr>
              <a:t>Single-interest group		4)   Lobbying</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ASSIGNMENT</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525963"/>
          </a:xfrm>
        </p:spPr>
        <p:txBody>
          <a:bodyPr/>
          <a:lstStyle/>
          <a:p>
            <a:r>
              <a:rPr lang="en-US" dirty="0" smtClean="0"/>
              <a:t>Read Chapter 7 Sections 1 &amp; 2</a:t>
            </a:r>
          </a:p>
          <a:p>
            <a:pPr marL="0" indent="0">
              <a:buNone/>
            </a:pPr>
            <a:endParaRPr lang="en-US" dirty="0"/>
          </a:p>
          <a:p>
            <a:r>
              <a:rPr lang="en-US" dirty="0" smtClean="0"/>
              <a:t>Complete Workbook Pgs. 40 &amp; 41</a:t>
            </a:r>
          </a:p>
          <a:p>
            <a:pPr lvl="1"/>
            <a:r>
              <a:rPr lang="en-US" b="1" u="sng" dirty="0" smtClean="0">
                <a:effectLst>
                  <a:outerShdw blurRad="38100" dist="38100" dir="2700000" algn="tl">
                    <a:srgbClr val="000000">
                      <a:alpha val="43137"/>
                    </a:srgbClr>
                  </a:outerShdw>
                </a:effectLst>
              </a:rPr>
              <a:t>ONLY</a:t>
            </a:r>
            <a:r>
              <a:rPr lang="en-US" dirty="0" smtClean="0"/>
              <a:t> complete the </a:t>
            </a:r>
            <a:r>
              <a:rPr lang="en-US" b="1" u="sng" dirty="0" smtClean="0">
                <a:effectLst>
                  <a:outerShdw blurRad="38100" dist="38100" dir="2700000" algn="tl">
                    <a:srgbClr val="000000">
                      <a:alpha val="43137"/>
                    </a:srgbClr>
                  </a:outerShdw>
                </a:effectLst>
              </a:rPr>
              <a:t>CHART</a:t>
            </a:r>
            <a:r>
              <a:rPr lang="en-US" dirty="0" smtClean="0"/>
              <a:t> on each page</a:t>
            </a:r>
          </a:p>
          <a:p>
            <a:pPr lvl="1"/>
            <a:endParaRPr lang="en-US" dirty="0"/>
          </a:p>
          <a:p>
            <a:pPr lvl="0"/>
            <a:r>
              <a:rPr lang="en-US" dirty="0" smtClean="0">
                <a:solidFill>
                  <a:prstClr val="black"/>
                </a:solidFill>
              </a:rPr>
              <a:t>TURN INTO THE BASKET WHEN YOU FINISH</a:t>
            </a:r>
            <a:endParaRPr lang="en-US" dirty="0" smtClean="0"/>
          </a:p>
          <a:p>
            <a:pPr lvl="1"/>
            <a:endParaRPr lang="en-US" dirty="0"/>
          </a:p>
        </p:txBody>
      </p:sp>
    </p:spTree>
    <p:extLst>
      <p:ext uri="{BB962C8B-B14F-4D97-AF65-F5344CB8AC3E}">
        <p14:creationId xmlns:p14="http://schemas.microsoft.com/office/powerpoint/2010/main" val="152796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89125" name="Text Box 5"/>
          <p:cNvSpPr txBox="1">
            <a:spLocks noChangeArrowheads="1"/>
          </p:cNvSpPr>
          <p:nvPr/>
        </p:nvSpPr>
        <p:spPr bwMode="auto">
          <a:xfrm>
            <a:off x="266700" y="27432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buSzPct val="150000"/>
              <a:buFontTx/>
              <a:buChar char="•"/>
            </a:pPr>
            <a:endParaRPr lang="en-US" altLang="en-US" sz="2000" smtClean="0">
              <a:solidFill>
                <a:srgbClr val="000000"/>
              </a:solidFill>
              <a:latin typeface="Arial" charset="0"/>
              <a:cs typeface="+mn-cs"/>
            </a:endParaRPr>
          </a:p>
        </p:txBody>
      </p:sp>
      <p:sp>
        <p:nvSpPr>
          <p:cNvPr id="389127" name="Rectangle 7"/>
          <p:cNvSpPr>
            <a:spLocks noGrp="1" noChangeArrowheads="1"/>
          </p:cNvSpPr>
          <p:nvPr>
            <p:ph type="title"/>
          </p:nvPr>
        </p:nvSpPr>
        <p:spPr/>
        <p:txBody>
          <a:bodyPr/>
          <a:lstStyle/>
          <a:p>
            <a:pPr algn="ctr"/>
            <a:r>
              <a:rPr lang="en-US" altLang="en-US"/>
              <a:t>The Role of Interest Groups</a:t>
            </a:r>
          </a:p>
        </p:txBody>
      </p:sp>
      <p:sp>
        <p:nvSpPr>
          <p:cNvPr id="389133" name="Rectangle 13"/>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9, Section 1</a:t>
            </a:r>
          </a:p>
        </p:txBody>
      </p:sp>
      <p:sp>
        <p:nvSpPr>
          <p:cNvPr id="389136" name="AutoShape 16"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89137" name="AutoShape 17"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89138" name="AutoShape 18"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89139" name="Text Box 19">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89140" name="AutoShape 20"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89141" name="Text Box 21">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89146" name="Rectangle 26"/>
          <p:cNvSpPr>
            <a:spLocks noGrp="1" noChangeArrowheads="1"/>
          </p:cNvSpPr>
          <p:nvPr>
            <p:ph type="body" idx="1"/>
          </p:nvPr>
        </p:nvSpPr>
        <p:spPr/>
        <p:txBody>
          <a:bodyPr/>
          <a:lstStyle/>
          <a:p>
            <a:r>
              <a:rPr lang="en-US" altLang="en-US" sz="3200"/>
              <a:t>Interest groups are private organizations whose members share certain views and work to shape public policy.</a:t>
            </a:r>
          </a:p>
          <a:p>
            <a:r>
              <a:rPr lang="en-US" altLang="en-US" sz="3200" b="1">
                <a:solidFill>
                  <a:schemeClr val="tx2"/>
                </a:solidFill>
              </a:rPr>
              <a:t>Public policy</a:t>
            </a:r>
            <a:r>
              <a:rPr lang="en-US" altLang="en-US" sz="3200"/>
              <a:t> includes all of the goals a government sets and the various courses of action it pursues as it attempts to realize these goals.</a:t>
            </a:r>
          </a:p>
          <a:p>
            <a:r>
              <a:rPr lang="en-US" altLang="en-US" sz="3200"/>
              <a:t>Interest groups exist to shape public policy.</a:t>
            </a:r>
          </a:p>
        </p:txBody>
      </p:sp>
    </p:spTree>
    <p:extLst>
      <p:ext uri="{BB962C8B-B14F-4D97-AF65-F5344CB8AC3E}">
        <p14:creationId xmlns:p14="http://schemas.microsoft.com/office/powerpoint/2010/main" val="345372700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89127"/>
                                        </p:tgtEl>
                                        <p:attrNameLst>
                                          <p:attrName>style.visibility</p:attrName>
                                        </p:attrNameLst>
                                      </p:cBhvr>
                                      <p:to>
                                        <p:strVal val="visible"/>
                                      </p:to>
                                    </p:set>
                                    <p:anim calcmode="lin" valueType="num">
                                      <p:cBhvr additive="base">
                                        <p:cTn id="7" dur="500" fill="hold"/>
                                        <p:tgtEl>
                                          <p:spTgt spid="389127"/>
                                        </p:tgtEl>
                                        <p:attrNameLst>
                                          <p:attrName>ppt_x</p:attrName>
                                        </p:attrNameLst>
                                      </p:cBhvr>
                                      <p:tavLst>
                                        <p:tav tm="0">
                                          <p:val>
                                            <p:strVal val="#ppt_x"/>
                                          </p:val>
                                        </p:tav>
                                        <p:tav tm="100000">
                                          <p:val>
                                            <p:strVal val="#ppt_x"/>
                                          </p:val>
                                        </p:tav>
                                      </p:tavLst>
                                    </p:anim>
                                    <p:anim calcmode="lin" valueType="num">
                                      <p:cBhvr additive="base">
                                        <p:cTn id="8" dur="500" fill="hold"/>
                                        <p:tgtEl>
                                          <p:spTgt spid="38912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89146">
                                            <p:txEl>
                                              <p:pRg st="0" end="0"/>
                                            </p:txEl>
                                          </p:spTgt>
                                        </p:tgtEl>
                                        <p:attrNameLst>
                                          <p:attrName>style.visibility</p:attrName>
                                        </p:attrNameLst>
                                      </p:cBhvr>
                                      <p:to>
                                        <p:strVal val="visible"/>
                                      </p:to>
                                    </p:set>
                                    <p:animEffect transition="in" filter="checkerboard(across)">
                                      <p:cBhvr>
                                        <p:cTn id="13" dur="500"/>
                                        <p:tgtEl>
                                          <p:spTgt spid="38914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89146">
                                            <p:txEl>
                                              <p:pRg st="1" end="1"/>
                                            </p:txEl>
                                          </p:spTgt>
                                        </p:tgtEl>
                                        <p:attrNameLst>
                                          <p:attrName>style.visibility</p:attrName>
                                        </p:attrNameLst>
                                      </p:cBhvr>
                                      <p:to>
                                        <p:strVal val="visible"/>
                                      </p:to>
                                    </p:set>
                                    <p:animEffect transition="in" filter="checkerboard(across)">
                                      <p:cBhvr>
                                        <p:cTn id="18" dur="500"/>
                                        <p:tgtEl>
                                          <p:spTgt spid="38914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89146">
                                            <p:txEl>
                                              <p:pRg st="2" end="2"/>
                                            </p:txEl>
                                          </p:spTgt>
                                        </p:tgtEl>
                                        <p:attrNameLst>
                                          <p:attrName>style.visibility</p:attrName>
                                        </p:attrNameLst>
                                      </p:cBhvr>
                                      <p:to>
                                        <p:strVal val="visible"/>
                                      </p:to>
                                    </p:set>
                                    <p:animEffect transition="in" filter="checkerboard(across)">
                                      <p:cBhvr>
                                        <p:cTn id="23" dur="500"/>
                                        <p:tgtEl>
                                          <p:spTgt spid="389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utoUpdateAnimBg="0"/>
      <p:bldP spid="389146"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algn="ctr"/>
            <a:r>
              <a:rPr lang="en-US" altLang="en-US" sz="3000"/>
              <a:t>Propaganda</a:t>
            </a:r>
            <a:endParaRPr lang="en-US" altLang="en-US"/>
          </a:p>
        </p:txBody>
      </p:sp>
      <p:sp>
        <p:nvSpPr>
          <p:cNvPr id="397337" name="Rectangle 25"/>
          <p:cNvSpPr>
            <a:spLocks noGrp="1" noChangeArrowheads="1"/>
          </p:cNvSpPr>
          <p:nvPr>
            <p:ph type="body" idx="1"/>
          </p:nvPr>
        </p:nvSpPr>
        <p:spPr/>
        <p:txBody>
          <a:bodyPr/>
          <a:lstStyle/>
          <a:p>
            <a:r>
              <a:rPr lang="en-US" altLang="en-US" sz="2800" b="1">
                <a:solidFill>
                  <a:schemeClr val="tx2"/>
                </a:solidFill>
              </a:rPr>
              <a:t>Propaganda</a:t>
            </a:r>
            <a:r>
              <a:rPr lang="en-US" altLang="en-US" sz="2800"/>
              <a:t> is a technique of persuasion aimed at influencing individual or group behaviors.</a:t>
            </a:r>
          </a:p>
          <a:p>
            <a:r>
              <a:rPr lang="en-US" altLang="en-US" sz="2800"/>
              <a:t>Its goal is to create a particular belief which may be true or false.</a:t>
            </a:r>
          </a:p>
          <a:p>
            <a:r>
              <a:rPr lang="en-US" altLang="en-US" sz="2800"/>
              <a:t>Propaganda disregards information that does not support its conclusion.  It is not objective. It presents only one side of an issue.</a:t>
            </a:r>
          </a:p>
          <a:p>
            <a:r>
              <a:rPr lang="en-US" altLang="en-US" sz="2800"/>
              <a:t>Propaganda often relies on name-calling and inflammatory labels.</a:t>
            </a:r>
          </a:p>
        </p:txBody>
      </p:sp>
    </p:spTree>
    <p:extLst>
      <p:ext uri="{BB962C8B-B14F-4D97-AF65-F5344CB8AC3E}">
        <p14:creationId xmlns:p14="http://schemas.microsoft.com/office/powerpoint/2010/main" val="5771800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7314"/>
                                        </p:tgtEl>
                                        <p:attrNameLst>
                                          <p:attrName>style.visibility</p:attrName>
                                        </p:attrNameLst>
                                      </p:cBhvr>
                                      <p:to>
                                        <p:strVal val="visible"/>
                                      </p:to>
                                    </p:set>
                                    <p:anim calcmode="lin" valueType="num">
                                      <p:cBhvr additive="base">
                                        <p:cTn id="7" dur="500" fill="hold"/>
                                        <p:tgtEl>
                                          <p:spTgt spid="397314"/>
                                        </p:tgtEl>
                                        <p:attrNameLst>
                                          <p:attrName>ppt_x</p:attrName>
                                        </p:attrNameLst>
                                      </p:cBhvr>
                                      <p:tavLst>
                                        <p:tav tm="0">
                                          <p:val>
                                            <p:strVal val="#ppt_x"/>
                                          </p:val>
                                        </p:tav>
                                        <p:tav tm="100000">
                                          <p:val>
                                            <p:strVal val="#ppt_x"/>
                                          </p:val>
                                        </p:tav>
                                      </p:tavLst>
                                    </p:anim>
                                    <p:anim calcmode="lin" valueType="num">
                                      <p:cBhvr additive="base">
                                        <p:cTn id="8" dur="500" fill="hold"/>
                                        <p:tgtEl>
                                          <p:spTgt spid="3973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97337">
                                            <p:txEl>
                                              <p:pRg st="0" end="0"/>
                                            </p:txEl>
                                          </p:spTgt>
                                        </p:tgtEl>
                                        <p:attrNameLst>
                                          <p:attrName>style.visibility</p:attrName>
                                        </p:attrNameLst>
                                      </p:cBhvr>
                                      <p:to>
                                        <p:strVal val="visible"/>
                                      </p:to>
                                    </p:set>
                                    <p:animEffect transition="in" filter="barn(inHorizontal)">
                                      <p:cBhvr>
                                        <p:cTn id="13" dur="500"/>
                                        <p:tgtEl>
                                          <p:spTgt spid="39733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97337">
                                            <p:txEl>
                                              <p:pRg st="1" end="1"/>
                                            </p:txEl>
                                          </p:spTgt>
                                        </p:tgtEl>
                                        <p:attrNameLst>
                                          <p:attrName>style.visibility</p:attrName>
                                        </p:attrNameLst>
                                      </p:cBhvr>
                                      <p:to>
                                        <p:strVal val="visible"/>
                                      </p:to>
                                    </p:set>
                                    <p:animEffect transition="in" filter="barn(inHorizontal)">
                                      <p:cBhvr>
                                        <p:cTn id="18" dur="500"/>
                                        <p:tgtEl>
                                          <p:spTgt spid="39733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397337">
                                            <p:txEl>
                                              <p:pRg st="2" end="2"/>
                                            </p:txEl>
                                          </p:spTgt>
                                        </p:tgtEl>
                                        <p:attrNameLst>
                                          <p:attrName>style.visibility</p:attrName>
                                        </p:attrNameLst>
                                      </p:cBhvr>
                                      <p:to>
                                        <p:strVal val="visible"/>
                                      </p:to>
                                    </p:set>
                                    <p:animEffect transition="in" filter="barn(inHorizontal)">
                                      <p:cBhvr>
                                        <p:cTn id="23" dur="500"/>
                                        <p:tgtEl>
                                          <p:spTgt spid="39733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397337">
                                            <p:txEl>
                                              <p:pRg st="3" end="3"/>
                                            </p:txEl>
                                          </p:spTgt>
                                        </p:tgtEl>
                                        <p:attrNameLst>
                                          <p:attrName>style.visibility</p:attrName>
                                        </p:attrNameLst>
                                      </p:cBhvr>
                                      <p:to>
                                        <p:strVal val="visible"/>
                                      </p:to>
                                    </p:set>
                                    <p:animEffect transition="in" filter="barn(inHorizontal)">
                                      <p:cBhvr>
                                        <p:cTn id="28" dur="500"/>
                                        <p:tgtEl>
                                          <p:spTgt spid="3973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autoUpdateAnimBg="0"/>
      <p:bldP spid="39733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algn="ctr"/>
            <a:r>
              <a:rPr lang="en-US" altLang="en-US"/>
              <a:t>Lobbying</a:t>
            </a:r>
          </a:p>
        </p:txBody>
      </p:sp>
      <p:sp>
        <p:nvSpPr>
          <p:cNvPr id="430083" name="Rectangle 3"/>
          <p:cNvSpPr>
            <a:spLocks noGrp="1" noChangeArrowheads="1"/>
          </p:cNvSpPr>
          <p:nvPr>
            <p:ph type="body" idx="1"/>
          </p:nvPr>
        </p:nvSpPr>
        <p:spPr/>
        <p:txBody>
          <a:bodyPr/>
          <a:lstStyle/>
          <a:p>
            <a:r>
              <a:rPr lang="en-US" altLang="en-US" sz="3200" b="1" dirty="0">
                <a:solidFill>
                  <a:schemeClr val="tx2"/>
                </a:solidFill>
              </a:rPr>
              <a:t>Lobbying</a:t>
            </a:r>
            <a:r>
              <a:rPr lang="en-US" altLang="en-US" sz="3200" dirty="0"/>
              <a:t> is any activity by which a group pressures legislators and influences the legislative process.</a:t>
            </a:r>
          </a:p>
          <a:p>
            <a:r>
              <a:rPr lang="en-US" altLang="en-US" sz="3200" dirty="0"/>
              <a:t>Lobbying carries beyond the legislature.       It is brought into government agencies, the executive branch, and even the courts.</a:t>
            </a:r>
          </a:p>
          <a:p>
            <a:r>
              <a:rPr lang="en-US" altLang="en-US" sz="3200" dirty="0"/>
              <a:t>Nearly all important organized interest groups maintain lobbyists in Washington, D.C.</a:t>
            </a:r>
          </a:p>
        </p:txBody>
      </p:sp>
    </p:spTree>
    <p:extLst>
      <p:ext uri="{BB962C8B-B14F-4D97-AF65-F5344CB8AC3E}">
        <p14:creationId xmlns:p14="http://schemas.microsoft.com/office/powerpoint/2010/main" val="420465604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30082"/>
                                        </p:tgtEl>
                                        <p:attrNameLst>
                                          <p:attrName>style.visibility</p:attrName>
                                        </p:attrNameLst>
                                      </p:cBhvr>
                                      <p:to>
                                        <p:strVal val="visible"/>
                                      </p:to>
                                    </p:set>
                                    <p:anim calcmode="lin" valueType="num">
                                      <p:cBhvr additive="base">
                                        <p:cTn id="7" dur="500" fill="hold"/>
                                        <p:tgtEl>
                                          <p:spTgt spid="430082"/>
                                        </p:tgtEl>
                                        <p:attrNameLst>
                                          <p:attrName>ppt_x</p:attrName>
                                        </p:attrNameLst>
                                      </p:cBhvr>
                                      <p:tavLst>
                                        <p:tav tm="0">
                                          <p:val>
                                            <p:strVal val="#ppt_x"/>
                                          </p:val>
                                        </p:tav>
                                        <p:tav tm="100000">
                                          <p:val>
                                            <p:strVal val="#ppt_x"/>
                                          </p:val>
                                        </p:tav>
                                      </p:tavLst>
                                    </p:anim>
                                    <p:anim calcmode="lin" valueType="num">
                                      <p:cBhvr additive="base">
                                        <p:cTn id="8" dur="500" fill="hold"/>
                                        <p:tgtEl>
                                          <p:spTgt spid="4300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30083">
                                            <p:txEl>
                                              <p:pRg st="0" end="0"/>
                                            </p:txEl>
                                          </p:spTgt>
                                        </p:tgtEl>
                                        <p:attrNameLst>
                                          <p:attrName>style.visibility</p:attrName>
                                        </p:attrNameLst>
                                      </p:cBhvr>
                                      <p:to>
                                        <p:strVal val="visible"/>
                                      </p:to>
                                    </p:set>
                                    <p:animEffect transition="in" filter="wipe(up)">
                                      <p:cBhvr>
                                        <p:cTn id="13" dur="500"/>
                                        <p:tgtEl>
                                          <p:spTgt spid="43008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30083">
                                            <p:txEl>
                                              <p:pRg st="1" end="1"/>
                                            </p:txEl>
                                          </p:spTgt>
                                        </p:tgtEl>
                                        <p:attrNameLst>
                                          <p:attrName>style.visibility</p:attrName>
                                        </p:attrNameLst>
                                      </p:cBhvr>
                                      <p:to>
                                        <p:strVal val="visible"/>
                                      </p:to>
                                    </p:set>
                                    <p:animEffect transition="in" filter="wipe(up)">
                                      <p:cBhvr>
                                        <p:cTn id="18" dur="500"/>
                                        <p:tgtEl>
                                          <p:spTgt spid="43008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0083">
                                            <p:txEl>
                                              <p:pRg st="2" end="2"/>
                                            </p:txEl>
                                          </p:spTgt>
                                        </p:tgtEl>
                                        <p:attrNameLst>
                                          <p:attrName>style.visibility</p:attrName>
                                        </p:attrNameLst>
                                      </p:cBhvr>
                                      <p:to>
                                        <p:strVal val="visible"/>
                                      </p:to>
                                    </p:set>
                                    <p:animEffect transition="in" filter="wipe(up)">
                                      <p:cBhvr>
                                        <p:cTn id="23" dur="500"/>
                                        <p:tgtEl>
                                          <p:spTgt spid="430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autoUpdateAnimBg="0"/>
      <p:bldP spid="43008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ctr"/>
            <a:r>
              <a:rPr lang="en-US" altLang="en-US"/>
              <a:t>Lobbyists at Work</a:t>
            </a:r>
          </a:p>
        </p:txBody>
      </p:sp>
      <p:sp>
        <p:nvSpPr>
          <p:cNvPr id="437251" name="Rectangle 3"/>
          <p:cNvSpPr>
            <a:spLocks noGrp="1" noChangeArrowheads="1"/>
          </p:cNvSpPr>
          <p:nvPr>
            <p:ph type="body" idx="1"/>
          </p:nvPr>
        </p:nvSpPr>
        <p:spPr/>
        <p:txBody>
          <a:bodyPr/>
          <a:lstStyle/>
          <a:p>
            <a:pPr>
              <a:buFontTx/>
              <a:buNone/>
            </a:pPr>
            <a:r>
              <a:rPr lang="en-US" altLang="en-US" sz="2800" dirty="0"/>
              <a:t>Lobbyists use several techniques:</a:t>
            </a:r>
          </a:p>
          <a:p>
            <a:r>
              <a:rPr lang="en-US" altLang="en-US" sz="2800" dirty="0"/>
              <a:t>They send articles, reports, and other information to officeholders.</a:t>
            </a:r>
          </a:p>
          <a:p>
            <a:r>
              <a:rPr lang="en-US" altLang="en-US" sz="2800" dirty="0"/>
              <a:t>They testify before legislative committees.</a:t>
            </a:r>
          </a:p>
          <a:p>
            <a:r>
              <a:rPr lang="en-US" altLang="en-US" sz="2800" dirty="0"/>
              <a:t>They bring “grass-roots” pressures to bear through email, letters, or phone calls from constituents.</a:t>
            </a:r>
          </a:p>
          <a:p>
            <a:r>
              <a:rPr lang="en-US" altLang="en-US" sz="2800" dirty="0"/>
              <a:t>They rate candidates and publicize the ratings.</a:t>
            </a:r>
          </a:p>
          <a:p>
            <a:r>
              <a:rPr lang="en-US" altLang="en-US" sz="2800" dirty="0"/>
              <a:t>They make campaign contributions.</a:t>
            </a:r>
          </a:p>
        </p:txBody>
      </p:sp>
    </p:spTree>
    <p:extLst>
      <p:ext uri="{BB962C8B-B14F-4D97-AF65-F5344CB8AC3E}">
        <p14:creationId xmlns:p14="http://schemas.microsoft.com/office/powerpoint/2010/main" val="168550774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37250"/>
                                        </p:tgtEl>
                                        <p:attrNameLst>
                                          <p:attrName>style.visibility</p:attrName>
                                        </p:attrNameLst>
                                      </p:cBhvr>
                                      <p:to>
                                        <p:strVal val="visible"/>
                                      </p:to>
                                    </p:set>
                                    <p:anim calcmode="lin" valueType="num">
                                      <p:cBhvr additive="base">
                                        <p:cTn id="7" dur="500" fill="hold"/>
                                        <p:tgtEl>
                                          <p:spTgt spid="437250"/>
                                        </p:tgtEl>
                                        <p:attrNameLst>
                                          <p:attrName>ppt_x</p:attrName>
                                        </p:attrNameLst>
                                      </p:cBhvr>
                                      <p:tavLst>
                                        <p:tav tm="0">
                                          <p:val>
                                            <p:strVal val="#ppt_x"/>
                                          </p:val>
                                        </p:tav>
                                        <p:tav tm="100000">
                                          <p:val>
                                            <p:strVal val="#ppt_x"/>
                                          </p:val>
                                        </p:tav>
                                      </p:tavLst>
                                    </p:anim>
                                    <p:anim calcmode="lin" valueType="num">
                                      <p:cBhvr additive="base">
                                        <p:cTn id="8" dur="500" fill="hold"/>
                                        <p:tgtEl>
                                          <p:spTgt spid="4372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37251">
                                            <p:txEl>
                                              <p:pRg st="0" end="0"/>
                                            </p:txEl>
                                          </p:spTgt>
                                        </p:tgtEl>
                                        <p:attrNameLst>
                                          <p:attrName>style.visibility</p:attrName>
                                        </p:attrNameLst>
                                      </p:cBhvr>
                                      <p:to>
                                        <p:strVal val="visible"/>
                                      </p:to>
                                    </p:set>
                                    <p:animEffect transition="in" filter="checkerboard(across)">
                                      <p:cBhvr>
                                        <p:cTn id="13" dur="500"/>
                                        <p:tgtEl>
                                          <p:spTgt spid="4372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37251">
                                            <p:txEl>
                                              <p:pRg st="1" end="1"/>
                                            </p:txEl>
                                          </p:spTgt>
                                        </p:tgtEl>
                                        <p:attrNameLst>
                                          <p:attrName>style.visibility</p:attrName>
                                        </p:attrNameLst>
                                      </p:cBhvr>
                                      <p:to>
                                        <p:strVal val="visible"/>
                                      </p:to>
                                    </p:set>
                                    <p:animEffect transition="in" filter="checkerboard(across)">
                                      <p:cBhvr>
                                        <p:cTn id="18" dur="500"/>
                                        <p:tgtEl>
                                          <p:spTgt spid="43725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37251">
                                            <p:txEl>
                                              <p:pRg st="2" end="2"/>
                                            </p:txEl>
                                          </p:spTgt>
                                        </p:tgtEl>
                                        <p:attrNameLst>
                                          <p:attrName>style.visibility</p:attrName>
                                        </p:attrNameLst>
                                      </p:cBhvr>
                                      <p:to>
                                        <p:strVal val="visible"/>
                                      </p:to>
                                    </p:set>
                                    <p:animEffect transition="in" filter="checkerboard(across)">
                                      <p:cBhvr>
                                        <p:cTn id="23" dur="500"/>
                                        <p:tgtEl>
                                          <p:spTgt spid="4372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37251">
                                            <p:txEl>
                                              <p:pRg st="3" end="3"/>
                                            </p:txEl>
                                          </p:spTgt>
                                        </p:tgtEl>
                                        <p:attrNameLst>
                                          <p:attrName>style.visibility</p:attrName>
                                        </p:attrNameLst>
                                      </p:cBhvr>
                                      <p:to>
                                        <p:strVal val="visible"/>
                                      </p:to>
                                    </p:set>
                                    <p:animEffect transition="in" filter="checkerboard(across)">
                                      <p:cBhvr>
                                        <p:cTn id="28" dur="500"/>
                                        <p:tgtEl>
                                          <p:spTgt spid="43725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37251">
                                            <p:txEl>
                                              <p:pRg st="4" end="4"/>
                                            </p:txEl>
                                          </p:spTgt>
                                        </p:tgtEl>
                                        <p:attrNameLst>
                                          <p:attrName>style.visibility</p:attrName>
                                        </p:attrNameLst>
                                      </p:cBhvr>
                                      <p:to>
                                        <p:strVal val="visible"/>
                                      </p:to>
                                    </p:set>
                                    <p:animEffect transition="in" filter="checkerboard(across)">
                                      <p:cBhvr>
                                        <p:cTn id="33" dur="500"/>
                                        <p:tgtEl>
                                          <p:spTgt spid="437251">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437251">
                                            <p:txEl>
                                              <p:pRg st="5" end="5"/>
                                            </p:txEl>
                                          </p:spTgt>
                                        </p:tgtEl>
                                        <p:attrNameLst>
                                          <p:attrName>style.visibility</p:attrName>
                                        </p:attrNameLst>
                                      </p:cBhvr>
                                      <p:to>
                                        <p:strVal val="visible"/>
                                      </p:to>
                                    </p:set>
                                    <p:animEffect transition="in" filter="checkerboard(across)">
                                      <p:cBhvr>
                                        <p:cTn id="38" dur="500"/>
                                        <p:tgtEl>
                                          <p:spTgt spid="437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43725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smtClean="0">
                <a:solidFill>
                  <a:srgbClr val="FF0000"/>
                </a:solidFill>
                <a:effectLst>
                  <a:outerShdw blurRad="38100" dist="38100" dir="2700000" algn="tl">
                    <a:srgbClr val="000000">
                      <a:alpha val="43137"/>
                    </a:srgbClr>
                  </a:outerShdw>
                </a:effectLst>
              </a:rPr>
              <a:t>$PECIAL INTERE$T</a:t>
            </a:r>
            <a:br>
              <a:rPr lang="en-US" sz="5400" b="1" dirty="0" smtClean="0">
                <a:solidFill>
                  <a:srgbClr val="FF0000"/>
                </a:solidFill>
                <a:effectLst>
                  <a:outerShdw blurRad="38100" dist="38100" dir="2700000" algn="tl">
                    <a:srgbClr val="000000">
                      <a:alpha val="43137"/>
                    </a:srgbClr>
                  </a:outerShdw>
                </a:effectLst>
              </a:rPr>
            </a:br>
            <a:r>
              <a:rPr lang="en-US" sz="5400" b="1" dirty="0" smtClean="0">
                <a:solidFill>
                  <a:srgbClr val="FF0000"/>
                </a:solidFill>
                <a:effectLst>
                  <a:outerShdw blurRad="38100" dist="38100" dir="2700000" algn="tl">
                    <a:srgbClr val="000000">
                      <a:alpha val="43137"/>
                    </a:srgbClr>
                  </a:outerShdw>
                </a:effectLst>
              </a:rPr>
              <a:t>GROUPS</a:t>
            </a:r>
            <a:endParaRPr lang="en-US" sz="54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CHAPTER 9</a:t>
            </a:r>
            <a:endParaRPr lang="en-US" dirty="0"/>
          </a:p>
        </p:txBody>
      </p:sp>
    </p:spTree>
    <p:extLst>
      <p:ext uri="{BB962C8B-B14F-4D97-AF65-F5344CB8AC3E}">
        <p14:creationId xmlns:p14="http://schemas.microsoft.com/office/powerpoint/2010/main" val="3356783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u="sng" dirty="0" smtClean="0"/>
              <a:t>QUOTE:</a:t>
            </a:r>
            <a:r>
              <a:rPr lang="en-US" dirty="0" smtClean="0"/>
              <a:t/>
            </a:r>
            <a:br>
              <a:rPr lang="en-US" dirty="0" smtClean="0"/>
            </a:br>
            <a:r>
              <a:rPr lang="en-US" dirty="0" smtClean="0"/>
              <a:t>James Madison – Federalist #10</a:t>
            </a:r>
            <a:endParaRPr lang="en-US" dirty="0"/>
          </a:p>
        </p:txBody>
      </p:sp>
      <p:sp>
        <p:nvSpPr>
          <p:cNvPr id="3" name="Content Placeholder 2"/>
          <p:cNvSpPr>
            <a:spLocks noGrp="1"/>
          </p:cNvSpPr>
          <p:nvPr>
            <p:ph idx="1"/>
          </p:nvPr>
        </p:nvSpPr>
        <p:spPr/>
        <p:txBody>
          <a:bodyPr/>
          <a:lstStyle/>
          <a:p>
            <a:pPr marL="0" indent="0">
              <a:buNone/>
            </a:pPr>
            <a:r>
              <a:rPr lang="en-US" dirty="0" smtClean="0"/>
              <a:t>Madison warned of factions in 1787:</a:t>
            </a:r>
          </a:p>
          <a:p>
            <a:pPr marL="0" indent="0">
              <a:buNone/>
            </a:pPr>
            <a:endParaRPr lang="en-US" dirty="0" smtClean="0"/>
          </a:p>
          <a:p>
            <a:pPr marL="0" indent="0">
              <a:buNone/>
            </a:pPr>
            <a:r>
              <a:rPr lang="en-US" i="1" dirty="0" smtClean="0"/>
              <a:t>“a number of citizens, whether amounting to a majority or minority of the whole, who are united and actuated by some common impulse of passion, or of interest, adverse to the rights of other citizens, or to the permanent and aggregate interests of the community.”</a:t>
            </a:r>
            <a:endParaRPr lang="en-US" i="1" dirty="0"/>
          </a:p>
        </p:txBody>
      </p:sp>
    </p:spTree>
    <p:extLst>
      <p:ext uri="{BB962C8B-B14F-4D97-AF65-F5344CB8AC3E}">
        <p14:creationId xmlns:p14="http://schemas.microsoft.com/office/powerpoint/2010/main" val="1966636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algn="ctr"/>
            <a:r>
              <a:rPr lang="en-US" altLang="en-US"/>
              <a:t>Influencing Public Opinion</a:t>
            </a:r>
          </a:p>
        </p:txBody>
      </p:sp>
      <p:sp>
        <p:nvSpPr>
          <p:cNvPr id="396312" name="Rectangle 24"/>
          <p:cNvSpPr>
            <a:spLocks noGrp="1" noChangeArrowheads="1"/>
          </p:cNvSpPr>
          <p:nvPr>
            <p:ph type="body" idx="1"/>
          </p:nvPr>
        </p:nvSpPr>
        <p:spPr/>
        <p:txBody>
          <a:bodyPr/>
          <a:lstStyle/>
          <a:p>
            <a:pPr marL="465138" indent="-465138" algn="ctr">
              <a:buFontTx/>
              <a:buNone/>
            </a:pPr>
            <a:r>
              <a:rPr lang="en-US" altLang="en-US" sz="3200"/>
              <a:t>Interest groups reach out to the public for these reasons:</a:t>
            </a:r>
          </a:p>
          <a:p>
            <a:pPr marL="465138" indent="-465138">
              <a:buFontTx/>
              <a:buNone/>
            </a:pPr>
            <a:r>
              <a:rPr lang="en-US" altLang="en-US" sz="3200"/>
              <a:t>1. To supply information in support of the group’s interests</a:t>
            </a:r>
          </a:p>
          <a:p>
            <a:pPr marL="465138" indent="-465138">
              <a:buFontTx/>
              <a:buNone/>
            </a:pPr>
            <a:r>
              <a:rPr lang="en-US" altLang="en-US" sz="3200"/>
              <a:t>2. To build a positive image for the group</a:t>
            </a:r>
          </a:p>
          <a:p>
            <a:pPr marL="465138" indent="-465138">
              <a:buFontTx/>
              <a:buNone/>
            </a:pPr>
            <a:r>
              <a:rPr lang="en-US" altLang="en-US" sz="3200"/>
              <a:t>3. To promote a particular public policy</a:t>
            </a:r>
          </a:p>
        </p:txBody>
      </p:sp>
    </p:spTree>
    <p:extLst>
      <p:ext uri="{BB962C8B-B14F-4D97-AF65-F5344CB8AC3E}">
        <p14:creationId xmlns:p14="http://schemas.microsoft.com/office/powerpoint/2010/main" val="55397209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6290"/>
                                        </p:tgtEl>
                                        <p:attrNameLst>
                                          <p:attrName>style.visibility</p:attrName>
                                        </p:attrNameLst>
                                      </p:cBhvr>
                                      <p:to>
                                        <p:strVal val="visible"/>
                                      </p:to>
                                    </p:set>
                                    <p:anim calcmode="lin" valueType="num">
                                      <p:cBhvr additive="base">
                                        <p:cTn id="7" dur="500" fill="hold"/>
                                        <p:tgtEl>
                                          <p:spTgt spid="396290"/>
                                        </p:tgtEl>
                                        <p:attrNameLst>
                                          <p:attrName>ppt_x</p:attrName>
                                        </p:attrNameLst>
                                      </p:cBhvr>
                                      <p:tavLst>
                                        <p:tav tm="0">
                                          <p:val>
                                            <p:strVal val="#ppt_x"/>
                                          </p:val>
                                        </p:tav>
                                        <p:tav tm="100000">
                                          <p:val>
                                            <p:strVal val="#ppt_x"/>
                                          </p:val>
                                        </p:tav>
                                      </p:tavLst>
                                    </p:anim>
                                    <p:anim calcmode="lin" valueType="num">
                                      <p:cBhvr additive="base">
                                        <p:cTn id="8" dur="500" fill="hold"/>
                                        <p:tgtEl>
                                          <p:spTgt spid="3962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96312">
                                            <p:txEl>
                                              <p:pRg st="0" end="0"/>
                                            </p:txEl>
                                          </p:spTgt>
                                        </p:tgtEl>
                                        <p:attrNameLst>
                                          <p:attrName>style.visibility</p:attrName>
                                        </p:attrNameLst>
                                      </p:cBhvr>
                                      <p:to>
                                        <p:strVal val="visible"/>
                                      </p:to>
                                    </p:set>
                                    <p:animEffect transition="in" filter="barn(outHorizontal)">
                                      <p:cBhvr>
                                        <p:cTn id="13" dur="500"/>
                                        <p:tgtEl>
                                          <p:spTgt spid="39631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96312">
                                            <p:txEl>
                                              <p:pRg st="1" end="1"/>
                                            </p:txEl>
                                          </p:spTgt>
                                        </p:tgtEl>
                                        <p:attrNameLst>
                                          <p:attrName>style.visibility</p:attrName>
                                        </p:attrNameLst>
                                      </p:cBhvr>
                                      <p:to>
                                        <p:strVal val="visible"/>
                                      </p:to>
                                    </p:set>
                                    <p:animEffect transition="in" filter="barn(outHorizontal)">
                                      <p:cBhvr>
                                        <p:cTn id="18" dur="500"/>
                                        <p:tgtEl>
                                          <p:spTgt spid="39631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96312">
                                            <p:txEl>
                                              <p:pRg st="2" end="2"/>
                                            </p:txEl>
                                          </p:spTgt>
                                        </p:tgtEl>
                                        <p:attrNameLst>
                                          <p:attrName>style.visibility</p:attrName>
                                        </p:attrNameLst>
                                      </p:cBhvr>
                                      <p:to>
                                        <p:strVal val="visible"/>
                                      </p:to>
                                    </p:set>
                                    <p:animEffect transition="in" filter="barn(outHorizontal)">
                                      <p:cBhvr>
                                        <p:cTn id="23" dur="500"/>
                                        <p:tgtEl>
                                          <p:spTgt spid="39631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96312">
                                            <p:txEl>
                                              <p:pRg st="3" end="3"/>
                                            </p:txEl>
                                          </p:spTgt>
                                        </p:tgtEl>
                                        <p:attrNameLst>
                                          <p:attrName>style.visibility</p:attrName>
                                        </p:attrNameLst>
                                      </p:cBhvr>
                                      <p:to>
                                        <p:strVal val="visible"/>
                                      </p:to>
                                    </p:set>
                                    <p:animEffect transition="in" filter="barn(outHorizontal)">
                                      <p:cBhvr>
                                        <p:cTn id="28" dur="500"/>
                                        <p:tgtEl>
                                          <p:spTgt spid="3963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0" grpId="0" autoUpdateAnimBg="0"/>
      <p:bldP spid="396312"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217" name="Rectangle 25"/>
          <p:cNvSpPr>
            <a:spLocks noGrp="1" noChangeArrowheads="1"/>
          </p:cNvSpPr>
          <p:nvPr>
            <p:ph type="title"/>
          </p:nvPr>
        </p:nvSpPr>
        <p:spPr/>
        <p:txBody>
          <a:bodyPr/>
          <a:lstStyle/>
          <a:p>
            <a:pPr algn="ctr"/>
            <a:r>
              <a:rPr lang="en-US" altLang="en-US"/>
              <a:t>Reasons for Interest Groups</a:t>
            </a:r>
          </a:p>
        </p:txBody>
      </p:sp>
      <p:sp>
        <p:nvSpPr>
          <p:cNvPr id="392218" name="Rectangle 26"/>
          <p:cNvSpPr>
            <a:spLocks noGrp="1" noChangeArrowheads="1"/>
          </p:cNvSpPr>
          <p:nvPr>
            <p:ph type="body" idx="1"/>
          </p:nvPr>
        </p:nvSpPr>
        <p:spPr/>
        <p:txBody>
          <a:bodyPr/>
          <a:lstStyle/>
          <a:p>
            <a:r>
              <a:rPr lang="en-US" altLang="en-US" sz="2400" dirty="0"/>
              <a:t>E</a:t>
            </a:r>
            <a:r>
              <a:rPr lang="en-US" altLang="en-US" sz="2400" dirty="0" smtClean="0">
                <a:solidFill>
                  <a:schemeClr val="tx1"/>
                </a:solidFill>
              </a:rPr>
              <a:t>conomic interest:</a:t>
            </a:r>
            <a:endParaRPr lang="en-US" altLang="en-US" sz="2400" dirty="0"/>
          </a:p>
          <a:p>
            <a:pPr lvl="1"/>
            <a:r>
              <a:rPr lang="en-US" altLang="en-US" sz="2200" dirty="0" smtClean="0"/>
              <a:t>business</a:t>
            </a:r>
            <a:r>
              <a:rPr lang="en-US" altLang="en-US" sz="2200" dirty="0"/>
              <a:t>, labor, agricultural, and professional </a:t>
            </a:r>
            <a:r>
              <a:rPr lang="en-US" altLang="en-US" sz="2200" dirty="0" smtClean="0"/>
              <a:t>interests</a:t>
            </a:r>
            <a:endParaRPr lang="en-US" altLang="en-US" sz="2200" dirty="0"/>
          </a:p>
          <a:p>
            <a:r>
              <a:rPr lang="en-US" altLang="en-US" sz="2400" dirty="0" smtClean="0"/>
              <a:t>Cause or idea:</a:t>
            </a:r>
            <a:r>
              <a:rPr lang="en-US" altLang="en-US" sz="2400" dirty="0" smtClean="0"/>
              <a:t> </a:t>
            </a:r>
            <a:endParaRPr lang="en-US" altLang="en-US" sz="2400" dirty="0"/>
          </a:p>
          <a:p>
            <a:pPr lvl="1"/>
            <a:r>
              <a:rPr lang="en-US" altLang="en-US" sz="2200" dirty="0" smtClean="0"/>
              <a:t>environmental protection, right to bear arms</a:t>
            </a:r>
            <a:endParaRPr lang="en-US" altLang="en-US" sz="2200" dirty="0"/>
          </a:p>
          <a:p>
            <a:r>
              <a:rPr lang="en-US" altLang="en-US" sz="2400" dirty="0"/>
              <a:t>P</a:t>
            </a:r>
            <a:r>
              <a:rPr lang="en-US" altLang="en-US" sz="2400" dirty="0" smtClean="0"/>
              <a:t>romote </a:t>
            </a:r>
            <a:r>
              <a:rPr lang="en-US" altLang="en-US" sz="2400" dirty="0"/>
              <a:t>the </a:t>
            </a:r>
            <a:r>
              <a:rPr lang="en-US" altLang="en-US" sz="2400" dirty="0">
                <a:solidFill>
                  <a:schemeClr val="tx1"/>
                </a:solidFill>
              </a:rPr>
              <a:t>welfare</a:t>
            </a:r>
            <a:r>
              <a:rPr lang="en-US" altLang="en-US" sz="2400" dirty="0">
                <a:solidFill>
                  <a:srgbClr val="3333CC"/>
                </a:solidFill>
              </a:rPr>
              <a:t> </a:t>
            </a:r>
            <a:r>
              <a:rPr lang="en-US" altLang="en-US" sz="2400" dirty="0"/>
              <a:t>of certain groups of </a:t>
            </a:r>
            <a:r>
              <a:rPr lang="en-US" altLang="en-US" sz="2400" dirty="0" smtClean="0"/>
              <a:t>people:</a:t>
            </a:r>
          </a:p>
          <a:p>
            <a:pPr lvl="1"/>
            <a:r>
              <a:rPr lang="en-US" altLang="en-US" sz="2200" dirty="0" smtClean="0"/>
              <a:t>retired citizens, minorities, women</a:t>
            </a:r>
            <a:endParaRPr lang="en-US" altLang="en-US" sz="2200" dirty="0"/>
          </a:p>
          <a:p>
            <a:r>
              <a:rPr lang="en-US" altLang="en-US" sz="2400" dirty="0"/>
              <a:t>R</a:t>
            </a:r>
            <a:r>
              <a:rPr lang="en-US" altLang="en-US" sz="2400" dirty="0" smtClean="0">
                <a:solidFill>
                  <a:schemeClr val="tx1"/>
                </a:solidFill>
              </a:rPr>
              <a:t>eligious organizations</a:t>
            </a:r>
            <a:endParaRPr lang="en-US" altLang="en-US" sz="2400" dirty="0"/>
          </a:p>
          <a:p>
            <a:endParaRPr lang="en-US" alt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55836"/>
            <a:ext cx="2209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541982"/>
            <a:ext cx="264454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541982"/>
            <a:ext cx="2586066"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8504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2217"/>
                                        </p:tgtEl>
                                        <p:attrNameLst>
                                          <p:attrName>style.visibility</p:attrName>
                                        </p:attrNameLst>
                                      </p:cBhvr>
                                      <p:to>
                                        <p:strVal val="visible"/>
                                      </p:to>
                                    </p:set>
                                    <p:anim calcmode="lin" valueType="num">
                                      <p:cBhvr additive="base">
                                        <p:cTn id="7" dur="500" fill="hold"/>
                                        <p:tgtEl>
                                          <p:spTgt spid="392217"/>
                                        </p:tgtEl>
                                        <p:attrNameLst>
                                          <p:attrName>ppt_x</p:attrName>
                                        </p:attrNameLst>
                                      </p:cBhvr>
                                      <p:tavLst>
                                        <p:tav tm="0">
                                          <p:val>
                                            <p:strVal val="#ppt_x"/>
                                          </p:val>
                                        </p:tav>
                                        <p:tav tm="100000">
                                          <p:val>
                                            <p:strVal val="#ppt_x"/>
                                          </p:val>
                                        </p:tav>
                                      </p:tavLst>
                                    </p:anim>
                                    <p:anim calcmode="lin" valueType="num">
                                      <p:cBhvr additive="base">
                                        <p:cTn id="8" dur="500" fill="hold"/>
                                        <p:tgtEl>
                                          <p:spTgt spid="39221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92218">
                                            <p:txEl>
                                              <p:pRg st="0" end="0"/>
                                            </p:txEl>
                                          </p:spTgt>
                                        </p:tgtEl>
                                        <p:attrNameLst>
                                          <p:attrName>style.visibility</p:attrName>
                                        </p:attrNameLst>
                                      </p:cBhvr>
                                      <p:to>
                                        <p:strVal val="visible"/>
                                      </p:to>
                                    </p:set>
                                    <p:anim calcmode="lin" valueType="num">
                                      <p:cBhvr additive="base">
                                        <p:cTn id="13" dur="500"/>
                                        <p:tgtEl>
                                          <p:spTgt spid="392218">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922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92218">
                                            <p:txEl>
                                              <p:pRg st="1" end="1"/>
                                            </p:txEl>
                                          </p:spTgt>
                                        </p:tgtEl>
                                        <p:attrNameLst>
                                          <p:attrName>style.visibility</p:attrName>
                                        </p:attrNameLst>
                                      </p:cBhvr>
                                      <p:to>
                                        <p:strVal val="visible"/>
                                      </p:to>
                                    </p:set>
                                    <p:anim calcmode="lin" valueType="num">
                                      <p:cBhvr additive="base">
                                        <p:cTn id="19" dur="500"/>
                                        <p:tgtEl>
                                          <p:spTgt spid="392218">
                                            <p:txEl>
                                              <p:pRg st="1" end="1"/>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92218">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92218">
                                            <p:txEl>
                                              <p:pRg st="2" end="2"/>
                                            </p:txEl>
                                          </p:spTgt>
                                        </p:tgtEl>
                                        <p:attrNameLst>
                                          <p:attrName>style.visibility</p:attrName>
                                        </p:attrNameLst>
                                      </p:cBhvr>
                                      <p:to>
                                        <p:strVal val="visible"/>
                                      </p:to>
                                    </p:set>
                                    <p:anim calcmode="lin" valueType="num">
                                      <p:cBhvr additive="base">
                                        <p:cTn id="25" dur="500"/>
                                        <p:tgtEl>
                                          <p:spTgt spid="392218">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922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92218">
                                            <p:txEl>
                                              <p:pRg st="3" end="3"/>
                                            </p:txEl>
                                          </p:spTgt>
                                        </p:tgtEl>
                                        <p:attrNameLst>
                                          <p:attrName>style.visibility</p:attrName>
                                        </p:attrNameLst>
                                      </p:cBhvr>
                                      <p:to>
                                        <p:strVal val="visible"/>
                                      </p:to>
                                    </p:set>
                                    <p:anim calcmode="lin" valueType="num">
                                      <p:cBhvr additive="base">
                                        <p:cTn id="31" dur="500"/>
                                        <p:tgtEl>
                                          <p:spTgt spid="392218">
                                            <p:txEl>
                                              <p:pRg st="3" end="3"/>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392218">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92218">
                                            <p:txEl>
                                              <p:pRg st="4" end="4"/>
                                            </p:txEl>
                                          </p:spTgt>
                                        </p:tgtEl>
                                        <p:attrNameLst>
                                          <p:attrName>style.visibility</p:attrName>
                                        </p:attrNameLst>
                                      </p:cBhvr>
                                      <p:to>
                                        <p:strVal val="visible"/>
                                      </p:to>
                                    </p:set>
                                    <p:anim calcmode="lin" valueType="num">
                                      <p:cBhvr additive="base">
                                        <p:cTn id="37" dur="500"/>
                                        <p:tgtEl>
                                          <p:spTgt spid="392218">
                                            <p:txEl>
                                              <p:pRg st="4" end="4"/>
                                            </p:txEl>
                                          </p:spTgt>
                                        </p:tgtEl>
                                        <p:attrNameLst>
                                          <p:attrName>ppt_y</p:attrName>
                                        </p:attrNameLst>
                                      </p:cBhvr>
                                      <p:tavLst>
                                        <p:tav tm="0">
                                          <p:val>
                                            <p:strVal val="#ppt_y-#ppt_h*1.125000"/>
                                          </p:val>
                                        </p:tav>
                                        <p:tav tm="100000">
                                          <p:val>
                                            <p:strVal val="#ppt_y"/>
                                          </p:val>
                                        </p:tav>
                                      </p:tavLst>
                                    </p:anim>
                                    <p:animEffect transition="in" filter="wipe(down)">
                                      <p:cBhvr>
                                        <p:cTn id="38" dur="500"/>
                                        <p:tgtEl>
                                          <p:spTgt spid="3922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392218">
                                            <p:txEl>
                                              <p:pRg st="5" end="5"/>
                                            </p:txEl>
                                          </p:spTgt>
                                        </p:tgtEl>
                                        <p:attrNameLst>
                                          <p:attrName>style.visibility</p:attrName>
                                        </p:attrNameLst>
                                      </p:cBhvr>
                                      <p:to>
                                        <p:strVal val="visible"/>
                                      </p:to>
                                    </p:set>
                                    <p:anim calcmode="lin" valueType="num">
                                      <p:cBhvr additive="base">
                                        <p:cTn id="43" dur="500"/>
                                        <p:tgtEl>
                                          <p:spTgt spid="392218">
                                            <p:txEl>
                                              <p:pRg st="5" end="5"/>
                                            </p:txEl>
                                          </p:spTgt>
                                        </p:tgtEl>
                                        <p:attrNameLst>
                                          <p:attrName>ppt_y</p:attrName>
                                        </p:attrNameLst>
                                      </p:cBhvr>
                                      <p:tavLst>
                                        <p:tav tm="0">
                                          <p:val>
                                            <p:strVal val="#ppt_y-#ppt_h*1.125000"/>
                                          </p:val>
                                        </p:tav>
                                        <p:tav tm="100000">
                                          <p:val>
                                            <p:strVal val="#ppt_y"/>
                                          </p:val>
                                        </p:tav>
                                      </p:tavLst>
                                    </p:anim>
                                    <p:animEffect transition="in" filter="wipe(down)">
                                      <p:cBhvr>
                                        <p:cTn id="44" dur="500"/>
                                        <p:tgtEl>
                                          <p:spTgt spid="392218">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392218">
                                            <p:txEl>
                                              <p:pRg st="6" end="6"/>
                                            </p:txEl>
                                          </p:spTgt>
                                        </p:tgtEl>
                                        <p:attrNameLst>
                                          <p:attrName>style.visibility</p:attrName>
                                        </p:attrNameLst>
                                      </p:cBhvr>
                                      <p:to>
                                        <p:strVal val="visible"/>
                                      </p:to>
                                    </p:set>
                                    <p:anim calcmode="lin" valueType="num">
                                      <p:cBhvr additive="base">
                                        <p:cTn id="49" dur="500"/>
                                        <p:tgtEl>
                                          <p:spTgt spid="392218">
                                            <p:txEl>
                                              <p:pRg st="6" end="6"/>
                                            </p:txEl>
                                          </p:spTgt>
                                        </p:tgtEl>
                                        <p:attrNameLst>
                                          <p:attrName>ppt_y</p:attrName>
                                        </p:attrNameLst>
                                      </p:cBhvr>
                                      <p:tavLst>
                                        <p:tav tm="0">
                                          <p:val>
                                            <p:strVal val="#ppt_y-#ppt_h*1.125000"/>
                                          </p:val>
                                        </p:tav>
                                        <p:tav tm="100000">
                                          <p:val>
                                            <p:strVal val="#ppt_y"/>
                                          </p:val>
                                        </p:tav>
                                      </p:tavLst>
                                    </p:anim>
                                    <p:animEffect transition="in" filter="wipe(down)">
                                      <p:cBhvr>
                                        <p:cTn id="50" dur="500"/>
                                        <p:tgtEl>
                                          <p:spTgt spid="3922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17" grpId="0" autoUpdateAnimBg="0"/>
      <p:bldP spid="392218"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algn="ctr"/>
            <a:r>
              <a:rPr lang="en-US" altLang="en-US" dirty="0"/>
              <a:t>Political Parties </a:t>
            </a:r>
            <a:r>
              <a:rPr lang="en-US" altLang="en-US" dirty="0" smtClean="0"/>
              <a:t>vs.</a:t>
            </a:r>
            <a:r>
              <a:rPr lang="en-US" altLang="en-US" dirty="0" smtClean="0"/>
              <a:t> </a:t>
            </a:r>
            <a:r>
              <a:rPr lang="en-US" altLang="en-US" dirty="0"/>
              <a:t>Interest Groups</a:t>
            </a:r>
          </a:p>
        </p:txBody>
      </p:sp>
      <p:sp>
        <p:nvSpPr>
          <p:cNvPr id="390195" name="Rectangle 51"/>
          <p:cNvSpPr>
            <a:spLocks noGrp="1" noChangeArrowheads="1"/>
          </p:cNvSpPr>
          <p:nvPr>
            <p:ph type="body" idx="1"/>
          </p:nvPr>
        </p:nvSpPr>
        <p:spPr>
          <a:xfrm>
            <a:off x="0" y="868362"/>
            <a:ext cx="9144000" cy="5380037"/>
          </a:xfrm>
        </p:spPr>
        <p:txBody>
          <a:bodyPr>
            <a:normAutofit lnSpcReduction="10000"/>
          </a:bodyPr>
          <a:lstStyle/>
          <a:p>
            <a:pPr>
              <a:buFontTx/>
              <a:buChar char=" "/>
            </a:pPr>
            <a:r>
              <a:rPr lang="en-US" altLang="en-US" sz="1800" u="sng" dirty="0"/>
              <a:t>Political </a:t>
            </a:r>
            <a:r>
              <a:rPr lang="en-US" altLang="en-US" sz="1800" u="sng" dirty="0" smtClean="0"/>
              <a:t>parties (PP) </a:t>
            </a:r>
            <a:r>
              <a:rPr lang="en-US" altLang="en-US" sz="1800" u="sng" dirty="0"/>
              <a:t>and interest </a:t>
            </a:r>
            <a:r>
              <a:rPr lang="en-US" altLang="en-US" sz="1800" u="sng" dirty="0" smtClean="0"/>
              <a:t>groups (IG) </a:t>
            </a:r>
            <a:r>
              <a:rPr lang="en-US" altLang="en-US" sz="1800" u="sng" dirty="0"/>
              <a:t>differ in </a:t>
            </a:r>
            <a:r>
              <a:rPr lang="en-US" altLang="en-US" sz="1800" u="sng" dirty="0"/>
              <a:t>3</a:t>
            </a:r>
            <a:r>
              <a:rPr lang="en-US" altLang="en-US" sz="1800" u="sng" dirty="0" smtClean="0"/>
              <a:t> </a:t>
            </a:r>
            <a:r>
              <a:rPr lang="en-US" altLang="en-US" sz="1800" u="sng" dirty="0"/>
              <a:t>striking </a:t>
            </a:r>
            <a:r>
              <a:rPr lang="en-US" altLang="en-US" sz="1800" u="sng" dirty="0" smtClean="0"/>
              <a:t>respects, in:     </a:t>
            </a:r>
          </a:p>
          <a:p>
            <a:pPr lvl="1">
              <a:buFontTx/>
              <a:buChar char=" "/>
            </a:pPr>
            <a:r>
              <a:rPr lang="en-US" altLang="en-US" sz="1600" u="sng" dirty="0" smtClean="0"/>
              <a:t>(</a:t>
            </a:r>
            <a:r>
              <a:rPr lang="en-US" altLang="en-US" sz="1600" u="sng" dirty="0"/>
              <a:t>1) </a:t>
            </a:r>
            <a:r>
              <a:rPr lang="en-US" altLang="en-US" sz="1600" u="sng" dirty="0" smtClean="0"/>
              <a:t>making </a:t>
            </a:r>
            <a:r>
              <a:rPr lang="en-US" altLang="en-US" sz="1600" u="sng" dirty="0"/>
              <a:t>of nominations, </a:t>
            </a:r>
            <a:endParaRPr lang="en-US" altLang="en-US" sz="1600" u="sng" dirty="0" smtClean="0"/>
          </a:p>
          <a:p>
            <a:pPr lvl="1">
              <a:buFontTx/>
              <a:buChar char=" "/>
            </a:pPr>
            <a:r>
              <a:rPr lang="en-US" altLang="en-US" sz="1600" u="sng" dirty="0" smtClean="0"/>
              <a:t>(</a:t>
            </a:r>
            <a:r>
              <a:rPr lang="en-US" altLang="en-US" sz="1600" u="sng" dirty="0"/>
              <a:t>2) </a:t>
            </a:r>
            <a:r>
              <a:rPr lang="en-US" altLang="en-US" sz="1600" u="sng" dirty="0" smtClean="0"/>
              <a:t>their </a:t>
            </a:r>
            <a:r>
              <a:rPr lang="en-US" altLang="en-US" sz="1600" u="sng" dirty="0"/>
              <a:t>primary </a:t>
            </a:r>
            <a:r>
              <a:rPr lang="en-US" altLang="en-US" sz="1600" u="sng" dirty="0" smtClean="0"/>
              <a:t>focus</a:t>
            </a:r>
          </a:p>
          <a:p>
            <a:pPr lvl="1">
              <a:buFontTx/>
              <a:buChar char=" "/>
            </a:pPr>
            <a:r>
              <a:rPr lang="en-US" altLang="en-US" sz="1600" u="sng" dirty="0" smtClean="0"/>
              <a:t>(</a:t>
            </a:r>
            <a:r>
              <a:rPr lang="en-US" altLang="en-US" sz="1600" u="sng" dirty="0"/>
              <a:t>3) </a:t>
            </a:r>
            <a:r>
              <a:rPr lang="en-US" altLang="en-US" sz="1600" u="sng" dirty="0" smtClean="0"/>
              <a:t>the </a:t>
            </a:r>
            <a:r>
              <a:rPr lang="en-US" altLang="en-US" sz="1600" u="sng" dirty="0"/>
              <a:t>scope of their interests.</a:t>
            </a:r>
            <a:endParaRPr lang="en-US" altLang="en-US" sz="1600" dirty="0"/>
          </a:p>
          <a:p>
            <a:pPr>
              <a:buFontTx/>
              <a:buNone/>
            </a:pPr>
            <a:r>
              <a:rPr lang="en-US" altLang="en-US" b="1" i="1" dirty="0">
                <a:solidFill>
                  <a:schemeClr val="hlink"/>
                </a:solidFill>
              </a:rPr>
              <a:t>Nominations</a:t>
            </a:r>
            <a:endParaRPr lang="en-US" altLang="en-US" dirty="0"/>
          </a:p>
          <a:p>
            <a:r>
              <a:rPr lang="en-US" altLang="en-US" sz="1800" dirty="0" smtClean="0"/>
              <a:t>PP -</a:t>
            </a:r>
            <a:r>
              <a:rPr lang="en-US" altLang="en-US" sz="1800" dirty="0" smtClean="0"/>
              <a:t> </a:t>
            </a:r>
            <a:r>
              <a:rPr lang="en-US" altLang="en-US" sz="1800" dirty="0"/>
              <a:t>responsible for the nominating </a:t>
            </a:r>
            <a:r>
              <a:rPr lang="en-US" altLang="en-US" sz="1800" dirty="0" smtClean="0"/>
              <a:t>process</a:t>
            </a:r>
          </a:p>
          <a:p>
            <a:r>
              <a:rPr lang="en-US" altLang="en-US" sz="1800" dirty="0" smtClean="0"/>
              <a:t>IG -</a:t>
            </a:r>
            <a:r>
              <a:rPr lang="en-US" altLang="en-US" sz="1800" dirty="0" smtClean="0"/>
              <a:t> </a:t>
            </a:r>
            <a:r>
              <a:rPr lang="en-US" altLang="en-US" sz="1800" dirty="0"/>
              <a:t>hope to influence those </a:t>
            </a:r>
            <a:r>
              <a:rPr lang="en-US" altLang="en-US" sz="1800" dirty="0" smtClean="0"/>
              <a:t>nominated</a:t>
            </a:r>
            <a:endParaRPr lang="en-US" altLang="en-US" dirty="0"/>
          </a:p>
          <a:p>
            <a:pPr>
              <a:buFontTx/>
              <a:buNone/>
            </a:pPr>
            <a:r>
              <a:rPr lang="en-US" altLang="en-US" b="1" i="1" dirty="0">
                <a:solidFill>
                  <a:srgbClr val="FF0000"/>
                </a:solidFill>
              </a:rPr>
              <a:t>Primary Focus</a:t>
            </a:r>
            <a:endParaRPr lang="en-US" altLang="en-US" dirty="0"/>
          </a:p>
          <a:p>
            <a:r>
              <a:rPr lang="en-US" altLang="en-US" sz="1800" dirty="0" smtClean="0"/>
              <a:t>PP - </a:t>
            </a:r>
            <a:r>
              <a:rPr lang="en-US" altLang="en-US" sz="1800" dirty="0"/>
              <a:t>interested in winning elections and controlling </a:t>
            </a:r>
            <a:r>
              <a:rPr lang="en-US" altLang="en-US" sz="1800" dirty="0" smtClean="0"/>
              <a:t>government </a:t>
            </a:r>
          </a:p>
          <a:p>
            <a:r>
              <a:rPr lang="en-US" altLang="en-US" sz="1800" dirty="0" smtClean="0"/>
              <a:t>IG -</a:t>
            </a:r>
            <a:r>
              <a:rPr lang="en-US" altLang="en-US" sz="1800" dirty="0" smtClean="0"/>
              <a:t> </a:t>
            </a:r>
            <a:r>
              <a:rPr lang="en-US" altLang="en-US" sz="1800" dirty="0"/>
              <a:t>interested in influencing the policies created by </a:t>
            </a:r>
            <a:r>
              <a:rPr lang="en-US" altLang="en-US" sz="1800" dirty="0" smtClean="0"/>
              <a:t>government</a:t>
            </a:r>
            <a:endParaRPr lang="en-US" altLang="en-US" dirty="0"/>
          </a:p>
          <a:p>
            <a:pPr>
              <a:buFontTx/>
              <a:buNone/>
            </a:pPr>
            <a:r>
              <a:rPr lang="en-US" altLang="en-US" b="1" i="1" dirty="0">
                <a:solidFill>
                  <a:srgbClr val="003300"/>
                </a:solidFill>
              </a:rPr>
              <a:t>Scope of Interest</a:t>
            </a:r>
            <a:endParaRPr lang="en-US" altLang="en-US" dirty="0"/>
          </a:p>
          <a:p>
            <a:r>
              <a:rPr lang="en-US" altLang="en-US" sz="1800" dirty="0" smtClean="0"/>
              <a:t>PP - </a:t>
            </a:r>
            <a:r>
              <a:rPr lang="en-US" altLang="en-US" sz="1800" dirty="0"/>
              <a:t>concern themselves with the whole range of public </a:t>
            </a:r>
            <a:r>
              <a:rPr lang="en-US" altLang="en-US" sz="1800" dirty="0" smtClean="0"/>
              <a:t>affairs</a:t>
            </a:r>
          </a:p>
          <a:p>
            <a:r>
              <a:rPr lang="en-US" altLang="en-US" sz="1800" dirty="0" smtClean="0"/>
              <a:t>IG - </a:t>
            </a:r>
            <a:r>
              <a:rPr lang="en-US" altLang="en-US" sz="1800" dirty="0"/>
              <a:t>focus on </a:t>
            </a:r>
            <a:r>
              <a:rPr lang="en-US" altLang="en-US" sz="1800" dirty="0" smtClean="0"/>
              <a:t>specific issues</a:t>
            </a:r>
            <a:endParaRPr lang="en-US" altLang="en-US" dirty="0"/>
          </a:p>
        </p:txBody>
      </p:sp>
    </p:spTree>
    <p:extLst>
      <p:ext uri="{BB962C8B-B14F-4D97-AF65-F5344CB8AC3E}">
        <p14:creationId xmlns:p14="http://schemas.microsoft.com/office/powerpoint/2010/main" val="427365836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0146"/>
                                        </p:tgtEl>
                                        <p:attrNameLst>
                                          <p:attrName>style.visibility</p:attrName>
                                        </p:attrNameLst>
                                      </p:cBhvr>
                                      <p:to>
                                        <p:strVal val="visible"/>
                                      </p:to>
                                    </p:set>
                                    <p:anim calcmode="lin" valueType="num">
                                      <p:cBhvr additive="base">
                                        <p:cTn id="7" dur="500" fill="hold"/>
                                        <p:tgtEl>
                                          <p:spTgt spid="390146"/>
                                        </p:tgtEl>
                                        <p:attrNameLst>
                                          <p:attrName>ppt_x</p:attrName>
                                        </p:attrNameLst>
                                      </p:cBhvr>
                                      <p:tavLst>
                                        <p:tav tm="0">
                                          <p:val>
                                            <p:strVal val="#ppt_x"/>
                                          </p:val>
                                        </p:tav>
                                        <p:tav tm="100000">
                                          <p:val>
                                            <p:strVal val="#ppt_x"/>
                                          </p:val>
                                        </p:tav>
                                      </p:tavLst>
                                    </p:anim>
                                    <p:anim calcmode="lin" valueType="num">
                                      <p:cBhvr additive="base">
                                        <p:cTn id="8" dur="500" fill="hold"/>
                                        <p:tgtEl>
                                          <p:spTgt spid="3901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90195">
                                            <p:txEl>
                                              <p:pRg st="0" end="0"/>
                                            </p:txEl>
                                          </p:spTgt>
                                        </p:tgtEl>
                                        <p:attrNameLst>
                                          <p:attrName>style.visibility</p:attrName>
                                        </p:attrNameLst>
                                      </p:cBhvr>
                                      <p:to>
                                        <p:strVal val="visible"/>
                                      </p:to>
                                    </p:set>
                                    <p:animEffect transition="in" filter="box(out)">
                                      <p:cBhvr>
                                        <p:cTn id="13" dur="500"/>
                                        <p:tgtEl>
                                          <p:spTgt spid="3901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90195">
                                            <p:txEl>
                                              <p:pRg st="1" end="1"/>
                                            </p:txEl>
                                          </p:spTgt>
                                        </p:tgtEl>
                                        <p:attrNameLst>
                                          <p:attrName>style.visibility</p:attrName>
                                        </p:attrNameLst>
                                      </p:cBhvr>
                                      <p:to>
                                        <p:strVal val="visible"/>
                                      </p:to>
                                    </p:set>
                                    <p:animEffect transition="in" filter="box(out)">
                                      <p:cBhvr>
                                        <p:cTn id="18" dur="500"/>
                                        <p:tgtEl>
                                          <p:spTgt spid="3901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0195">
                                            <p:txEl>
                                              <p:pRg st="2" end="2"/>
                                            </p:txEl>
                                          </p:spTgt>
                                        </p:tgtEl>
                                        <p:attrNameLst>
                                          <p:attrName>style.visibility</p:attrName>
                                        </p:attrNameLst>
                                      </p:cBhvr>
                                      <p:to>
                                        <p:strVal val="visible"/>
                                      </p:to>
                                    </p:set>
                                    <p:animEffect transition="in" filter="box(out)">
                                      <p:cBhvr>
                                        <p:cTn id="23" dur="500"/>
                                        <p:tgtEl>
                                          <p:spTgt spid="3901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0195">
                                            <p:txEl>
                                              <p:pRg st="3" end="3"/>
                                            </p:txEl>
                                          </p:spTgt>
                                        </p:tgtEl>
                                        <p:attrNameLst>
                                          <p:attrName>style.visibility</p:attrName>
                                        </p:attrNameLst>
                                      </p:cBhvr>
                                      <p:to>
                                        <p:strVal val="visible"/>
                                      </p:to>
                                    </p:set>
                                    <p:animEffect transition="in" filter="box(out)">
                                      <p:cBhvr>
                                        <p:cTn id="28" dur="500"/>
                                        <p:tgtEl>
                                          <p:spTgt spid="3901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90195">
                                            <p:txEl>
                                              <p:pRg st="4" end="4"/>
                                            </p:txEl>
                                          </p:spTgt>
                                        </p:tgtEl>
                                        <p:attrNameLst>
                                          <p:attrName>style.visibility</p:attrName>
                                        </p:attrNameLst>
                                      </p:cBhvr>
                                      <p:to>
                                        <p:strVal val="visible"/>
                                      </p:to>
                                    </p:set>
                                    <p:animEffect transition="in" filter="box(out)">
                                      <p:cBhvr>
                                        <p:cTn id="33" dur="500"/>
                                        <p:tgtEl>
                                          <p:spTgt spid="39019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90195">
                                            <p:txEl>
                                              <p:pRg st="5" end="5"/>
                                            </p:txEl>
                                          </p:spTgt>
                                        </p:tgtEl>
                                        <p:attrNameLst>
                                          <p:attrName>style.visibility</p:attrName>
                                        </p:attrNameLst>
                                      </p:cBhvr>
                                      <p:to>
                                        <p:strVal val="visible"/>
                                      </p:to>
                                    </p:set>
                                    <p:animEffect transition="in" filter="box(out)">
                                      <p:cBhvr>
                                        <p:cTn id="38" dur="500"/>
                                        <p:tgtEl>
                                          <p:spTgt spid="39019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390195">
                                            <p:txEl>
                                              <p:pRg st="6" end="6"/>
                                            </p:txEl>
                                          </p:spTgt>
                                        </p:tgtEl>
                                        <p:attrNameLst>
                                          <p:attrName>style.visibility</p:attrName>
                                        </p:attrNameLst>
                                      </p:cBhvr>
                                      <p:to>
                                        <p:strVal val="visible"/>
                                      </p:to>
                                    </p:set>
                                    <p:animEffect transition="in" filter="box(out)">
                                      <p:cBhvr>
                                        <p:cTn id="43" dur="500"/>
                                        <p:tgtEl>
                                          <p:spTgt spid="390195">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390195">
                                            <p:txEl>
                                              <p:pRg st="7" end="7"/>
                                            </p:txEl>
                                          </p:spTgt>
                                        </p:tgtEl>
                                        <p:attrNameLst>
                                          <p:attrName>style.visibility</p:attrName>
                                        </p:attrNameLst>
                                      </p:cBhvr>
                                      <p:to>
                                        <p:strVal val="visible"/>
                                      </p:to>
                                    </p:set>
                                    <p:animEffect transition="in" filter="box(out)">
                                      <p:cBhvr>
                                        <p:cTn id="48" dur="500"/>
                                        <p:tgtEl>
                                          <p:spTgt spid="390195">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390195">
                                            <p:txEl>
                                              <p:pRg st="8" end="8"/>
                                            </p:txEl>
                                          </p:spTgt>
                                        </p:tgtEl>
                                        <p:attrNameLst>
                                          <p:attrName>style.visibility</p:attrName>
                                        </p:attrNameLst>
                                      </p:cBhvr>
                                      <p:to>
                                        <p:strVal val="visible"/>
                                      </p:to>
                                    </p:set>
                                    <p:animEffect transition="in" filter="box(out)">
                                      <p:cBhvr>
                                        <p:cTn id="53" dur="500"/>
                                        <p:tgtEl>
                                          <p:spTgt spid="39019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390195">
                                            <p:txEl>
                                              <p:pRg st="9" end="9"/>
                                            </p:txEl>
                                          </p:spTgt>
                                        </p:tgtEl>
                                        <p:attrNameLst>
                                          <p:attrName>style.visibility</p:attrName>
                                        </p:attrNameLst>
                                      </p:cBhvr>
                                      <p:to>
                                        <p:strVal val="visible"/>
                                      </p:to>
                                    </p:set>
                                    <p:animEffect transition="in" filter="box(out)">
                                      <p:cBhvr>
                                        <p:cTn id="58" dur="500"/>
                                        <p:tgtEl>
                                          <p:spTgt spid="390195">
                                            <p:txEl>
                                              <p:pRg st="9" end="9"/>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32" fill="hold" grpId="0" nodeType="clickEffect">
                                  <p:stCondLst>
                                    <p:cond delay="0"/>
                                  </p:stCondLst>
                                  <p:childTnLst>
                                    <p:set>
                                      <p:cBhvr>
                                        <p:cTn id="62" dur="1" fill="hold">
                                          <p:stCondLst>
                                            <p:cond delay="0"/>
                                          </p:stCondLst>
                                        </p:cTn>
                                        <p:tgtEl>
                                          <p:spTgt spid="390195">
                                            <p:txEl>
                                              <p:pRg st="10" end="10"/>
                                            </p:txEl>
                                          </p:spTgt>
                                        </p:tgtEl>
                                        <p:attrNameLst>
                                          <p:attrName>style.visibility</p:attrName>
                                        </p:attrNameLst>
                                      </p:cBhvr>
                                      <p:to>
                                        <p:strVal val="visible"/>
                                      </p:to>
                                    </p:set>
                                    <p:animEffect transition="in" filter="box(out)">
                                      <p:cBhvr>
                                        <p:cTn id="63" dur="500"/>
                                        <p:tgtEl>
                                          <p:spTgt spid="390195">
                                            <p:txEl>
                                              <p:pRg st="10" end="1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390195">
                                            <p:txEl>
                                              <p:pRg st="11" end="11"/>
                                            </p:txEl>
                                          </p:spTgt>
                                        </p:tgtEl>
                                        <p:attrNameLst>
                                          <p:attrName>style.visibility</p:attrName>
                                        </p:attrNameLst>
                                      </p:cBhvr>
                                      <p:to>
                                        <p:strVal val="visible"/>
                                      </p:to>
                                    </p:set>
                                    <p:animEffect transition="in" filter="box(out)">
                                      <p:cBhvr>
                                        <p:cTn id="68" dur="500"/>
                                        <p:tgtEl>
                                          <p:spTgt spid="390195">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390195">
                                            <p:txEl>
                                              <p:pRg st="12" end="12"/>
                                            </p:txEl>
                                          </p:spTgt>
                                        </p:tgtEl>
                                        <p:attrNameLst>
                                          <p:attrName>style.visibility</p:attrName>
                                        </p:attrNameLst>
                                      </p:cBhvr>
                                      <p:to>
                                        <p:strVal val="visible"/>
                                      </p:to>
                                    </p:set>
                                    <p:animEffect transition="in" filter="box(out)">
                                      <p:cBhvr>
                                        <p:cTn id="73" dur="500"/>
                                        <p:tgtEl>
                                          <p:spTgt spid="3901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utoUpdateAnimBg="0"/>
      <p:bldP spid="39019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lgn="ctr"/>
            <a:r>
              <a:rPr lang="en-US" altLang="en-US" dirty="0"/>
              <a:t>Valuable </a:t>
            </a:r>
            <a:r>
              <a:rPr lang="en-US" altLang="en-US" dirty="0" smtClean="0"/>
              <a:t>Functions</a:t>
            </a:r>
            <a:endParaRPr lang="en-US" altLang="en-US" dirty="0"/>
          </a:p>
        </p:txBody>
      </p:sp>
      <p:sp>
        <p:nvSpPr>
          <p:cNvPr id="432139" name="Rectangle 11"/>
          <p:cNvSpPr>
            <a:spLocks noGrp="1" noChangeArrowheads="1"/>
          </p:cNvSpPr>
          <p:nvPr>
            <p:ph type="body" idx="1"/>
          </p:nvPr>
        </p:nvSpPr>
        <p:spPr>
          <a:xfrm>
            <a:off x="0" y="838200"/>
            <a:ext cx="9144000" cy="2336800"/>
          </a:xfrm>
        </p:spPr>
        <p:txBody>
          <a:bodyPr/>
          <a:lstStyle/>
          <a:p>
            <a:r>
              <a:rPr lang="en-US" altLang="en-US" dirty="0"/>
              <a:t>R</a:t>
            </a:r>
            <a:r>
              <a:rPr lang="en-US" altLang="en-US" dirty="0" smtClean="0"/>
              <a:t>aise </a:t>
            </a:r>
            <a:r>
              <a:rPr lang="en-US" altLang="en-US" dirty="0"/>
              <a:t>awareness of </a:t>
            </a:r>
            <a:r>
              <a:rPr lang="en-US" altLang="en-US" b="1" dirty="0">
                <a:solidFill>
                  <a:schemeClr val="tx2"/>
                </a:solidFill>
              </a:rPr>
              <a:t>public affairs</a:t>
            </a:r>
            <a:r>
              <a:rPr lang="en-US" altLang="en-US" dirty="0">
                <a:solidFill>
                  <a:schemeClr val="tx1"/>
                </a:solidFill>
              </a:rPr>
              <a:t>,</a:t>
            </a:r>
            <a:r>
              <a:rPr lang="en-US" altLang="en-US" dirty="0"/>
              <a:t> or issues </a:t>
            </a:r>
            <a:r>
              <a:rPr lang="en-US" altLang="en-US" dirty="0" smtClean="0"/>
              <a:t>of</a:t>
            </a:r>
            <a:r>
              <a:rPr lang="en-US" altLang="en-US" dirty="0" smtClean="0"/>
              <a:t> concern</a:t>
            </a:r>
            <a:endParaRPr lang="en-US" altLang="en-US" dirty="0"/>
          </a:p>
          <a:p>
            <a:r>
              <a:rPr lang="en-US" altLang="en-US" dirty="0"/>
              <a:t>P</a:t>
            </a:r>
            <a:r>
              <a:rPr lang="en-US" altLang="en-US" dirty="0" smtClean="0"/>
              <a:t>rovide </a:t>
            </a:r>
            <a:r>
              <a:rPr lang="en-US" altLang="en-US" dirty="0"/>
              <a:t>specialized </a:t>
            </a:r>
            <a:r>
              <a:rPr lang="en-US" altLang="en-US" dirty="0" smtClean="0"/>
              <a:t>information</a:t>
            </a:r>
            <a:endParaRPr lang="en-US" altLang="en-US" dirty="0"/>
          </a:p>
          <a:p>
            <a:r>
              <a:rPr lang="en-US" altLang="en-US" dirty="0" smtClean="0"/>
              <a:t>V</a:t>
            </a:r>
            <a:r>
              <a:rPr lang="en-US" altLang="en-US" dirty="0" smtClean="0"/>
              <a:t>ehicles for political participation</a:t>
            </a:r>
            <a:endParaRPr lang="en-US" altLang="en-US" dirty="0"/>
          </a:p>
          <a:p>
            <a:r>
              <a:rPr lang="en-US" altLang="en-US" dirty="0" smtClean="0"/>
              <a:t>“Watch Dog”</a:t>
            </a:r>
            <a:r>
              <a:rPr lang="en-US" altLang="en-US" dirty="0" smtClean="0"/>
              <a:t> </a:t>
            </a:r>
            <a:r>
              <a:rPr lang="en-US" altLang="en-US" dirty="0"/>
              <a:t>on </a:t>
            </a:r>
            <a:r>
              <a:rPr lang="en-US" altLang="en-US" dirty="0" smtClean="0"/>
              <a:t>public </a:t>
            </a:r>
            <a:r>
              <a:rPr lang="en-US" altLang="en-US" dirty="0"/>
              <a:t>agencies and </a:t>
            </a:r>
            <a:r>
              <a:rPr lang="en-US" altLang="en-US" dirty="0" smtClean="0"/>
              <a:t>officials</a:t>
            </a:r>
            <a:endParaRPr lang="en-US" altLang="en-US" dirty="0"/>
          </a:p>
          <a:p>
            <a:endParaRPr lang="en-US" altLang="en-US" sz="1600" dirty="0"/>
          </a:p>
        </p:txBody>
      </p:sp>
      <p:sp>
        <p:nvSpPr>
          <p:cNvPr id="11" name="Rectangle 3"/>
          <p:cNvSpPr txBox="1">
            <a:spLocks noChangeArrowheads="1"/>
          </p:cNvSpPr>
          <p:nvPr/>
        </p:nvSpPr>
        <p:spPr bwMode="auto">
          <a:xfrm>
            <a:off x="0" y="4029364"/>
            <a:ext cx="9144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a:lstStyle>
          <a:p>
            <a:r>
              <a:rPr lang="en-US" altLang="en-US" kern="0" dirty="0" smtClean="0"/>
              <a:t>Disproportionate influence ($$$)</a:t>
            </a:r>
          </a:p>
          <a:p>
            <a:r>
              <a:rPr lang="en-US" altLang="en-US" kern="0" dirty="0" smtClean="0"/>
              <a:t>Don’t always represent the views of the people</a:t>
            </a:r>
          </a:p>
          <a:p>
            <a:r>
              <a:rPr lang="en-US" altLang="en-US" kern="0" dirty="0" smtClean="0"/>
              <a:t>In rare cases, groups use tactics such as bribery, threats, </a:t>
            </a:r>
            <a:r>
              <a:rPr lang="en-US" altLang="en-US" kern="0" dirty="0" err="1" smtClean="0"/>
              <a:t>etc</a:t>
            </a:r>
            <a:endParaRPr lang="en-US" altLang="en-US" kern="0" dirty="0" smtClean="0"/>
          </a:p>
        </p:txBody>
      </p:sp>
      <p:sp>
        <p:nvSpPr>
          <p:cNvPr id="12" name="Rectangle 2"/>
          <p:cNvSpPr txBox="1">
            <a:spLocks noChangeArrowheads="1"/>
          </p:cNvSpPr>
          <p:nvPr/>
        </p:nvSpPr>
        <p:spPr bwMode="auto">
          <a:xfrm>
            <a:off x="136236" y="335280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a:lstStyle>
          <a:p>
            <a:pPr algn="ctr"/>
            <a:r>
              <a:rPr lang="en-US" altLang="en-US" kern="0" dirty="0" smtClean="0"/>
              <a:t>Criticisms</a:t>
            </a:r>
            <a:endParaRPr lang="en-US" altLang="en-US" kern="0" dirty="0"/>
          </a:p>
        </p:txBody>
      </p:sp>
    </p:spTree>
    <p:extLst>
      <p:ext uri="{BB962C8B-B14F-4D97-AF65-F5344CB8AC3E}">
        <p14:creationId xmlns:p14="http://schemas.microsoft.com/office/powerpoint/2010/main" val="2310462511"/>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304800" y="0"/>
            <a:ext cx="5715000" cy="914400"/>
          </a:xfrm>
        </p:spPr>
        <p:txBody>
          <a:bodyPr/>
          <a:lstStyle/>
          <a:p>
            <a:pPr algn="ctr"/>
            <a:r>
              <a:rPr lang="en-US" altLang="en-US" dirty="0"/>
              <a:t>Influencing Parties </a:t>
            </a:r>
            <a:r>
              <a:rPr lang="en-US" altLang="en-US" dirty="0" smtClean="0"/>
              <a:t/>
            </a:r>
            <a:br>
              <a:rPr lang="en-US" altLang="en-US" dirty="0" smtClean="0"/>
            </a:br>
            <a:r>
              <a:rPr lang="en-US" altLang="en-US" dirty="0" smtClean="0"/>
              <a:t>and </a:t>
            </a:r>
            <a:r>
              <a:rPr lang="en-US" altLang="en-US" dirty="0"/>
              <a:t>Elections</a:t>
            </a:r>
          </a:p>
        </p:txBody>
      </p:sp>
      <p:sp>
        <p:nvSpPr>
          <p:cNvPr id="398363" name="Rectangle 27"/>
          <p:cNvSpPr>
            <a:spLocks noGrp="1" noChangeArrowheads="1"/>
          </p:cNvSpPr>
          <p:nvPr>
            <p:ph type="body" idx="1"/>
          </p:nvPr>
        </p:nvSpPr>
        <p:spPr>
          <a:xfrm>
            <a:off x="0" y="838200"/>
            <a:ext cx="9144000" cy="1828800"/>
          </a:xfrm>
        </p:spPr>
        <p:txBody>
          <a:bodyPr/>
          <a:lstStyle/>
          <a:p>
            <a:r>
              <a:rPr lang="en-US" altLang="en-US" b="1" dirty="0">
                <a:solidFill>
                  <a:schemeClr val="tx2"/>
                </a:solidFill>
              </a:rPr>
              <a:t>Political Action Committees</a:t>
            </a:r>
            <a:r>
              <a:rPr lang="en-US" altLang="en-US" dirty="0"/>
              <a:t> (</a:t>
            </a:r>
            <a:r>
              <a:rPr lang="en-US" altLang="en-US" dirty="0" smtClean="0"/>
              <a:t>PACs)</a:t>
            </a:r>
          </a:p>
          <a:p>
            <a:pPr marL="0" indent="0">
              <a:buNone/>
            </a:pPr>
            <a:r>
              <a:rPr lang="en-US" altLang="en-US" dirty="0" smtClean="0"/>
              <a:t>raise and </a:t>
            </a:r>
            <a:r>
              <a:rPr lang="en-US" altLang="en-US" dirty="0"/>
              <a:t>distribute money to candidates </a:t>
            </a:r>
            <a:endParaRPr lang="en-US" altLang="en-US" dirty="0" smtClean="0"/>
          </a:p>
          <a:p>
            <a:pPr marL="0" indent="0">
              <a:buNone/>
            </a:pPr>
            <a:r>
              <a:rPr lang="en-US" altLang="en-US" dirty="0" smtClean="0"/>
              <a:t>who </a:t>
            </a:r>
            <a:r>
              <a:rPr lang="en-US" altLang="en-US" dirty="0"/>
              <a:t>will </a:t>
            </a:r>
            <a:r>
              <a:rPr lang="en-US" altLang="en-US" dirty="0" smtClean="0"/>
              <a:t>further </a:t>
            </a:r>
            <a:r>
              <a:rPr lang="en-US" altLang="en-US" dirty="0"/>
              <a:t>their goals.</a:t>
            </a:r>
            <a:endParaRPr lang="en-US" altLang="en-US" sz="1800" dirty="0"/>
          </a:p>
        </p:txBody>
      </p:sp>
      <p:pic>
        <p:nvPicPr>
          <p:cNvPr id="398364" name="Picture 28" descr="MAG01SE0903a5144.jpg                                           00000179PenyackJ HD                    B33A4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6285"/>
            <a:ext cx="3565234" cy="25570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10666" y="2466109"/>
            <a:ext cx="9133334" cy="110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a:lstStyle>
          <a:p>
            <a:r>
              <a:rPr lang="en-US" altLang="en-US" b="1" kern="0" dirty="0" smtClean="0">
                <a:solidFill>
                  <a:schemeClr val="tx2"/>
                </a:solidFill>
              </a:rPr>
              <a:t>Lobbying</a:t>
            </a:r>
            <a:r>
              <a:rPr lang="en-US" altLang="en-US" kern="0" dirty="0" smtClean="0"/>
              <a:t> is any activity by which a group pressures legislators and influences the legislative process.</a:t>
            </a:r>
          </a:p>
        </p:txBody>
      </p:sp>
      <p:sp>
        <p:nvSpPr>
          <p:cNvPr id="13" name="Rectangle 3"/>
          <p:cNvSpPr txBox="1">
            <a:spLocks noChangeArrowheads="1"/>
          </p:cNvSpPr>
          <p:nvPr/>
        </p:nvSpPr>
        <p:spPr bwMode="auto">
          <a:xfrm>
            <a:off x="-5499" y="3200400"/>
            <a:ext cx="91494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a:lstStyle>
          <a:p>
            <a:pPr>
              <a:buFontTx/>
              <a:buNone/>
            </a:pPr>
            <a:r>
              <a:rPr lang="en-US" altLang="en-US" kern="0" dirty="0" smtClean="0"/>
              <a:t>Lobbyists use several techniques:</a:t>
            </a:r>
          </a:p>
          <a:p>
            <a:r>
              <a:rPr lang="en-US" altLang="en-US" kern="0" dirty="0"/>
              <a:t>S</a:t>
            </a:r>
            <a:r>
              <a:rPr lang="en-US" altLang="en-US" kern="0" dirty="0" smtClean="0"/>
              <a:t>end articles, reports, and other information to officeholders</a:t>
            </a:r>
          </a:p>
          <a:p>
            <a:r>
              <a:rPr lang="en-US" altLang="en-US" kern="0" dirty="0" smtClean="0"/>
              <a:t>Testify before legislative committees (Bill process)</a:t>
            </a:r>
          </a:p>
          <a:p>
            <a:r>
              <a:rPr lang="en-US" altLang="en-US" kern="0" dirty="0" smtClean="0"/>
              <a:t>“Grass-roots” pressures through email, letters, or phone calls from constituents</a:t>
            </a:r>
          </a:p>
          <a:p>
            <a:r>
              <a:rPr lang="en-US" altLang="en-US" kern="0" dirty="0"/>
              <a:t>R</a:t>
            </a:r>
            <a:r>
              <a:rPr lang="en-US" altLang="en-US" kern="0" dirty="0" smtClean="0"/>
              <a:t>ate candidates and publicize the ratings</a:t>
            </a:r>
          </a:p>
          <a:p>
            <a:r>
              <a:rPr lang="en-US" altLang="en-US" kern="0" dirty="0"/>
              <a:t>M</a:t>
            </a:r>
            <a:r>
              <a:rPr lang="en-US" altLang="en-US" kern="0" dirty="0" smtClean="0"/>
              <a:t>ake campaign contributions.</a:t>
            </a:r>
            <a:endParaRPr lang="en-US" altLang="en-US" kern="0" dirty="0"/>
          </a:p>
        </p:txBody>
      </p:sp>
    </p:spTree>
    <p:extLst>
      <p:ext uri="{BB962C8B-B14F-4D97-AF65-F5344CB8AC3E}">
        <p14:creationId xmlns:p14="http://schemas.microsoft.com/office/powerpoint/2010/main" val="11352094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98364"/>
                                        </p:tgtEl>
                                        <p:attrNameLst>
                                          <p:attrName>style.visibility</p:attrName>
                                        </p:attrNameLst>
                                      </p:cBhvr>
                                      <p:to>
                                        <p:strVal val="visible"/>
                                      </p:to>
                                    </p:set>
                                    <p:animEffect transition="in" filter="wipe(up)">
                                      <p:cBhvr>
                                        <p:cTn id="7" dur="500"/>
                                        <p:tgtEl>
                                          <p:spTgt spid="3983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up)">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checkerboard(across)">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checkerboard(across)">
                                      <p:cBhvr>
                                        <p:cTn id="4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autoUpdateAnimBg="0"/>
      <p:bldP spid="13"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effectLst>
                  <a:outerShdw blurRad="38100" dist="38100" dir="2700000" algn="tl">
                    <a:srgbClr val="000000">
                      <a:alpha val="43137"/>
                    </a:srgbClr>
                  </a:outerShdw>
                </a:effectLst>
              </a:rPr>
              <a:t>QUICK WRITE:</a:t>
            </a:r>
            <a:br>
              <a:rPr lang="en-US"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Campaign Regulations vs. 1</a:t>
            </a:r>
            <a:r>
              <a:rPr lang="en-US" sz="3200" b="1" baseline="30000" dirty="0" smtClean="0">
                <a:effectLst>
                  <a:outerShdw blurRad="38100" dist="38100" dir="2700000" algn="tl">
                    <a:srgbClr val="000000">
                      <a:alpha val="43137"/>
                    </a:srgbClr>
                  </a:outerShdw>
                </a:effectLst>
              </a:rPr>
              <a:t>st</a:t>
            </a:r>
            <a:r>
              <a:rPr lang="en-US" sz="3200" b="1" dirty="0" smtClean="0">
                <a:effectLst>
                  <a:outerShdw blurRad="38100" dist="38100" dir="2700000" algn="tl">
                    <a:srgbClr val="000000">
                      <a:alpha val="43137"/>
                    </a:srgbClr>
                  </a:outerShdw>
                </a:effectLst>
              </a:rPr>
              <a:t> Amendment</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43000"/>
            <a:ext cx="9144000" cy="5715000"/>
          </a:xfrm>
        </p:spPr>
        <p:txBody>
          <a:bodyPr/>
          <a:lstStyle/>
          <a:p>
            <a:r>
              <a:rPr lang="en-US" sz="2400" dirty="0" smtClean="0"/>
              <a:t>Some people argue that there should be more regulations/restrictions on money that can be contributed to a campaign because “elections are won by money”.</a:t>
            </a:r>
          </a:p>
          <a:p>
            <a:endParaRPr lang="en-US" sz="2400" dirty="0" smtClean="0"/>
          </a:p>
          <a:p>
            <a:r>
              <a:rPr lang="en-US" sz="2400" dirty="0" smtClean="0"/>
              <a:t>Some people argue that your money is your money and our capitalist system along with your 1</a:t>
            </a:r>
            <a:r>
              <a:rPr lang="en-US" sz="2400" baseline="30000" dirty="0" smtClean="0"/>
              <a:t>st</a:t>
            </a:r>
            <a:r>
              <a:rPr lang="en-US" sz="2400" dirty="0" smtClean="0"/>
              <a:t> amendment rights of free speech and free press allow for you to spend it as you see fit, even if it that means donating large sums to a campaign.</a:t>
            </a:r>
          </a:p>
          <a:p>
            <a:endParaRPr lang="en-US" sz="2400" dirty="0"/>
          </a:p>
          <a:p>
            <a:pPr lvl="1"/>
            <a:r>
              <a:rPr lang="en-US" sz="3200" dirty="0" smtClean="0"/>
              <a:t>Write a ½ page Quick Write.</a:t>
            </a:r>
          </a:p>
          <a:p>
            <a:pPr lvl="1"/>
            <a:r>
              <a:rPr lang="en-US" sz="3200" dirty="0" smtClean="0"/>
              <a:t>Which argument do you tend to support more?  Defend your answer with reasoning.</a:t>
            </a:r>
            <a:endParaRPr lang="en-US" sz="3200" dirty="0"/>
          </a:p>
        </p:txBody>
      </p:sp>
    </p:spTree>
    <p:extLst>
      <p:ext uri="{BB962C8B-B14F-4D97-AF65-F5344CB8AC3E}">
        <p14:creationId xmlns:p14="http://schemas.microsoft.com/office/powerpoint/2010/main" val="2669820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4253</TotalTime>
  <Words>858</Words>
  <Application>Microsoft Office PowerPoint</Application>
  <PresentationFormat>On-screen Show (4:3)</PresentationFormat>
  <Paragraphs>108</Paragraphs>
  <Slides>14</Slides>
  <Notes>0</Notes>
  <HiddenSlides>4</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14_TP030004031</vt:lpstr>
      <vt:lpstr>PHTemplate</vt:lpstr>
      <vt:lpstr>Picture</vt:lpstr>
      <vt:lpstr>Wednesday April 15, 2015 Mr. Goblirsch – American Government</vt:lpstr>
      <vt:lpstr>$PECIAL INTERE$T GROUPS</vt:lpstr>
      <vt:lpstr>QUOTE: James Madison – Federalist #10</vt:lpstr>
      <vt:lpstr>Influencing Public Opinion</vt:lpstr>
      <vt:lpstr>Reasons for Interest Groups</vt:lpstr>
      <vt:lpstr>Political Parties vs. Interest Groups</vt:lpstr>
      <vt:lpstr>Valuable Functions</vt:lpstr>
      <vt:lpstr>Influencing Parties  and Elections</vt:lpstr>
      <vt:lpstr>QUICK WRITE: Campaign Regulations vs. 1st Amendment</vt:lpstr>
      <vt:lpstr>ASSIGNMENT</vt:lpstr>
      <vt:lpstr>The Role of Interest Groups</vt:lpstr>
      <vt:lpstr>Propaganda</vt:lpstr>
      <vt:lpstr>Lobbying</vt:lpstr>
      <vt:lpstr>Lobbyists at Work</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September 30, 2013 Mr. Goblirsch – American Government</dc:title>
  <dc:creator>Windows User</dc:creator>
  <cp:lastModifiedBy>cgoblirsch</cp:lastModifiedBy>
  <cp:revision>121</cp:revision>
  <cp:lastPrinted>2015-04-14T16:43:45Z</cp:lastPrinted>
  <dcterms:created xsi:type="dcterms:W3CDTF">2013-09-30T13:16:32Z</dcterms:created>
  <dcterms:modified xsi:type="dcterms:W3CDTF">2015-04-15T21:30:11Z</dcterms:modified>
</cp:coreProperties>
</file>