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87" r:id="rId3"/>
    <p:sldMasterId id="2147483711" r:id="rId4"/>
    <p:sldMasterId id="2147483723" r:id="rId5"/>
    <p:sldMasterId id="2147483735" r:id="rId6"/>
  </p:sldMasterIdLst>
  <p:notesMasterIdLst>
    <p:notesMasterId r:id="rId16"/>
  </p:notesMasterIdLst>
  <p:sldIdLst>
    <p:sldId id="261" r:id="rId7"/>
    <p:sldId id="264" r:id="rId8"/>
    <p:sldId id="267" r:id="rId9"/>
    <p:sldId id="258" r:id="rId10"/>
    <p:sldId id="265" r:id="rId11"/>
    <p:sldId id="257" r:id="rId12"/>
    <p:sldId id="259" r:id="rId13"/>
    <p:sldId id="266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30DD3-5DA6-443F-9749-555F18F5A32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1C95-355F-4988-B9FB-8072A5E72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39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CFCAB35-0975-4928-9892-F7C3EBA0167E}" type="slidenum">
              <a:rPr lang="en-US" altLang="en-US">
                <a:solidFill>
                  <a:srgbClr val="000000"/>
                </a:solidFill>
                <a:latin typeface="Calibri" pitchFamily="34" charset="0"/>
              </a:rPr>
              <a:pPr/>
              <a:t>2</a:t>
            </a:fld>
            <a:endParaRPr lang="en-US" alt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39C1A-43F9-45F9-AF42-CFB22459E4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2FA12-41DE-4FEA-8B3D-2EAB6746B50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50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BAC1D-4547-4B2D-A796-1B5EB01BAC9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338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732379-2C73-418A-A291-1B36FFE2D44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30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DAA4DC9-1853-4131-8A99-80D912DEFE2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328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53F752B-9124-4FA7-A0E3-0FFA4A22A84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66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04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24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84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8/18/2015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432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8/18/2015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6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EA0C0-6C7C-4B27-888E-25DCA379A6A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0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8/18/2015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76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8/18/2015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866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8/18/2015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577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8/18/2015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587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30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99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>
                <a:latin typeface="Franklin Gothic Book" pitchFamily="34" charset="0"/>
                <a:cs typeface="+mn-cs"/>
              </a:defRPr>
            </a:lvl1pPr>
          </a:lstStyle>
          <a:p>
            <a:pPr>
              <a:defRPr/>
            </a:pPr>
            <a:fld id="{049A252A-76A0-456F-9784-2B9E0F129B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1251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>
                <a:latin typeface="Franklin Gothic Book" pitchFamily="34" charset="0"/>
                <a:cs typeface="+mn-cs"/>
              </a:defRPr>
            </a:lvl1pPr>
          </a:lstStyle>
          <a:p>
            <a:pPr>
              <a:defRPr/>
            </a:pPr>
            <a:fld id="{E4AFCBF9-6744-453B-BAEF-39018DC7F3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7868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>
                <a:latin typeface="Franklin Gothic Book" pitchFamily="34" charset="0"/>
                <a:cs typeface="+mn-cs"/>
              </a:defRPr>
            </a:lvl1pPr>
          </a:lstStyle>
          <a:p>
            <a:pPr>
              <a:defRPr/>
            </a:pPr>
            <a:fld id="{11058DB1-0B1A-40F7-8762-16D2C0A22D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81805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>
                <a:latin typeface="Franklin Gothic Book" pitchFamily="34" charset="0"/>
                <a:cs typeface="+mn-cs"/>
              </a:defRPr>
            </a:lvl1pPr>
          </a:lstStyle>
          <a:p>
            <a:pPr>
              <a:defRPr/>
            </a:pPr>
            <a:fld id="{118A5DEE-E4AA-46D6-AA55-6E34B9E305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49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138C4-64AB-485E-8BD0-6040FE160D8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9890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>
                <a:latin typeface="Franklin Gothic Book" pitchFamily="34" charset="0"/>
                <a:cs typeface="+mn-cs"/>
              </a:defRPr>
            </a:lvl1pPr>
          </a:lstStyle>
          <a:p>
            <a:pPr>
              <a:defRPr/>
            </a:pPr>
            <a:fld id="{486D1200-1B2D-4BE6-B15B-6063327764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1874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>
                <a:latin typeface="Franklin Gothic Book" pitchFamily="34" charset="0"/>
                <a:cs typeface="+mn-cs"/>
              </a:defRPr>
            </a:lvl1pPr>
          </a:lstStyle>
          <a:p>
            <a:pPr>
              <a:defRPr/>
            </a:pPr>
            <a:fld id="{575C6ED3-1F57-499D-B501-DAB7207EEC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9343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>
                <a:latin typeface="Franklin Gothic Book" pitchFamily="34" charset="0"/>
                <a:cs typeface="+mn-cs"/>
              </a:defRPr>
            </a:lvl1pPr>
          </a:lstStyle>
          <a:p>
            <a:pPr>
              <a:defRPr/>
            </a:pPr>
            <a:fld id="{9AF8DC2D-5FE8-40D9-811B-2869E0385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6002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>
                <a:latin typeface="Franklin Gothic Book" pitchFamily="34" charset="0"/>
                <a:cs typeface="+mn-cs"/>
              </a:defRPr>
            </a:lvl1pPr>
          </a:lstStyle>
          <a:p>
            <a:pPr>
              <a:defRPr/>
            </a:pPr>
            <a:fld id="{3B0A246E-EFA5-4056-AAFA-056BCD0D3C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91607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>
                <a:latin typeface="Franklin Gothic Book" pitchFamily="34" charset="0"/>
                <a:cs typeface="+mn-cs"/>
              </a:defRPr>
            </a:lvl1pPr>
          </a:lstStyle>
          <a:p>
            <a:pPr>
              <a:defRPr/>
            </a:pPr>
            <a:fld id="{236EC73B-EFFD-490E-975E-4F598D0363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2591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>
                <a:latin typeface="Franklin Gothic Book" pitchFamily="34" charset="0"/>
                <a:cs typeface="+mn-cs"/>
              </a:defRPr>
            </a:lvl1pPr>
          </a:lstStyle>
          <a:p>
            <a:pPr>
              <a:defRPr/>
            </a:pPr>
            <a:fld id="{F7F863C3-5230-4E67-862A-403082C9C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6692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600200"/>
            <a:ext cx="21717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36270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>
                <a:latin typeface="Franklin Gothic Book" pitchFamily="34" charset="0"/>
                <a:cs typeface="+mn-cs"/>
              </a:defRPr>
            </a:lvl1pPr>
          </a:lstStyle>
          <a:p>
            <a:pPr>
              <a:defRPr/>
            </a:pPr>
            <a:fld id="{5328BCF3-8220-475D-A932-0E82F77ACB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64232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07821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15946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961517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01F6D-DE20-4161-8A7A-0E71C3D4708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6801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42761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79722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12713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8608337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1691366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2510988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31094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5000" y="1600200"/>
            <a:ext cx="2174875" cy="5581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375400" cy="5581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82836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ChangeArrowheads="1"/>
          </p:cNvSpPr>
          <p:nvPr/>
        </p:nvSpPr>
        <p:spPr bwMode="auto">
          <a:xfrm>
            <a:off x="3276600" y="0"/>
            <a:ext cx="2552700" cy="9017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000">
              <a:solidFill>
                <a:srgbClr val="000000"/>
              </a:solidFill>
            </a:endParaRP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219200"/>
            <a:ext cx="7543800" cy="1752600"/>
          </a:xfrm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4032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3048000"/>
            <a:ext cx="7543800" cy="8382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3600" i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40325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B1E7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000">
              <a:solidFill>
                <a:srgbClr val="000000"/>
              </a:solidFill>
            </a:endParaRPr>
          </a:p>
        </p:txBody>
      </p:sp>
      <p:graphicFrame>
        <p:nvGraphicFramePr>
          <p:cNvPr id="440326" name="Object 6"/>
          <p:cNvGraphicFramePr>
            <a:graphicFrameLocks noChangeAspect="1"/>
          </p:cNvGraphicFramePr>
          <p:nvPr/>
        </p:nvGraphicFramePr>
        <p:xfrm>
          <a:off x="8216900" y="6261100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Picture" r:id="rId3" imgW="2331720" imgH="1490472" progId="Word.Picture.8">
                  <p:embed/>
                </p:oleObj>
              </mc:Choice>
              <mc:Fallback>
                <p:oleObj name="Picture" r:id="rId3" imgW="2331720" imgH="149047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900" y="6261100"/>
                        <a:ext cx="9144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A066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27" name="Rectangle 7"/>
          <p:cNvSpPr>
            <a:spLocks noChangeArrowheads="1"/>
          </p:cNvSpPr>
          <p:nvPr/>
        </p:nvSpPr>
        <p:spPr bwMode="auto">
          <a:xfrm>
            <a:off x="8215313" y="6262688"/>
            <a:ext cx="898525" cy="569912"/>
          </a:xfrm>
          <a:prstGeom prst="rect">
            <a:avLst/>
          </a:prstGeom>
          <a:noFill/>
          <a:ln w="9525">
            <a:solidFill>
              <a:srgbClr val="3A066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000">
              <a:solidFill>
                <a:srgbClr val="000000"/>
              </a:solidFill>
            </a:endParaRPr>
          </a:p>
        </p:txBody>
      </p:sp>
      <p:sp>
        <p:nvSpPr>
          <p:cNvPr id="440328" name="Text Box 8"/>
          <p:cNvSpPr txBox="1">
            <a:spLocks noChangeArrowheads="1"/>
          </p:cNvSpPr>
          <p:nvPr/>
        </p:nvSpPr>
        <p:spPr bwMode="auto">
          <a:xfrm>
            <a:off x="3646488" y="517525"/>
            <a:ext cx="1809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Presentation Pro</a:t>
            </a:r>
            <a:endParaRPr lang="en-US" altLang="en-US" sz="3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766286"/>
      </p:ext>
    </p:extLst>
  </p:cSld>
  <p:clrMapOvr>
    <a:masterClrMapping/>
  </p:clrMapOvr>
  <p:transition>
    <p:wipe dir="d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27151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B938A-E9EE-48AC-928B-562C4A3DE0D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925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9543410"/>
      </p:ext>
    </p:extLst>
  </p:cSld>
  <p:clrMapOvr>
    <a:masterClrMapping/>
  </p:clrMapOvr>
  <p:transition>
    <p:wipe dir="d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229100" cy="189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189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01772"/>
      </p:ext>
    </p:extLst>
  </p:cSld>
  <p:clrMapOvr>
    <a:masterClrMapping/>
  </p:clrMapOvr>
  <p:transition>
    <p:wipe dir="d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03850"/>
      </p:ext>
    </p:extLst>
  </p:cSld>
  <p:clrMapOvr>
    <a:masterClrMapping/>
  </p:clrMapOvr>
  <p:transition>
    <p:wipe dir="d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51347"/>
      </p:ext>
    </p:extLst>
  </p:cSld>
  <p:clrMapOvr>
    <a:masterClrMapping/>
  </p:clrMapOvr>
  <p:transition>
    <p:wipe dir="d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884494"/>
      </p:ext>
    </p:extLst>
  </p:cSld>
  <p:clrMapOvr>
    <a:masterClrMapping/>
  </p:clrMapOvr>
  <p:transition>
    <p:wipe dir="d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6923207"/>
      </p:ext>
    </p:extLst>
  </p:cSld>
  <p:clrMapOvr>
    <a:masterClrMapping/>
  </p:clrMapOvr>
  <p:transition>
    <p:wipe dir="d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5771271"/>
      </p:ext>
    </p:extLst>
  </p:cSld>
  <p:clrMapOvr>
    <a:masterClrMapping/>
  </p:clrMapOvr>
  <p:transition>
    <p:wipe dir="d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82768"/>
      </p:ext>
    </p:extLst>
  </p:cSld>
  <p:clrMapOvr>
    <a:masterClrMapping/>
  </p:clrMapOvr>
  <p:transition>
    <p:wipe dir="d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93675"/>
            <a:ext cx="2152650" cy="269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93675"/>
            <a:ext cx="6305550" cy="269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04005"/>
      </p:ext>
    </p:extLst>
  </p:cSld>
  <p:clrMapOvr>
    <a:masterClrMapping/>
  </p:clrMapOvr>
  <p:transition>
    <p:wipe dir="d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BDE-4219-4170-BCC5-71C264AEE87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24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133A4-DA6B-457B-A96B-1CE353E486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2353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91AED-CEDF-4695-92B6-3D28F1A06C3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0167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0BFA8-81BE-4E15-A0F5-762BFC2E3E6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18591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7D95A-7AD8-49DB-9235-855D3741812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24968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93E7-116F-4E52-A7AF-A1348C12D2C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5367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A15A3-E55C-4F8B-8AEC-FF7DEB0E58E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92143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89182-40A0-4C37-AD3A-8EE41959E74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508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EEE37-078F-4F3C-91B7-E609CE0CAC2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2127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6683B-1104-463F-9008-F625C94C6EB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77209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3097C-EFE6-4C9E-A9FB-78A5444A928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3653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FF049-FEEE-449F-971C-AB8949E0594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79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D7E66-8C7D-414C-B82A-E9C1BA0033F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8777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297BB-F4DD-4EA6-9A1E-60A33849A7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63030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F40AA-7A51-425E-8566-FB69BEDBA4D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73896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2B1C1-B5A4-4BB1-8019-671E9660961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32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E6AE3-E173-48C1-B760-BBD1EDFEADB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390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AA028-A035-4C0E-B9BD-F32481623DF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54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hyperlink" Target="EPP%20Reference%20Atlas.ppt#-1,1,Welcome to Presentation Plus!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image" Target="../media/image6.w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slideLayout" Target="../slideLayouts/slideLayout7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447117-F5AD-436C-B9F9-3DBD7B54C645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82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8/18/2015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0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400" b="0" i="0">
                <a:solidFill>
                  <a:srgbClr val="FFFFFF"/>
                </a:solidFill>
                <a:latin typeface="Arial" charset="0"/>
              </a:defRPr>
            </a:lvl1pPr>
          </a:lstStyle>
          <a:p>
            <a:pPr fontAlgn="base">
              <a:defRPr/>
            </a:pPr>
            <a:fld id="{8F168257-87C9-4FCF-B62D-C5910870F57E}" type="slidenum">
              <a:rPr lang="en-US" altLang="en-US">
                <a:cs typeface="Arial" charset="0"/>
              </a:rPr>
              <a:pPr fontAlgn="base">
                <a:defRPr/>
              </a:pPr>
              <a:t>‹#›</a:t>
            </a:fld>
            <a:endParaRPr lang="en-US" altLang="en-US">
              <a:cs typeface="Arial" charset="0"/>
            </a:endParaRPr>
          </a:p>
        </p:txBody>
      </p:sp>
      <p:pic>
        <p:nvPicPr>
          <p:cNvPr id="1027" name="Picture 26" descr="c0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19600" y="6858000"/>
            <a:ext cx="472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29" name="Picture 27" descr="RefAtlas">
            <a:hlinkClick r:id="rId14" action="ppaction://hlinkpres?slideindex=1&amp;slidetitle=Welcome to Presentation Plus!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868363"/>
            <a:ext cx="1004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30385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75" y="6877050"/>
            <a:ext cx="304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5123" name="Picture 21" descr="u0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560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9298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9299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2350"/>
            <a:ext cx="914400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9300" name="Picture 4"/>
          <p:cNvPicPr preferRelativeResize="0"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13" y="6369050"/>
            <a:ext cx="22701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93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61060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 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4393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93675"/>
            <a:ext cx="8382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39303" name="Rectangle 7"/>
          <p:cNvSpPr>
            <a:spLocks noChangeArrowheads="1"/>
          </p:cNvSpPr>
          <p:nvPr/>
        </p:nvSpPr>
        <p:spPr bwMode="auto">
          <a:xfrm>
            <a:off x="0" y="6373813"/>
            <a:ext cx="1214438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100000">
                      <a:srgbClr val="1E74D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FFFFFF"/>
                </a:solidFill>
              </a:rPr>
              <a:t>Chapter 1</a:t>
            </a:r>
          </a:p>
        </p:txBody>
      </p:sp>
      <p:sp>
        <p:nvSpPr>
          <p:cNvPr id="439304" name="Rectangle 8"/>
          <p:cNvSpPr>
            <a:spLocks noChangeArrowheads="1"/>
          </p:cNvSpPr>
          <p:nvPr/>
        </p:nvSpPr>
        <p:spPr bwMode="auto">
          <a:xfrm>
            <a:off x="1408113" y="6373813"/>
            <a:ext cx="2878137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tx1"/>
                    </a:gs>
                    <a:gs pos="100000">
                      <a:srgbClr val="1E74D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FFFFFF"/>
                </a:solidFill>
              </a:rPr>
              <a:t>Section</a:t>
            </a:r>
          </a:p>
        </p:txBody>
      </p:sp>
      <p:sp>
        <p:nvSpPr>
          <p:cNvPr id="439305" name="Line 9"/>
          <p:cNvSpPr>
            <a:spLocks noChangeShapeType="1"/>
          </p:cNvSpPr>
          <p:nvPr/>
        </p:nvSpPr>
        <p:spPr bwMode="auto">
          <a:xfrm>
            <a:off x="4552950" y="6584950"/>
            <a:ext cx="1136650" cy="0"/>
          </a:xfrm>
          <a:prstGeom prst="line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000">
              <a:solidFill>
                <a:srgbClr val="000000"/>
              </a:solidFill>
            </a:endParaRPr>
          </a:p>
        </p:txBody>
      </p:sp>
      <p:sp>
        <p:nvSpPr>
          <p:cNvPr id="439306" name="Line 10"/>
          <p:cNvSpPr>
            <a:spLocks noChangeShapeType="1"/>
          </p:cNvSpPr>
          <p:nvPr/>
        </p:nvSpPr>
        <p:spPr bwMode="auto">
          <a:xfrm>
            <a:off x="1409700" y="6597650"/>
            <a:ext cx="2260600" cy="0"/>
          </a:xfrm>
          <a:prstGeom prst="line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000">
              <a:solidFill>
                <a:srgbClr val="000000"/>
              </a:solidFill>
            </a:endParaRPr>
          </a:p>
        </p:txBody>
      </p:sp>
      <p:sp>
        <p:nvSpPr>
          <p:cNvPr id="439307" name="Line 11"/>
          <p:cNvSpPr>
            <a:spLocks noChangeShapeType="1"/>
          </p:cNvSpPr>
          <p:nvPr/>
        </p:nvSpPr>
        <p:spPr bwMode="auto">
          <a:xfrm flipH="1">
            <a:off x="0" y="6604000"/>
            <a:ext cx="1206500" cy="0"/>
          </a:xfrm>
          <a:prstGeom prst="line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000">
              <a:solidFill>
                <a:srgbClr val="000000"/>
              </a:solidFill>
            </a:endParaRPr>
          </a:p>
        </p:txBody>
      </p:sp>
      <p:sp>
        <p:nvSpPr>
          <p:cNvPr id="439308" name="Text Box 12"/>
          <p:cNvSpPr txBox="1">
            <a:spLocks noChangeArrowheads="1"/>
          </p:cNvSpPr>
          <p:nvPr/>
        </p:nvSpPr>
        <p:spPr bwMode="auto">
          <a:xfrm>
            <a:off x="4543425" y="6373813"/>
            <a:ext cx="9144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tx1"/>
                    </a:gs>
                    <a:gs pos="100000">
                      <a:srgbClr val="1E74D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FFFFFF"/>
                </a:solidFill>
              </a:rPr>
              <a:t>Main Menu</a:t>
            </a:r>
          </a:p>
        </p:txBody>
      </p:sp>
    </p:spTree>
    <p:extLst>
      <p:ext uri="{BB962C8B-B14F-4D97-AF65-F5344CB8AC3E}">
        <p14:creationId xmlns:p14="http://schemas.microsoft.com/office/powerpoint/2010/main" val="319868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9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9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9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39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39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39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1" grpId="0" build="p" bldLvl="5" autoUpdateAnimBg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93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930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93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930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93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930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93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930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9302" grpId="0" autoUpdateAnimBg="0"/>
    </p:bld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rgbClr val="1E74D2"/>
        </a:buClr>
        <a:buChar char="•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0066CC"/>
        </a:buClr>
        <a:buChar char="–"/>
        <a:defRPr kumimoji="1" sz="2400" b="1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0066CC"/>
        </a:buClr>
        <a:buChar char="•"/>
        <a:defRPr kumimoji="1" sz="2400" b="1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rgbClr val="1E74D2"/>
        </a:buClr>
        <a:buChar char="–"/>
        <a:defRPr kumimoji="1" sz="2400" b="1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462EE2-0641-42BE-988C-BCE3B73ED3D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3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www.nassauhilton.com/" TargetMode="Externa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9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8.wmf"/><Relationship Id="rId7" Type="http://schemas.openxmlformats.org/officeDocument/2006/relationships/image" Target="../media/image15.pn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49.xml"/><Relationship Id="rId6" Type="http://schemas.openxmlformats.org/officeDocument/2006/relationships/slide" Target="slide7.xml"/><Relationship Id="rId5" Type="http://schemas.openxmlformats.org/officeDocument/2006/relationships/image" Target="../media/image14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Tuesday August 18,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Explain the concepts of opportunity cost, TINSTAAFL, and margin.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Opportunity Cost Cartoon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CONCEPT: Opportunity </a:t>
            </a:r>
            <a:r>
              <a:rPr lang="en-US" sz="2000" dirty="0" smtClean="0"/>
              <a:t>Cost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ACTIVITY: Going Out to Dinner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INDEPENDENT PRACTICE: HW Week 2 - </a:t>
            </a:r>
            <a:r>
              <a:rPr lang="en-US" sz="2000" dirty="0" err="1" smtClean="0"/>
              <a:t>Ch</a:t>
            </a:r>
            <a:r>
              <a:rPr lang="en-US" sz="2000" dirty="0" smtClean="0"/>
              <a:t> 1 Workbook Pages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endParaRPr lang="en-US" sz="1000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***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HW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Week 2 –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</a:rPr>
              <a:t>Ch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 1 Workbook Pages (Google Classroom)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Choices Cartoon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r>
              <a:rPr lang="en-US" sz="2400" dirty="0">
                <a:solidFill>
                  <a:prstClr val="black"/>
                </a:solidFill>
              </a:rPr>
              <a:t>	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 algn="ctr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***5 minutes***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Yesterday we talked about scarcity and having to make economic choices.  Analyze the cartoon on the next slide &amp; answer the questions below.</a:t>
            </a:r>
            <a:endParaRPr lang="en-US" sz="2400" dirty="0"/>
          </a:p>
          <a:p>
            <a:pPr>
              <a:spcBef>
                <a:spcPct val="0"/>
              </a:spcBef>
              <a:defRPr/>
            </a:pPr>
            <a:r>
              <a:rPr lang="en-US" sz="2400" dirty="0" smtClean="0"/>
              <a:t>What choice did this girl make?</a:t>
            </a:r>
          </a:p>
          <a:p>
            <a:pPr>
              <a:spcBef>
                <a:spcPct val="0"/>
              </a:spcBef>
              <a:defRPr/>
            </a:pPr>
            <a:r>
              <a:rPr lang="en-US" sz="2400" dirty="0" smtClean="0"/>
              <a:t>What did she give up by making that choice?</a:t>
            </a:r>
          </a:p>
        </p:txBody>
      </p:sp>
    </p:spTree>
    <p:extLst>
      <p:ext uri="{BB962C8B-B14F-4D97-AF65-F5344CB8AC3E}">
        <p14:creationId xmlns:p14="http://schemas.microsoft.com/office/powerpoint/2010/main" val="33208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8" descr="EC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Unit 1 EC2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 KNOWLEDGE</a:t>
            </a:r>
            <a:endParaRPr lang="en-US" sz="28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77834" y="4648200"/>
            <a:ext cx="4038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QUESTIONS:</a:t>
            </a: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choice did this girl make?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did she give up by making that choice?</a:t>
            </a:r>
          </a:p>
        </p:txBody>
      </p:sp>
    </p:spTree>
    <p:extLst>
      <p:ext uri="{BB962C8B-B14F-4D97-AF65-F5344CB8AC3E}">
        <p14:creationId xmlns:p14="http://schemas.microsoft.com/office/powerpoint/2010/main" val="29816773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38200"/>
            <a:ext cx="8305800" cy="762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Chapter 1:  What is Economics?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743200"/>
            <a:ext cx="8077200" cy="2895600"/>
          </a:xfrm>
        </p:spPr>
        <p:txBody>
          <a:bodyPr/>
          <a:lstStyle/>
          <a:p>
            <a:pPr marL="609600" indent="-609600" algn="l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3600" b="1" dirty="0" smtClean="0"/>
              <a:t>Scarcity &amp; the Factors of Production</a:t>
            </a:r>
          </a:p>
          <a:p>
            <a:pPr marL="609600" indent="-609600" algn="l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Opportunity Costs</a:t>
            </a:r>
          </a:p>
          <a:p>
            <a:pPr marL="609600" indent="-609600" algn="l"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en-US" sz="3600" b="1" dirty="0" smtClean="0"/>
              <a:t>Production Possibility Curve</a:t>
            </a:r>
          </a:p>
        </p:txBody>
      </p:sp>
    </p:spTree>
    <p:extLst>
      <p:ext uri="{BB962C8B-B14F-4D97-AF65-F5344CB8AC3E}">
        <p14:creationId xmlns:p14="http://schemas.microsoft.com/office/powerpoint/2010/main" val="237182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1066800"/>
          </a:xfrm>
        </p:spPr>
        <p:txBody>
          <a:bodyPr/>
          <a:lstStyle/>
          <a:p>
            <a:r>
              <a:rPr lang="en-US" altLang="en-US" sz="3600" b="1"/>
              <a:t>Opportunity Costs:</a:t>
            </a:r>
            <a:r>
              <a:rPr lang="en-US" altLang="en-US" sz="3600"/>
              <a:t>  </a:t>
            </a:r>
            <a:r>
              <a:rPr lang="en-US" altLang="en-US" sz="3200"/>
              <a:t>The next best alternative use of time, money, or resources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1143000"/>
          </a:xfrm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2800"/>
              <a:t>When you make a trade-off (Choice) you must give some-thing up.  In economics we call that an opportunity cost.</a:t>
            </a:r>
          </a:p>
        </p:txBody>
      </p:sp>
      <p:pic>
        <p:nvPicPr>
          <p:cNvPr id="16389" name="Picture 5" descr="automobile_rec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0800"/>
            <a:ext cx="2362200" cy="145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098925" y="2978944"/>
            <a:ext cx="908050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00"/>
                </a:solidFill>
              </a:rPr>
              <a:t>OR</a:t>
            </a:r>
          </a:p>
        </p:txBody>
      </p:sp>
      <p:pic>
        <p:nvPicPr>
          <p:cNvPr id="16392" name="Picture 8" descr="toshiba_tecra8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14800"/>
            <a:ext cx="2286000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4" name="Picture 10" descr="Hibernia%2520College%2520Graduation%252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590800"/>
            <a:ext cx="2497138" cy="166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6" name="Picture 12" descr="bahamas vacation packages from the british colonial hilton, nassau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256088"/>
            <a:ext cx="2159000" cy="196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4116820" y="4580659"/>
            <a:ext cx="908050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00"/>
                </a:solidFill>
              </a:rPr>
              <a:t>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0270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Structured Academic Discussion</a:t>
            </a:r>
            <a:r>
              <a:rPr lang="en-US" sz="2400" dirty="0">
                <a:solidFill>
                  <a:srgbClr val="000000"/>
                </a:solidFill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Opportunity cost is ______________, and it IS NOT _______________.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68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nimBg="1" autoUpdateAnimBg="0"/>
      <p:bldP spid="16390" grpId="0" animBg="1" autoUpdateAnimBg="0"/>
      <p:bldP spid="16398" grpId="0" animBg="1" autoUpdateAnimBg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8380" name="Picture 44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1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8381" name="Picture 4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8382" name="Pictur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8390" name="Rectangle 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Decision-Making Grid</a:t>
            </a:r>
          </a:p>
        </p:txBody>
      </p:sp>
      <p:sp>
        <p:nvSpPr>
          <p:cNvPr id="398391" name="Rectangle 55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768350"/>
          </a:xfrm>
        </p:spPr>
        <p:txBody>
          <a:bodyPr/>
          <a:lstStyle/>
          <a:p>
            <a:r>
              <a:rPr lang="en-US" altLang="en-US"/>
              <a:t>Economists encourage us to consider the benefits and costs of our decisions.</a:t>
            </a:r>
          </a:p>
        </p:txBody>
      </p:sp>
      <p:grpSp>
        <p:nvGrpSpPr>
          <p:cNvPr id="398402" name="Group 66"/>
          <p:cNvGrpSpPr>
            <a:grpSpLocks/>
          </p:cNvGrpSpPr>
          <p:nvPr/>
        </p:nvGrpSpPr>
        <p:grpSpPr bwMode="auto">
          <a:xfrm>
            <a:off x="757238" y="2043113"/>
            <a:ext cx="7916862" cy="3840162"/>
            <a:chOff x="477" y="1287"/>
            <a:chExt cx="4987" cy="2419"/>
          </a:xfrm>
        </p:grpSpPr>
        <p:sp>
          <p:nvSpPr>
            <p:cNvPr id="398400" name="Rectangle 64"/>
            <p:cNvSpPr>
              <a:spLocks noChangeArrowheads="1"/>
            </p:cNvSpPr>
            <p:nvPr/>
          </p:nvSpPr>
          <p:spPr bwMode="auto">
            <a:xfrm>
              <a:off x="1636" y="1975"/>
              <a:ext cx="3828" cy="1731"/>
            </a:xfrm>
            <a:prstGeom prst="rect">
              <a:avLst/>
            </a:prstGeom>
            <a:solidFill>
              <a:srgbClr val="CCDFF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kumimoji="1" lang="en-US" sz="3000">
                <a:solidFill>
                  <a:srgbClr val="000000"/>
                </a:solidFill>
              </a:endParaRPr>
            </a:p>
          </p:txBody>
        </p:sp>
        <p:sp>
          <p:nvSpPr>
            <p:cNvPr id="398399" name="Rectangle 63"/>
            <p:cNvSpPr>
              <a:spLocks noChangeArrowheads="1"/>
            </p:cNvSpPr>
            <p:nvPr/>
          </p:nvSpPr>
          <p:spPr bwMode="auto">
            <a:xfrm>
              <a:off x="1636" y="1502"/>
              <a:ext cx="3828" cy="473"/>
            </a:xfrm>
            <a:prstGeom prst="rect">
              <a:avLst/>
            </a:prstGeom>
            <a:solidFill>
              <a:srgbClr val="8FB9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kumimoji="1" lang="en-US" sz="3000">
                <a:solidFill>
                  <a:srgbClr val="000000"/>
                </a:solidFill>
              </a:endParaRPr>
            </a:p>
          </p:txBody>
        </p:sp>
        <p:sp>
          <p:nvSpPr>
            <p:cNvPr id="398398" name="Rectangle 62"/>
            <p:cNvSpPr>
              <a:spLocks noChangeArrowheads="1"/>
            </p:cNvSpPr>
            <p:nvPr/>
          </p:nvSpPr>
          <p:spPr bwMode="auto">
            <a:xfrm>
              <a:off x="477" y="1477"/>
              <a:ext cx="1159" cy="2229"/>
            </a:xfrm>
            <a:prstGeom prst="rect">
              <a:avLst/>
            </a:prstGeom>
            <a:solidFill>
              <a:srgbClr val="8FB9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kumimoji="1" lang="en-US" sz="3000">
                <a:solidFill>
                  <a:srgbClr val="000000"/>
                </a:solidFill>
              </a:endParaRPr>
            </a:p>
          </p:txBody>
        </p:sp>
        <p:sp>
          <p:nvSpPr>
            <p:cNvPr id="398396" name="Rectangle 60"/>
            <p:cNvSpPr>
              <a:spLocks noChangeArrowheads="1"/>
            </p:cNvSpPr>
            <p:nvPr/>
          </p:nvSpPr>
          <p:spPr bwMode="auto">
            <a:xfrm>
              <a:off x="477" y="1287"/>
              <a:ext cx="4987" cy="215"/>
            </a:xfrm>
            <a:prstGeom prst="rect">
              <a:avLst/>
            </a:prstGeom>
            <a:solidFill>
              <a:srgbClr val="007D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kumimoji="1" lang="en-US" sz="3000">
                <a:solidFill>
                  <a:srgbClr val="000000"/>
                </a:solidFill>
              </a:endParaRPr>
            </a:p>
          </p:txBody>
        </p:sp>
        <p:sp>
          <p:nvSpPr>
            <p:cNvPr id="398352" name="Text Box 16"/>
            <p:cNvSpPr txBox="1">
              <a:spLocks noChangeArrowheads="1"/>
            </p:cNvSpPr>
            <p:nvPr/>
          </p:nvSpPr>
          <p:spPr bwMode="auto">
            <a:xfrm>
              <a:off x="544" y="2088"/>
              <a:ext cx="912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000000"/>
                  </a:solidFill>
                </a:rPr>
                <a:t>Benefits</a:t>
              </a:r>
              <a:endParaRPr lang="en-US" altLang="en-US" sz="3400">
                <a:solidFill>
                  <a:srgbClr val="000000"/>
                </a:solidFill>
              </a:endParaRPr>
            </a:p>
          </p:txBody>
        </p:sp>
        <p:sp>
          <p:nvSpPr>
            <p:cNvPr id="398357" name="Text Box 21"/>
            <p:cNvSpPr txBox="1">
              <a:spLocks noChangeArrowheads="1"/>
            </p:cNvSpPr>
            <p:nvPr/>
          </p:nvSpPr>
          <p:spPr bwMode="auto">
            <a:xfrm>
              <a:off x="1747" y="2088"/>
              <a:ext cx="1795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115888" indent="-115888"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1pPr>
              <a:lvl2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r>
                <a:rPr kumimoji="0" lang="en-US" altLang="en-US" sz="1400">
                  <a:solidFill>
                    <a:srgbClr val="000000"/>
                  </a:solidFill>
                  <a:latin typeface="Arial" charset="0"/>
                </a:rPr>
                <a:t>Enjoy more sleep</a:t>
              </a:r>
            </a:p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r>
                <a:rPr kumimoji="0" lang="en-US" altLang="en-US" sz="1400">
                  <a:solidFill>
                    <a:srgbClr val="000000"/>
                  </a:solidFill>
                  <a:latin typeface="Arial" charset="0"/>
                </a:rPr>
                <a:t>Have more energy during the day</a:t>
              </a:r>
            </a:p>
          </p:txBody>
        </p:sp>
        <p:sp>
          <p:nvSpPr>
            <p:cNvPr id="398358" name="Text Box 22"/>
            <p:cNvSpPr txBox="1">
              <a:spLocks noChangeArrowheads="1"/>
            </p:cNvSpPr>
            <p:nvPr/>
          </p:nvSpPr>
          <p:spPr bwMode="auto">
            <a:xfrm>
              <a:off x="3656" y="2088"/>
              <a:ext cx="1709" cy="4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115888" indent="-115888"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1pPr>
              <a:lvl2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r>
                <a:rPr kumimoji="0" lang="en-US" altLang="en-US" sz="1400">
                  <a:solidFill>
                    <a:srgbClr val="000000"/>
                  </a:solidFill>
                  <a:latin typeface="Arial" charset="0"/>
                </a:rPr>
                <a:t>Better grade on test</a:t>
              </a:r>
            </a:p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r>
                <a:rPr kumimoji="0" lang="en-US" altLang="en-US" sz="1400">
                  <a:solidFill>
                    <a:srgbClr val="000000"/>
                  </a:solidFill>
                  <a:latin typeface="Arial" charset="0"/>
                </a:rPr>
                <a:t>Teacher and parental approval</a:t>
              </a:r>
            </a:p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r>
                <a:rPr kumimoji="0" lang="en-US" altLang="en-US" sz="1400">
                  <a:solidFill>
                    <a:srgbClr val="000000"/>
                  </a:solidFill>
                  <a:latin typeface="Arial" charset="0"/>
                </a:rPr>
                <a:t>Personal satisfaction</a:t>
              </a:r>
            </a:p>
          </p:txBody>
        </p:sp>
        <p:sp>
          <p:nvSpPr>
            <p:cNvPr id="398354" name="Text Box 18"/>
            <p:cNvSpPr txBox="1">
              <a:spLocks noChangeArrowheads="1"/>
            </p:cNvSpPr>
            <p:nvPr/>
          </p:nvSpPr>
          <p:spPr bwMode="auto">
            <a:xfrm>
              <a:off x="544" y="2664"/>
              <a:ext cx="912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000000"/>
                  </a:solidFill>
                </a:rPr>
                <a:t>Decision</a:t>
              </a:r>
              <a:endParaRPr lang="en-US" altLang="en-US" sz="3400">
                <a:solidFill>
                  <a:srgbClr val="000000"/>
                </a:solidFill>
              </a:endParaRPr>
            </a:p>
          </p:txBody>
        </p:sp>
        <p:sp>
          <p:nvSpPr>
            <p:cNvPr id="398359" name="Text Box 23"/>
            <p:cNvSpPr txBox="1">
              <a:spLocks noChangeArrowheads="1"/>
            </p:cNvSpPr>
            <p:nvPr/>
          </p:nvSpPr>
          <p:spPr bwMode="auto">
            <a:xfrm>
              <a:off x="1747" y="2664"/>
              <a:ext cx="1637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115888" indent="-115888"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1pPr>
              <a:lvl2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r>
                <a:rPr kumimoji="0" lang="en-US" altLang="en-US" sz="1400">
                  <a:solidFill>
                    <a:srgbClr val="000000"/>
                  </a:solidFill>
                  <a:latin typeface="Arial" charset="0"/>
                </a:rPr>
                <a:t>Sleep late</a:t>
              </a:r>
            </a:p>
          </p:txBody>
        </p:sp>
        <p:sp>
          <p:nvSpPr>
            <p:cNvPr id="398360" name="Text Box 24"/>
            <p:cNvSpPr txBox="1">
              <a:spLocks noChangeArrowheads="1"/>
            </p:cNvSpPr>
            <p:nvPr/>
          </p:nvSpPr>
          <p:spPr bwMode="auto">
            <a:xfrm>
              <a:off x="3656" y="2664"/>
              <a:ext cx="1709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115888" indent="-115888"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1pPr>
              <a:lvl2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r>
                <a:rPr kumimoji="0" lang="en-US" altLang="en-US" sz="1400">
                  <a:solidFill>
                    <a:srgbClr val="000000"/>
                  </a:solidFill>
                  <a:latin typeface="Arial" charset="0"/>
                </a:rPr>
                <a:t>Wake up early to study for test</a:t>
              </a:r>
            </a:p>
          </p:txBody>
        </p:sp>
        <p:sp>
          <p:nvSpPr>
            <p:cNvPr id="398355" name="Text Box 19"/>
            <p:cNvSpPr txBox="1">
              <a:spLocks noChangeArrowheads="1"/>
            </p:cNvSpPr>
            <p:nvPr/>
          </p:nvSpPr>
          <p:spPr bwMode="auto">
            <a:xfrm>
              <a:off x="544" y="2971"/>
              <a:ext cx="912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000000"/>
                  </a:solidFill>
                </a:rPr>
                <a:t>Opportunity cost</a:t>
              </a:r>
              <a:endParaRPr lang="en-US" altLang="en-US" sz="3400">
                <a:solidFill>
                  <a:srgbClr val="000000"/>
                </a:solidFill>
              </a:endParaRPr>
            </a:p>
          </p:txBody>
        </p:sp>
        <p:sp>
          <p:nvSpPr>
            <p:cNvPr id="398361" name="Text Box 25"/>
            <p:cNvSpPr txBox="1">
              <a:spLocks noChangeArrowheads="1"/>
            </p:cNvSpPr>
            <p:nvPr/>
          </p:nvSpPr>
          <p:spPr bwMode="auto">
            <a:xfrm>
              <a:off x="1747" y="2971"/>
              <a:ext cx="1637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115888" indent="-115888"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1pPr>
              <a:lvl2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r>
                <a:rPr kumimoji="0" lang="en-US" altLang="en-US" sz="1400">
                  <a:solidFill>
                    <a:srgbClr val="000000"/>
                  </a:solidFill>
                  <a:latin typeface="Arial" charset="0"/>
                </a:rPr>
                <a:t>Extra study time</a:t>
              </a:r>
            </a:p>
          </p:txBody>
        </p:sp>
        <p:sp>
          <p:nvSpPr>
            <p:cNvPr id="398362" name="Text Box 26"/>
            <p:cNvSpPr txBox="1">
              <a:spLocks noChangeArrowheads="1"/>
            </p:cNvSpPr>
            <p:nvPr/>
          </p:nvSpPr>
          <p:spPr bwMode="auto">
            <a:xfrm>
              <a:off x="3656" y="2971"/>
              <a:ext cx="1709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115888" indent="-115888"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1pPr>
              <a:lvl2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r>
                <a:rPr kumimoji="0" lang="en-US" altLang="en-US" sz="1400">
                  <a:solidFill>
                    <a:srgbClr val="000000"/>
                  </a:solidFill>
                  <a:latin typeface="Arial" charset="0"/>
                </a:rPr>
                <a:t>Extra sleep time</a:t>
              </a:r>
            </a:p>
          </p:txBody>
        </p:sp>
        <p:sp>
          <p:nvSpPr>
            <p:cNvPr id="398356" name="Text Box 20"/>
            <p:cNvSpPr txBox="1">
              <a:spLocks noChangeArrowheads="1"/>
            </p:cNvSpPr>
            <p:nvPr/>
          </p:nvSpPr>
          <p:spPr bwMode="auto">
            <a:xfrm>
              <a:off x="544" y="3192"/>
              <a:ext cx="912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000000"/>
                  </a:solidFill>
                </a:rPr>
                <a:t>Benefits forgone</a:t>
              </a:r>
              <a:endParaRPr lang="en-US" altLang="en-US" sz="3400">
                <a:solidFill>
                  <a:srgbClr val="000000"/>
                </a:solidFill>
              </a:endParaRPr>
            </a:p>
          </p:txBody>
        </p:sp>
        <p:sp>
          <p:nvSpPr>
            <p:cNvPr id="398363" name="Text Box 27"/>
            <p:cNvSpPr txBox="1">
              <a:spLocks noChangeArrowheads="1"/>
            </p:cNvSpPr>
            <p:nvPr/>
          </p:nvSpPr>
          <p:spPr bwMode="auto">
            <a:xfrm>
              <a:off x="1747" y="3192"/>
              <a:ext cx="1637" cy="4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115888" indent="-115888"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1pPr>
              <a:lvl2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r>
                <a:rPr kumimoji="0" lang="en-US" altLang="en-US" sz="1400">
                  <a:solidFill>
                    <a:srgbClr val="000000"/>
                  </a:solidFill>
                  <a:latin typeface="Arial" charset="0"/>
                </a:rPr>
                <a:t>Better grade on test</a:t>
              </a:r>
            </a:p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r>
                <a:rPr kumimoji="0" lang="en-US" altLang="en-US" sz="1400">
                  <a:solidFill>
                    <a:srgbClr val="000000"/>
                  </a:solidFill>
                  <a:latin typeface="Arial" charset="0"/>
                </a:rPr>
                <a:t>Teacher and parental approval</a:t>
              </a:r>
            </a:p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r>
                <a:rPr kumimoji="0" lang="en-US" altLang="en-US" sz="1400">
                  <a:solidFill>
                    <a:srgbClr val="000000"/>
                  </a:solidFill>
                  <a:latin typeface="Arial" charset="0"/>
                </a:rPr>
                <a:t>Personal satisfaction</a:t>
              </a:r>
            </a:p>
          </p:txBody>
        </p:sp>
        <p:sp>
          <p:nvSpPr>
            <p:cNvPr id="398364" name="Text Box 28"/>
            <p:cNvSpPr txBox="1">
              <a:spLocks noChangeArrowheads="1"/>
            </p:cNvSpPr>
            <p:nvPr/>
          </p:nvSpPr>
          <p:spPr bwMode="auto">
            <a:xfrm>
              <a:off x="3656" y="3192"/>
              <a:ext cx="1784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marL="115888" indent="-115888"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1pPr>
              <a:lvl2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r>
                <a:rPr kumimoji="0" lang="en-US" altLang="en-US" sz="1400">
                  <a:solidFill>
                    <a:srgbClr val="000000"/>
                  </a:solidFill>
                  <a:latin typeface="Arial" charset="0"/>
                </a:rPr>
                <a:t>Enjoy more sleep</a:t>
              </a:r>
            </a:p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r>
                <a:rPr kumimoji="0" lang="en-US" altLang="en-US" sz="1400">
                  <a:solidFill>
                    <a:srgbClr val="000000"/>
                  </a:solidFill>
                  <a:latin typeface="Arial" charset="0"/>
                </a:rPr>
                <a:t>Have more energy during the day</a:t>
              </a:r>
            </a:p>
          </p:txBody>
        </p:sp>
        <p:sp>
          <p:nvSpPr>
            <p:cNvPr id="398387" name="Text Box 51"/>
            <p:cNvSpPr txBox="1">
              <a:spLocks noChangeArrowheads="1"/>
            </p:cNvSpPr>
            <p:nvPr/>
          </p:nvSpPr>
          <p:spPr bwMode="auto">
            <a:xfrm>
              <a:off x="1636" y="1816"/>
              <a:ext cx="1992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000000"/>
                  </a:solidFill>
                </a:rPr>
                <a:t>Sleep late</a:t>
              </a:r>
              <a:endParaRPr lang="en-US" altLang="en-US" sz="3400">
                <a:solidFill>
                  <a:srgbClr val="000000"/>
                </a:solidFill>
              </a:endParaRPr>
            </a:p>
          </p:txBody>
        </p:sp>
        <p:sp>
          <p:nvSpPr>
            <p:cNvPr id="398388" name="Text Box 52"/>
            <p:cNvSpPr txBox="1">
              <a:spLocks noChangeArrowheads="1"/>
            </p:cNvSpPr>
            <p:nvPr/>
          </p:nvSpPr>
          <p:spPr bwMode="auto">
            <a:xfrm>
              <a:off x="3628" y="1816"/>
              <a:ext cx="183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000000"/>
                  </a:solidFill>
                </a:rPr>
                <a:t>Wake up early to study</a:t>
              </a:r>
              <a:endParaRPr lang="en-US" altLang="en-US" sz="3400">
                <a:solidFill>
                  <a:srgbClr val="000000"/>
                </a:solidFill>
              </a:endParaRPr>
            </a:p>
          </p:txBody>
        </p:sp>
        <p:sp>
          <p:nvSpPr>
            <p:cNvPr id="398389" name="Text Box 53"/>
            <p:cNvSpPr txBox="1">
              <a:spLocks noChangeArrowheads="1"/>
            </p:cNvSpPr>
            <p:nvPr/>
          </p:nvSpPr>
          <p:spPr bwMode="auto">
            <a:xfrm>
              <a:off x="1636" y="1552"/>
              <a:ext cx="3828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000000"/>
                  </a:solidFill>
                </a:rPr>
                <a:t>Alternatives</a:t>
              </a:r>
              <a:endParaRPr lang="en-US" altLang="en-US" sz="3400">
                <a:solidFill>
                  <a:srgbClr val="000000"/>
                </a:solidFill>
              </a:endParaRPr>
            </a:p>
          </p:txBody>
        </p:sp>
        <p:sp>
          <p:nvSpPr>
            <p:cNvPr id="398392" name="Text Box 56"/>
            <p:cNvSpPr txBox="1">
              <a:spLocks noChangeArrowheads="1"/>
            </p:cNvSpPr>
            <p:nvPr/>
          </p:nvSpPr>
          <p:spPr bwMode="auto">
            <a:xfrm>
              <a:off x="477" y="1287"/>
              <a:ext cx="49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FFFFFF"/>
                  </a:solidFill>
                </a:rPr>
                <a:t>Karen’s Decision-making Grid</a:t>
              </a:r>
              <a:endParaRPr lang="en-US" altLang="en-US" sz="4200">
                <a:solidFill>
                  <a:srgbClr val="FFFFFF"/>
                </a:solidFill>
              </a:endParaRPr>
            </a:p>
          </p:txBody>
        </p:sp>
        <p:sp>
          <p:nvSpPr>
            <p:cNvPr id="398394" name="Line 58"/>
            <p:cNvSpPr>
              <a:spLocks noChangeShapeType="1"/>
            </p:cNvSpPr>
            <p:nvPr/>
          </p:nvSpPr>
          <p:spPr bwMode="auto">
            <a:xfrm>
              <a:off x="1636" y="1722"/>
              <a:ext cx="3828" cy="0"/>
            </a:xfrm>
            <a:prstGeom prst="line">
              <a:avLst/>
            </a:prstGeom>
            <a:noFill/>
            <a:ln w="28575">
              <a:solidFill>
                <a:srgbClr val="007DD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kumimoji="1" lang="en-US" sz="3000">
                <a:solidFill>
                  <a:srgbClr val="000000"/>
                </a:solidFill>
              </a:endParaRPr>
            </a:p>
          </p:txBody>
        </p:sp>
        <p:sp>
          <p:nvSpPr>
            <p:cNvPr id="398395" name="Line 59"/>
            <p:cNvSpPr>
              <a:spLocks noChangeShapeType="1"/>
            </p:cNvSpPr>
            <p:nvPr/>
          </p:nvSpPr>
          <p:spPr bwMode="auto">
            <a:xfrm>
              <a:off x="1636" y="1975"/>
              <a:ext cx="3828" cy="0"/>
            </a:xfrm>
            <a:prstGeom prst="line">
              <a:avLst/>
            </a:prstGeom>
            <a:noFill/>
            <a:ln w="28575">
              <a:solidFill>
                <a:srgbClr val="007DD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kumimoji="1" lang="en-US" sz="3000">
                <a:solidFill>
                  <a:srgbClr val="000000"/>
                </a:solidFill>
              </a:endParaRPr>
            </a:p>
          </p:txBody>
        </p:sp>
        <p:sp>
          <p:nvSpPr>
            <p:cNvPr id="398397" name="Line 61"/>
            <p:cNvSpPr>
              <a:spLocks noChangeShapeType="1"/>
            </p:cNvSpPr>
            <p:nvPr/>
          </p:nvSpPr>
          <p:spPr bwMode="auto">
            <a:xfrm>
              <a:off x="477" y="3706"/>
              <a:ext cx="4987" cy="0"/>
            </a:xfrm>
            <a:prstGeom prst="line">
              <a:avLst/>
            </a:prstGeom>
            <a:noFill/>
            <a:ln w="28575">
              <a:solidFill>
                <a:srgbClr val="007DD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kumimoji="1" lang="en-US" sz="3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59217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sz="quarter" idx="4"/>
          </p:nvPr>
        </p:nvSpPr>
        <p:spPr>
          <a:xfrm>
            <a:off x="228600" y="228600"/>
            <a:ext cx="4267200" cy="2895600"/>
          </a:xfrm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b="1" u="sng" dirty="0"/>
              <a:t>TINSTAAFL</a:t>
            </a:r>
          </a:p>
          <a:p>
            <a:pPr marL="0" indent="0" algn="ctr">
              <a:buFontTx/>
              <a:buNone/>
            </a:pPr>
            <a:endParaRPr lang="en-US" altLang="en-US" sz="1400" dirty="0"/>
          </a:p>
          <a:p>
            <a:pPr marL="0" indent="0" algn="ctr">
              <a:buFontTx/>
              <a:buNone/>
            </a:pPr>
            <a:r>
              <a:rPr lang="en-US" altLang="en-US" dirty="0"/>
              <a:t>“There is no such thing as a free lunch”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809" y="39624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Structured Academic Discussion</a:t>
            </a:r>
            <a:r>
              <a:rPr lang="en-US" sz="2400" dirty="0">
                <a:solidFill>
                  <a:srgbClr val="000000"/>
                </a:solidFill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TINSTAAFL stands for ____________ and it means __________.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sz="quarter" idx="4"/>
          </p:nvPr>
        </p:nvSpPr>
        <p:spPr>
          <a:xfrm>
            <a:off x="4724400" y="228600"/>
            <a:ext cx="4267200" cy="2895600"/>
          </a:xfrm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b="1" u="sng" dirty="0"/>
              <a:t>TINSTAAFL</a:t>
            </a:r>
          </a:p>
          <a:p>
            <a:pPr marL="0" indent="0" algn="ctr">
              <a:buFontTx/>
              <a:buNone/>
            </a:pPr>
            <a:endParaRPr lang="en-US" altLang="en-US" sz="1400" dirty="0"/>
          </a:p>
          <a:p>
            <a:pPr marL="0" indent="0" algn="ctr">
              <a:buFontTx/>
              <a:buNone/>
            </a:pPr>
            <a:r>
              <a:rPr lang="en-US" altLang="en-US" dirty="0" smtClean="0"/>
              <a:t>Means everything has a cost somewhere along the line to somebody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119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Thinking at the Margin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34400" cy="1295400"/>
          </a:xfrm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dirty="0"/>
              <a:t>Choices don’t have to be black and white.  When we talk about the margin or how much of our time, money, or resources we use.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0" y="3554845"/>
            <a:ext cx="91440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 smtClean="0"/>
              <a:t>Deciding how much more or less to do</a:t>
            </a:r>
          </a:p>
          <a:p>
            <a:r>
              <a:rPr lang="en-US" altLang="en-US" kern="0" dirty="0" smtClean="0"/>
              <a:t>Cost/Benefit Analysis</a:t>
            </a:r>
          </a:p>
          <a:p>
            <a:r>
              <a:rPr lang="en-US" altLang="en-US" kern="0" dirty="0" smtClean="0"/>
              <a:t>Law of Diminishing Returns</a:t>
            </a:r>
            <a:endParaRPr lang="en-US" altLang="en-US" kern="0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23622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Thinking at the Margin</a:t>
            </a:r>
          </a:p>
          <a:p>
            <a:r>
              <a:rPr lang="en-US" altLang="en-US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Marginal Cost</a:t>
            </a:r>
            <a:endParaRPr lang="en-US" alt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62563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Structured Academic Discussion</a:t>
            </a:r>
            <a:r>
              <a:rPr lang="en-US" sz="2400" dirty="0">
                <a:solidFill>
                  <a:srgbClr val="000000"/>
                </a:solidFill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When making a trade-off, thinking at the margin refers to ___________.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88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nimBg="1" autoUpdateAnimBg="0"/>
      <p:bldP spid="10" grpId="0"/>
      <p:bldP spid="11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80" name="Rectangle 20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Thinking at the Margin</a:t>
            </a:r>
          </a:p>
        </p:txBody>
      </p:sp>
      <p:sp>
        <p:nvSpPr>
          <p:cNvPr id="434181" name="Rectangle 205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When you decide how much more or less to do, you are </a:t>
            </a:r>
            <a:r>
              <a:rPr lang="en-US" altLang="en-US">
                <a:solidFill>
                  <a:schemeClr val="accent2"/>
                </a:solidFill>
              </a:rPr>
              <a:t>thinking at the margin</a:t>
            </a:r>
            <a:r>
              <a:rPr lang="en-US" altLang="en-US"/>
              <a:t>.</a:t>
            </a:r>
          </a:p>
          <a:p>
            <a:endParaRPr lang="en-US" altLang="en-US"/>
          </a:p>
        </p:txBody>
      </p:sp>
      <p:grpSp>
        <p:nvGrpSpPr>
          <p:cNvPr id="434192" name="Group 2064"/>
          <p:cNvGrpSpPr>
            <a:grpSpLocks/>
          </p:cNvGrpSpPr>
          <p:nvPr/>
        </p:nvGrpSpPr>
        <p:grpSpPr bwMode="auto">
          <a:xfrm>
            <a:off x="1152525" y="2189163"/>
            <a:ext cx="7037388" cy="3140075"/>
            <a:chOff x="489" y="1387"/>
            <a:chExt cx="4433" cy="1978"/>
          </a:xfrm>
        </p:grpSpPr>
        <p:sp>
          <p:nvSpPr>
            <p:cNvPr id="434182" name="Text Box 2054"/>
            <p:cNvSpPr txBox="1">
              <a:spLocks noChangeArrowheads="1"/>
            </p:cNvSpPr>
            <p:nvPr/>
          </p:nvSpPr>
          <p:spPr bwMode="auto">
            <a:xfrm>
              <a:off x="489" y="1387"/>
              <a:ext cx="1463" cy="1978"/>
            </a:xfrm>
            <a:prstGeom prst="rect">
              <a:avLst/>
            </a:prstGeom>
            <a:solidFill>
              <a:srgbClr val="66A9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10000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000000"/>
                  </a:solidFill>
                </a:rPr>
                <a:t>Options</a:t>
              </a:r>
            </a:p>
            <a:p>
              <a:pPr algn="ctr" eaLnBrk="0" fontAlgn="base" hangingPunct="0">
                <a:spcBef>
                  <a:spcPct val="10000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000000"/>
                  </a:solidFill>
                </a:rPr>
                <a:t>1st hour of extra study time</a:t>
              </a:r>
            </a:p>
            <a:p>
              <a:pPr algn="ctr" eaLnBrk="0" fontAlgn="base" hangingPunct="0">
                <a:spcBef>
                  <a:spcPct val="10000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000000"/>
                  </a:solidFill>
                </a:rPr>
                <a:t>2nd hour of extra study time</a:t>
              </a:r>
            </a:p>
            <a:p>
              <a:pPr algn="ctr" eaLnBrk="0" fontAlgn="base" hangingPunct="0">
                <a:spcBef>
                  <a:spcPct val="10000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000000"/>
                  </a:solidFill>
                </a:rPr>
                <a:t>3rd hour of extra study time</a:t>
              </a:r>
            </a:p>
          </p:txBody>
        </p:sp>
        <p:sp>
          <p:nvSpPr>
            <p:cNvPr id="434183" name="Text Box 2055"/>
            <p:cNvSpPr txBox="1">
              <a:spLocks noChangeArrowheads="1"/>
            </p:cNvSpPr>
            <p:nvPr/>
          </p:nvSpPr>
          <p:spPr bwMode="auto">
            <a:xfrm>
              <a:off x="1967" y="1387"/>
              <a:ext cx="1463" cy="1978"/>
            </a:xfrm>
            <a:prstGeom prst="rect">
              <a:avLst/>
            </a:prstGeom>
            <a:solidFill>
              <a:srgbClr val="8FB9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10000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000000"/>
                  </a:solidFill>
                </a:rPr>
                <a:t>Benefit</a:t>
              </a:r>
            </a:p>
            <a:p>
              <a:pPr algn="ctr" eaLnBrk="0" fontAlgn="base" hangingPunct="0">
                <a:spcBef>
                  <a:spcPct val="10000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000000"/>
                  </a:solidFill>
                </a:rPr>
                <a:t>Grade of C on </a:t>
              </a:r>
              <a:br>
                <a:rPr lang="en-US" altLang="en-US" sz="2000" b="1">
                  <a:solidFill>
                    <a:srgbClr val="000000"/>
                  </a:solidFill>
                </a:rPr>
              </a:br>
              <a:r>
                <a:rPr lang="en-US" altLang="en-US" sz="2000" b="1">
                  <a:solidFill>
                    <a:srgbClr val="000000"/>
                  </a:solidFill>
                </a:rPr>
                <a:t>test</a:t>
              </a:r>
            </a:p>
            <a:p>
              <a:pPr algn="ctr" eaLnBrk="0" fontAlgn="base" hangingPunct="0">
                <a:spcBef>
                  <a:spcPct val="10000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000000"/>
                  </a:solidFill>
                </a:rPr>
                <a:t>Grade of B on </a:t>
              </a:r>
              <a:br>
                <a:rPr lang="en-US" altLang="en-US" sz="2000" b="1">
                  <a:solidFill>
                    <a:srgbClr val="000000"/>
                  </a:solidFill>
                </a:rPr>
              </a:br>
              <a:r>
                <a:rPr lang="en-US" altLang="en-US" sz="2000" b="1">
                  <a:solidFill>
                    <a:srgbClr val="000000"/>
                  </a:solidFill>
                </a:rPr>
                <a:t>test</a:t>
              </a:r>
            </a:p>
            <a:p>
              <a:pPr algn="ctr" eaLnBrk="0" fontAlgn="base" hangingPunct="0">
                <a:spcBef>
                  <a:spcPct val="10000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000000"/>
                  </a:solidFill>
                </a:rPr>
                <a:t>Grade of B+ on test</a:t>
              </a:r>
            </a:p>
          </p:txBody>
        </p:sp>
        <p:sp>
          <p:nvSpPr>
            <p:cNvPr id="434184" name="Text Box 2056"/>
            <p:cNvSpPr txBox="1">
              <a:spLocks noChangeArrowheads="1"/>
            </p:cNvSpPr>
            <p:nvPr/>
          </p:nvSpPr>
          <p:spPr bwMode="auto">
            <a:xfrm>
              <a:off x="3445" y="1387"/>
              <a:ext cx="1463" cy="1978"/>
            </a:xfrm>
            <a:prstGeom prst="rect">
              <a:avLst/>
            </a:prstGeom>
            <a:solidFill>
              <a:srgbClr val="CCDFF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10000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000000"/>
                  </a:solidFill>
                </a:rPr>
                <a:t>Opportunity Cost</a:t>
              </a:r>
            </a:p>
            <a:p>
              <a:pPr algn="ctr" eaLnBrk="0" fontAlgn="base" hangingPunct="0">
                <a:spcBef>
                  <a:spcPct val="10000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000000"/>
                  </a:solidFill>
                </a:rPr>
                <a:t>1 hour of </a:t>
              </a:r>
              <a:br>
                <a:rPr lang="en-US" altLang="en-US" sz="2000" b="1">
                  <a:solidFill>
                    <a:srgbClr val="000000"/>
                  </a:solidFill>
                </a:rPr>
              </a:br>
              <a:r>
                <a:rPr lang="en-US" altLang="en-US" sz="2000" b="1">
                  <a:solidFill>
                    <a:srgbClr val="000000"/>
                  </a:solidFill>
                </a:rPr>
                <a:t>sleep</a:t>
              </a:r>
            </a:p>
            <a:p>
              <a:pPr algn="ctr" eaLnBrk="0" fontAlgn="base" hangingPunct="0">
                <a:spcBef>
                  <a:spcPct val="10000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000000"/>
                  </a:solidFill>
                </a:rPr>
                <a:t>2 hours of</a:t>
              </a:r>
              <a:br>
                <a:rPr lang="en-US" altLang="en-US" sz="2000" b="1">
                  <a:solidFill>
                    <a:srgbClr val="000000"/>
                  </a:solidFill>
                </a:rPr>
              </a:br>
              <a:r>
                <a:rPr lang="en-US" altLang="en-US" sz="2000" b="1">
                  <a:solidFill>
                    <a:srgbClr val="000000"/>
                  </a:solidFill>
                </a:rPr>
                <a:t>sleep</a:t>
              </a:r>
            </a:p>
            <a:p>
              <a:pPr algn="ctr" eaLnBrk="0" fontAlgn="base" hangingPunct="0">
                <a:spcBef>
                  <a:spcPct val="10000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000000"/>
                  </a:solidFill>
                </a:rPr>
                <a:t>3 hours of </a:t>
              </a:r>
              <a:br>
                <a:rPr lang="en-US" altLang="en-US" sz="2000" b="1">
                  <a:solidFill>
                    <a:srgbClr val="000000"/>
                  </a:solidFill>
                </a:rPr>
              </a:br>
              <a:r>
                <a:rPr lang="en-US" altLang="en-US" sz="2000" b="1">
                  <a:solidFill>
                    <a:srgbClr val="000000"/>
                  </a:solidFill>
                </a:rPr>
                <a:t>sleep</a:t>
              </a:r>
            </a:p>
          </p:txBody>
        </p:sp>
        <p:sp>
          <p:nvSpPr>
            <p:cNvPr id="434185" name="Line 2057"/>
            <p:cNvSpPr>
              <a:spLocks noChangeShapeType="1"/>
            </p:cNvSpPr>
            <p:nvPr/>
          </p:nvSpPr>
          <p:spPr bwMode="auto">
            <a:xfrm>
              <a:off x="490" y="1689"/>
              <a:ext cx="443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kumimoji="1" lang="en-US" sz="3000">
                <a:solidFill>
                  <a:srgbClr val="000000"/>
                </a:solidFill>
              </a:endParaRPr>
            </a:p>
          </p:txBody>
        </p:sp>
      </p:grpSp>
      <p:pic>
        <p:nvPicPr>
          <p:cNvPr id="434186" name="Picture 2058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413" y="6153150"/>
            <a:ext cx="6826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4187" name="Picture 2059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038" y="6153150"/>
            <a:ext cx="6826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4188" name="Picture 2060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13" y="6270625"/>
            <a:ext cx="430212" cy="41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89" name="Picture 2061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1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90" name="Picture 2062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91" name="Picture 206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97848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4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55299" name="Content Placeholder 4"/>
          <p:cNvSpPr>
            <a:spLocks noGrp="1"/>
          </p:cNvSpPr>
          <p:nvPr>
            <p:ph idx="1"/>
          </p:nvPr>
        </p:nvSpPr>
        <p:spPr bwMode="auto">
          <a:xfrm>
            <a:off x="1447800" y="381000"/>
            <a:ext cx="7391400" cy="5897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FontTx/>
              <a:buNone/>
            </a:pPr>
            <a:r>
              <a:rPr lang="en-US" altLang="en-US" sz="3600" b="1" smtClean="0"/>
              <a:t>Opportunity Cost Activity</a:t>
            </a:r>
          </a:p>
          <a:p>
            <a:pPr marL="0" indent="0">
              <a:buFontTx/>
              <a:buNone/>
            </a:pPr>
            <a:r>
              <a:rPr lang="en-US" altLang="en-US" sz="2400" b="1" u="sng" smtClean="0"/>
              <a:t>DIRECTIONS</a:t>
            </a:r>
            <a:r>
              <a:rPr lang="en-US" altLang="en-US" sz="2400" smtClean="0"/>
              <a:t>: In your notebook, create a chart like 	the one below.  In each box, write down what 	you would order from each restaurant.</a:t>
            </a:r>
          </a:p>
        </p:txBody>
      </p:sp>
      <p:sp>
        <p:nvSpPr>
          <p:cNvPr id="5530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/>
            <a:fld id="{B2938693-27E0-4E2B-823E-5D026CECAE53}" type="slidenum">
              <a:rPr lang="en-US" altLang="en-US" smtClean="0">
                <a:solidFill>
                  <a:srgbClr val="FFFFFF"/>
                </a:solidFill>
                <a:latin typeface="Franklin Gothic Book" pitchFamily="34" charset="0"/>
              </a:rPr>
              <a:pPr fontAlgn="base"/>
              <a:t>9</a:t>
            </a:fld>
            <a:endParaRPr lang="en-US" altLang="en-US" smtClean="0">
              <a:solidFill>
                <a:srgbClr val="FFFFFF"/>
              </a:solidFill>
              <a:latin typeface="Franklin Gothic Book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467939"/>
              </p:ext>
            </p:extLst>
          </p:nvPr>
        </p:nvGraphicFramePr>
        <p:xfrm>
          <a:off x="1447800" y="2362200"/>
          <a:ext cx="7391400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5700"/>
                <a:gridCol w="3695700"/>
              </a:tblGrid>
              <a:tr h="1981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Togo’s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Outback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 smtClean="0">
                          <a:solidFill>
                            <a:schemeClr val="tx1"/>
                          </a:solidFill>
                        </a:rPr>
                        <a:t>Red</a:t>
                      </a:r>
                      <a:r>
                        <a:rPr lang="en-US" sz="1800" b="1" u="sng" baseline="0" dirty="0" smtClean="0">
                          <a:solidFill>
                            <a:schemeClr val="tx1"/>
                          </a:solidFill>
                        </a:rPr>
                        <a:t> Robin</a:t>
                      </a:r>
                      <a:endParaRPr lang="en-US" sz="1800" b="1" u="sng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 smtClean="0">
                          <a:solidFill>
                            <a:schemeClr val="tx1"/>
                          </a:solidFill>
                        </a:rPr>
                        <a:t>Use Your </a:t>
                      </a:r>
                      <a:r>
                        <a:rPr lang="en-US" sz="1800" b="1" u="sng" dirty="0" err="1" smtClean="0">
                          <a:solidFill>
                            <a:schemeClr val="tx1"/>
                          </a:solidFill>
                        </a:rPr>
                        <a:t>ChromeBook</a:t>
                      </a:r>
                      <a:endParaRPr lang="en-US" sz="18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1" u="sng" dirty="0" smtClean="0">
                          <a:solidFill>
                            <a:schemeClr val="tx1"/>
                          </a:solidFill>
                        </a:rPr>
                        <a:t>Restaurant</a:t>
                      </a:r>
                      <a:r>
                        <a:rPr lang="en-US" sz="1800" b="1" u="sng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1" u="sng" baseline="0" dirty="0" smtClean="0">
                          <a:solidFill>
                            <a:schemeClr val="tx1"/>
                          </a:solidFill>
                        </a:rPr>
                        <a:t>of Your Choice</a:t>
                      </a:r>
                      <a:endParaRPr lang="en-US" sz="1800" b="1" u="sng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38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CC"/>
      </a:accent2>
      <a:accent3>
        <a:srgbClr val="AAAAAA"/>
      </a:accent3>
      <a:accent4>
        <a:srgbClr val="DADADA"/>
      </a:accent4>
      <a:accent5>
        <a:srgbClr val="CAAAAA"/>
      </a:accent5>
      <a:accent6>
        <a:srgbClr val="2D2DB9"/>
      </a:accent6>
      <a:hlink>
        <a:srgbClr val="FFFF99"/>
      </a:hlink>
      <a:folHlink>
        <a:srgbClr val="FFFF99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Char char="•"/>
          <a:tabLst/>
          <a:defRPr kumimoji="0" lang="en-US" altLang="en-US" sz="2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Char char="•"/>
          <a:tabLst/>
          <a:defRPr kumimoji="0" lang="en-US" altLang="en-US" sz="2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99"/>
      </a:hlink>
      <a:folHlink>
        <a:srgbClr val="FFFF99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econ_template">
  <a:themeElements>
    <a:clrScheme name="">
      <a:dk1>
        <a:srgbClr val="000000"/>
      </a:dk1>
      <a:lt1>
        <a:srgbClr val="006666"/>
      </a:lt1>
      <a:dk2>
        <a:srgbClr val="800000"/>
      </a:dk2>
      <a:lt2>
        <a:srgbClr val="4D4D4D"/>
      </a:lt2>
      <a:accent1>
        <a:srgbClr val="CC9900"/>
      </a:accent1>
      <a:accent2>
        <a:srgbClr val="800000"/>
      </a:accent2>
      <a:accent3>
        <a:srgbClr val="AAB8B8"/>
      </a:accent3>
      <a:accent4>
        <a:srgbClr val="000000"/>
      </a:accent4>
      <a:accent5>
        <a:srgbClr val="E2CAAA"/>
      </a:accent5>
      <a:accent6>
        <a:srgbClr val="730000"/>
      </a:accent6>
      <a:hlink>
        <a:srgbClr val="000099"/>
      </a:hlink>
      <a:folHlink>
        <a:srgbClr val="003300"/>
      </a:folHlink>
    </a:clrScheme>
    <a:fontScheme name="econ_template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on_template.pot 1">
        <a:dk1>
          <a:srgbClr val="4D4D4D"/>
        </a:dk1>
        <a:lt1>
          <a:srgbClr val="FFFFFF"/>
        </a:lt1>
        <a:dk2>
          <a:srgbClr val="006666"/>
        </a:dk2>
        <a:lt2>
          <a:srgbClr val="CC9900"/>
        </a:lt2>
        <a:accent1>
          <a:srgbClr val="CC9900"/>
        </a:accent1>
        <a:accent2>
          <a:srgbClr val="800000"/>
        </a:accent2>
        <a:accent3>
          <a:srgbClr val="AAB8B8"/>
        </a:accent3>
        <a:accent4>
          <a:srgbClr val="DADADA"/>
        </a:accent4>
        <a:accent5>
          <a:srgbClr val="E2CAAA"/>
        </a:accent5>
        <a:accent6>
          <a:srgbClr val="730000"/>
        </a:accent6>
        <a:hlink>
          <a:srgbClr val="C0C0C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n_template.pot 2">
        <a:dk1>
          <a:srgbClr val="010000"/>
        </a:dk1>
        <a:lt1>
          <a:srgbClr val="C0C0C0"/>
        </a:lt1>
        <a:dk2>
          <a:srgbClr val="010000"/>
        </a:dk2>
        <a:lt2>
          <a:srgbClr val="C0C0C0"/>
        </a:lt2>
        <a:accent1>
          <a:srgbClr val="969696"/>
        </a:accent1>
        <a:accent2>
          <a:srgbClr val="000000"/>
        </a:accent2>
        <a:accent3>
          <a:srgbClr val="DCDCDC"/>
        </a:accent3>
        <a:accent4>
          <a:srgbClr val="010000"/>
        </a:accent4>
        <a:accent5>
          <a:srgbClr val="C9C9C9"/>
        </a:accent5>
        <a:accent6>
          <a:srgbClr val="0000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3">
        <a:dk1>
          <a:srgbClr val="4D4D4D"/>
        </a:dk1>
        <a:lt1>
          <a:srgbClr val="99CCFF"/>
        </a:lt1>
        <a:dk2>
          <a:srgbClr val="4D4D4D"/>
        </a:dk2>
        <a:lt2>
          <a:srgbClr val="000000"/>
        </a:lt2>
        <a:accent1>
          <a:srgbClr val="990099"/>
        </a:accent1>
        <a:accent2>
          <a:srgbClr val="FFCC00"/>
        </a:accent2>
        <a:accent3>
          <a:srgbClr val="CAE2FF"/>
        </a:accent3>
        <a:accent4>
          <a:srgbClr val="404040"/>
        </a:accent4>
        <a:accent5>
          <a:srgbClr val="CAAACA"/>
        </a:accent5>
        <a:accent6>
          <a:srgbClr val="E7B9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4">
        <a:dk1>
          <a:srgbClr val="000000"/>
        </a:dk1>
        <a:lt1>
          <a:srgbClr val="FFFF00"/>
        </a:lt1>
        <a:dk2>
          <a:srgbClr val="000066"/>
        </a:dk2>
        <a:lt2>
          <a:srgbClr val="99CC00"/>
        </a:lt2>
        <a:accent1>
          <a:srgbClr val="99CC00"/>
        </a:accent1>
        <a:accent2>
          <a:srgbClr val="FFFF00"/>
        </a:accent2>
        <a:accent3>
          <a:srgbClr val="AAAAB8"/>
        </a:accent3>
        <a:accent4>
          <a:srgbClr val="DADA00"/>
        </a:accent4>
        <a:accent5>
          <a:srgbClr val="CAE2AA"/>
        </a:accent5>
        <a:accent6>
          <a:srgbClr val="E7E700"/>
        </a:accent6>
        <a:hlink>
          <a:srgbClr val="9999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n_template.pot 5">
        <a:dk1>
          <a:srgbClr val="969696"/>
        </a:dk1>
        <a:lt1>
          <a:srgbClr val="FFCC00"/>
        </a:lt1>
        <a:dk2>
          <a:srgbClr val="FF6600"/>
        </a:dk2>
        <a:lt2>
          <a:srgbClr val="009900"/>
        </a:lt2>
        <a:accent1>
          <a:srgbClr val="FFCC00"/>
        </a:accent1>
        <a:accent2>
          <a:srgbClr val="009900"/>
        </a:accent2>
        <a:accent3>
          <a:srgbClr val="FFB8AA"/>
        </a:accent3>
        <a:accent4>
          <a:srgbClr val="DAAE00"/>
        </a:accent4>
        <a:accent5>
          <a:srgbClr val="FFE2AA"/>
        </a:accent5>
        <a:accent6>
          <a:srgbClr val="008A00"/>
        </a:accent6>
        <a:hlink>
          <a:srgbClr val="FFFFFF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n_template.pot 6">
        <a:dk1>
          <a:srgbClr val="000000"/>
        </a:dk1>
        <a:lt1>
          <a:srgbClr val="FFCC00"/>
        </a:lt1>
        <a:dk2>
          <a:srgbClr val="336600"/>
        </a:dk2>
        <a:lt2>
          <a:srgbClr val="969696"/>
        </a:lt2>
        <a:accent1>
          <a:srgbClr val="336600"/>
        </a:accent1>
        <a:accent2>
          <a:srgbClr val="CCCC00"/>
        </a:accent2>
        <a:accent3>
          <a:srgbClr val="FFE2AA"/>
        </a:accent3>
        <a:accent4>
          <a:srgbClr val="000000"/>
        </a:accent4>
        <a:accent5>
          <a:srgbClr val="ADB8AA"/>
        </a:accent5>
        <a:accent6>
          <a:srgbClr val="B9B900"/>
        </a:accent6>
        <a:hlink>
          <a:srgbClr val="FFFFFF"/>
        </a:hlink>
        <a:folHlink>
          <a:srgbClr val="FFFF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7">
        <a:dk1>
          <a:srgbClr val="010000"/>
        </a:dk1>
        <a:lt1>
          <a:srgbClr val="99CCFF"/>
        </a:lt1>
        <a:dk2>
          <a:srgbClr val="666633"/>
        </a:dk2>
        <a:lt2>
          <a:srgbClr val="969696"/>
        </a:lt2>
        <a:accent1>
          <a:srgbClr val="666633"/>
        </a:accent1>
        <a:accent2>
          <a:srgbClr val="FFCC00"/>
        </a:accent2>
        <a:accent3>
          <a:srgbClr val="CAE2FF"/>
        </a:accent3>
        <a:accent4>
          <a:srgbClr val="010000"/>
        </a:accent4>
        <a:accent5>
          <a:srgbClr val="B8B8AD"/>
        </a:accent5>
        <a:accent6>
          <a:srgbClr val="E7B900"/>
        </a:accent6>
        <a:hlink>
          <a:srgbClr val="FFFF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8">
        <a:dk1>
          <a:srgbClr val="9900CC"/>
        </a:dk1>
        <a:lt1>
          <a:srgbClr val="FFCC00"/>
        </a:lt1>
        <a:dk2>
          <a:srgbClr val="FF3300"/>
        </a:dk2>
        <a:lt2>
          <a:srgbClr val="969696"/>
        </a:lt2>
        <a:accent1>
          <a:srgbClr val="FF3300"/>
        </a:accent1>
        <a:accent2>
          <a:srgbClr val="FFCC00"/>
        </a:accent2>
        <a:accent3>
          <a:srgbClr val="FFE2AA"/>
        </a:accent3>
        <a:accent4>
          <a:srgbClr val="8200AE"/>
        </a:accent4>
        <a:accent5>
          <a:srgbClr val="FFADAA"/>
        </a:accent5>
        <a:accent6>
          <a:srgbClr val="E7B900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443</Words>
  <Application>Microsoft Office PowerPoint</Application>
  <PresentationFormat>On-screen Show (4:3)</PresentationFormat>
  <Paragraphs>96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Default Design</vt:lpstr>
      <vt:lpstr>12_TP030004031</vt:lpstr>
      <vt:lpstr>Blank Presentation</vt:lpstr>
      <vt:lpstr>2_Blank Presentation</vt:lpstr>
      <vt:lpstr>econ_template</vt:lpstr>
      <vt:lpstr>1_Default Design</vt:lpstr>
      <vt:lpstr>Picture</vt:lpstr>
      <vt:lpstr>Tuesday August 18, 2015 Mr. Goblirsch – Economics</vt:lpstr>
      <vt:lpstr>Unit 1 EC2</vt:lpstr>
      <vt:lpstr>Chapter 1:  What is Economics?</vt:lpstr>
      <vt:lpstr>Opportunity Costs:  The next best alternative use of time, money, or resources</vt:lpstr>
      <vt:lpstr>The Decision-Making Grid</vt:lpstr>
      <vt:lpstr>PowerPoint Presentation</vt:lpstr>
      <vt:lpstr>Thinking at the Margin</vt:lpstr>
      <vt:lpstr>Thinking at the Margin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August 19, 2014 Mr. Goblirsch – Economics</dc:title>
  <dc:creator>Clinton Goblirsch</dc:creator>
  <cp:lastModifiedBy>cgoblirsch</cp:lastModifiedBy>
  <cp:revision>12</cp:revision>
  <dcterms:created xsi:type="dcterms:W3CDTF">2014-08-19T04:13:54Z</dcterms:created>
  <dcterms:modified xsi:type="dcterms:W3CDTF">2015-08-18T18:55:32Z</dcterms:modified>
</cp:coreProperties>
</file>