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6" r:id="rId1"/>
    <p:sldMasterId id="2147483906" r:id="rId2"/>
    <p:sldMasterId id="2147483921" r:id="rId3"/>
  </p:sldMasterIdLst>
  <p:notesMasterIdLst>
    <p:notesMasterId r:id="rId17"/>
  </p:notesMasterIdLst>
  <p:handoutMasterIdLst>
    <p:handoutMasterId r:id="rId18"/>
  </p:handoutMasterIdLst>
  <p:sldIdLst>
    <p:sldId id="283" r:id="rId4"/>
    <p:sldId id="294" r:id="rId5"/>
    <p:sldId id="291" r:id="rId6"/>
    <p:sldId id="285" r:id="rId7"/>
    <p:sldId id="292" r:id="rId8"/>
    <p:sldId id="293" r:id="rId9"/>
    <p:sldId id="295" r:id="rId10"/>
    <p:sldId id="284" r:id="rId11"/>
    <p:sldId id="286" r:id="rId12"/>
    <p:sldId id="287" r:id="rId13"/>
    <p:sldId id="288" r:id="rId14"/>
    <p:sldId id="289" r:id="rId15"/>
    <p:sldId id="290" r:id="rId16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215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014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87941-6F2F-4D72-B14A-A003F6FDCB1A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014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E96CDD-CD37-4E88-99FF-43A4A4609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216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40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BA796-5B5B-4094-AE1D-3ACF4F5CF8C3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30576"/>
            <a:ext cx="7435850" cy="3154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57975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40" y="6657975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659DB-15AA-4E22-BAC7-771AEC7C4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49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9FE8452E-BF87-4441-86CC-4F15B9987DEE}" type="slidenum">
              <a:rPr lang="en-US" altLang="en-US" smtClean="0">
                <a:solidFill>
                  <a:srgbClr val="000000"/>
                </a:solidFill>
                <a:latin typeface="Calibri" pitchFamily="34" charset="0"/>
              </a:rPr>
              <a:pPr>
                <a:defRPr/>
              </a:pPr>
              <a:t>3</a:t>
            </a:fld>
            <a:endParaRPr lang="en-US" alt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9FE8452E-BF87-4441-86CC-4F15B9987DEE}" type="slidenum">
              <a:rPr lang="en-US" altLang="en-US" smtClean="0">
                <a:solidFill>
                  <a:srgbClr val="000000"/>
                </a:solidFill>
                <a:latin typeface="Calibri" pitchFamily="34" charset="0"/>
              </a:rPr>
              <a:pPr>
                <a:defRPr/>
              </a:pPr>
              <a:t>5</a:t>
            </a:fld>
            <a:endParaRPr lang="en-US" alt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9FE8452E-BF87-4441-86CC-4F15B9987DEE}" type="slidenum">
              <a:rPr lang="en-US" altLang="en-US" smtClean="0">
                <a:solidFill>
                  <a:srgbClr val="000000"/>
                </a:solidFill>
                <a:latin typeface="Calibri" pitchFamily="34" charset="0"/>
              </a:rPr>
              <a:pPr>
                <a:defRPr/>
              </a:pPr>
              <a:t>6</a:t>
            </a:fld>
            <a:endParaRPr lang="en-US" alt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58879D-D327-4934-8A71-8ADB5A0FA612}" type="slidenum">
              <a:rPr lang="en-US" altLang="en-US">
                <a:solidFill>
                  <a:prstClr val="black"/>
                </a:solidFill>
              </a:rPr>
              <a:pPr/>
              <a:t>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1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469B914-499F-4E30-B66A-313BE553F442}" type="datetimeFigureOut">
              <a:rPr lang="en-US"/>
              <a:pPr>
                <a:defRPr/>
              </a:pPr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D802B193-406F-4290-AC3D-96112A676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681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7E48102E-C648-4D0F-ACBA-D7CC99A12E24}" type="datetimeFigureOut">
              <a:rPr lang="en-US"/>
              <a:pPr>
                <a:defRPr/>
              </a:pPr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2A44F84-4177-4974-8461-87895934AF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526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67EA61B3-8916-4176-830E-99281ABB855E}" type="datetimeFigureOut">
              <a:rPr lang="en-US"/>
              <a:pPr>
                <a:defRPr/>
              </a:pPr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B02591A8-71C9-427D-A848-F920478C0F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506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40" name="Rectangle 28"/>
          <p:cNvSpPr>
            <a:spLocks noChangeArrowheads="1"/>
          </p:cNvSpPr>
          <p:nvPr/>
        </p:nvSpPr>
        <p:spPr bwMode="auto">
          <a:xfrm>
            <a:off x="3276600" y="0"/>
            <a:ext cx="2552700" cy="9017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71741" name="Rectangle 29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219200"/>
            <a:ext cx="7543800" cy="1752600"/>
          </a:xfrm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</a:extLst>
        </p:spPr>
        <p:txBody>
          <a:bodyPr/>
          <a:lstStyle>
            <a:lvl1pPr algn="ctr">
              <a:defRPr sz="48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71742" name="Rectangle 3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3048000"/>
            <a:ext cx="7543800" cy="8382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Tx/>
              <a:buNone/>
              <a:defRPr sz="3200" i="1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71743" name="Rectangle 31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B1E7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71746" name="Text Box 34"/>
          <p:cNvSpPr txBox="1">
            <a:spLocks noChangeArrowheads="1"/>
          </p:cNvSpPr>
          <p:nvPr/>
        </p:nvSpPr>
        <p:spPr bwMode="auto">
          <a:xfrm>
            <a:off x="3646488" y="517525"/>
            <a:ext cx="1809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altLang="en-US" sz="16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Presentation Pro</a:t>
            </a:r>
            <a:endParaRPr lang="en-US" alt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pic>
        <p:nvPicPr>
          <p:cNvPr id="371747" name="Picture 35" descr="C:\WINDOWS\DESKTOP\PHlogoforPresPro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550" y="6259513"/>
            <a:ext cx="933450" cy="60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71748" name="Object 36"/>
          <p:cNvGraphicFramePr>
            <a:graphicFrameLocks noChangeAspect="1"/>
          </p:cNvGraphicFramePr>
          <p:nvPr/>
        </p:nvGraphicFramePr>
        <p:xfrm>
          <a:off x="8216900" y="6265863"/>
          <a:ext cx="9144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Picture" r:id="rId4" imgW="2331720" imgH="1490472" progId="Word.Picture.8">
                  <p:embed/>
                </p:oleObj>
              </mc:Choice>
              <mc:Fallback>
                <p:oleObj name="Picture" r:id="rId4" imgW="2331720" imgH="1490472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16900" y="6265863"/>
                        <a:ext cx="914400" cy="584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3A066A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1749" name="Rectangle 37"/>
          <p:cNvSpPr>
            <a:spLocks noChangeArrowheads="1"/>
          </p:cNvSpPr>
          <p:nvPr/>
        </p:nvSpPr>
        <p:spPr bwMode="auto">
          <a:xfrm>
            <a:off x="8215313" y="6267450"/>
            <a:ext cx="898525" cy="569913"/>
          </a:xfrm>
          <a:prstGeom prst="rect">
            <a:avLst/>
          </a:prstGeom>
          <a:noFill/>
          <a:ln w="9525">
            <a:solidFill>
              <a:srgbClr val="3A066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9871007"/>
      </p:ext>
    </p:extLst>
  </p:cSld>
  <p:clrMapOvr>
    <a:masterClrMapping/>
  </p:clrMapOvr>
  <p:transition spd="med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730393"/>
      </p:ext>
    </p:extLst>
  </p:cSld>
  <p:clrMapOvr>
    <a:masterClrMapping/>
  </p:clrMapOvr>
  <p:transition spd="med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8086818"/>
      </p:ext>
    </p:extLst>
  </p:cSld>
  <p:clrMapOvr>
    <a:masterClrMapping/>
  </p:clrMapOvr>
  <p:transition spd="med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90600"/>
            <a:ext cx="4229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90600"/>
            <a:ext cx="4229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97027"/>
      </p:ext>
    </p:extLst>
  </p:cSld>
  <p:clrMapOvr>
    <a:masterClrMapping/>
  </p:clrMapOvr>
  <p:transition spd="med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37851"/>
      </p:ext>
    </p:extLst>
  </p:cSld>
  <p:clrMapOvr>
    <a:masterClrMapping/>
  </p:clrMapOvr>
  <p:transition spd="med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877435"/>
      </p:ext>
    </p:extLst>
  </p:cSld>
  <p:clrMapOvr>
    <a:masterClrMapping/>
  </p:clrMapOvr>
  <p:transition spd="med"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6207219"/>
      </p:ext>
    </p:extLst>
  </p:cSld>
  <p:clrMapOvr>
    <a:masterClrMapping/>
  </p:clrMapOvr>
  <p:transition spd="med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4252797"/>
      </p:ext>
    </p:extLst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9D47A348-0167-4739-BFDD-FFC2F1606776}" type="datetimeFigureOut">
              <a:rPr lang="en-US"/>
              <a:pPr>
                <a:defRPr/>
              </a:pPr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0048609B-2151-4F50-B99E-D9CDDA3035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1193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0366396"/>
      </p:ext>
    </p:extLst>
  </p:cSld>
  <p:clrMapOvr>
    <a:masterClrMapping/>
  </p:clrMapOvr>
  <p:transition spd="med"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330299"/>
      </p:ext>
    </p:extLst>
  </p:cSld>
  <p:clrMapOvr>
    <a:masterClrMapping/>
  </p:clrMapOvr>
  <p:transition spd="med"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0"/>
            <a:ext cx="215265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0"/>
            <a:ext cx="630555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999200"/>
      </p:ext>
    </p:extLst>
  </p:cSld>
  <p:clrMapOvr>
    <a:masterClrMapping/>
  </p:clrMapOvr>
  <p:transition spd="med"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990600"/>
            <a:ext cx="8610600" cy="42672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698997"/>
      </p:ext>
    </p:extLst>
  </p:cSld>
  <p:clrMapOvr>
    <a:masterClrMapping/>
  </p:clrMapOvr>
  <p:transition spd="med"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90600"/>
            <a:ext cx="86106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3200400"/>
            <a:ext cx="86106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545237"/>
      </p:ext>
    </p:extLst>
  </p:cSld>
  <p:clrMapOvr>
    <a:masterClrMapping/>
  </p:clrMapOvr>
  <p:transition spd="med"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990600"/>
            <a:ext cx="86106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3200400"/>
            <a:ext cx="86106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0583"/>
      </p:ext>
    </p:extLst>
  </p:cSld>
  <p:clrMapOvr>
    <a:masterClrMapping/>
  </p:clrMapOvr>
  <p:transition spd="med"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BFAEC-304B-4C8C-8411-E3A6F8C3DDDE}" type="datetimeFigureOut">
              <a:rPr lang="en-US"/>
              <a:pPr>
                <a:defRPr/>
              </a:pPr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80E50-BC90-45B8-BEC8-A4FF8AFAD9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3177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5BBFA-F486-4439-90B3-E876EE6A7D64}" type="datetimeFigureOut">
              <a:rPr lang="en-US"/>
              <a:pPr>
                <a:defRPr/>
              </a:pPr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04F30-7EF4-4D8E-B6F3-9E72486C29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728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DFD36-57C6-42DF-A327-5D6DC6C307A9}" type="datetimeFigureOut">
              <a:rPr lang="en-US"/>
              <a:pPr>
                <a:defRPr/>
              </a:pPr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2A03B-F54D-46C3-9891-18C3720F22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2496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C5CD6-C8C7-45BB-BE38-00CC479A51DC}" type="datetimeFigureOut">
              <a:rPr lang="en-US"/>
              <a:pPr>
                <a:defRPr/>
              </a:pPr>
              <a:t>4/20/2015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6BBC9-BC0C-4D02-8C22-378C2A55B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133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27E3742-A7BB-448E-86FC-80AC8CCADE74}" type="datetimeFigureOut">
              <a:rPr lang="en-US"/>
              <a:pPr>
                <a:defRPr/>
              </a:pPr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19A4F932-B8CB-4DE1-8EFF-80E5A42E85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77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6A7B8-74E2-42D2-A34C-6A0DDB5AC0AB}" type="datetimeFigureOut">
              <a:rPr lang="en-US"/>
              <a:pPr>
                <a:defRPr/>
              </a:pPr>
              <a:t>4/20/2015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5CE3E-7061-4733-9345-90C76358CE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893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D52B4-88E5-4A2E-9919-7CEA999F16C8}" type="datetimeFigureOut">
              <a:rPr lang="en-US"/>
              <a:pPr>
                <a:defRPr/>
              </a:pPr>
              <a:t>4/20/2015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CDA5C-5941-4379-A3CE-B988F53B12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4330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4278D-3065-405A-9DAC-472E2428018F}" type="datetimeFigureOut">
              <a:rPr lang="en-US"/>
              <a:pPr>
                <a:defRPr/>
              </a:pPr>
              <a:t>4/20/2015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2AED9-D6B3-4CB6-AB53-2BBCD387C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4925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A8799-E547-44D8-87F0-890DF9D4F8EA}" type="datetimeFigureOut">
              <a:rPr lang="en-US"/>
              <a:pPr>
                <a:defRPr/>
              </a:pPr>
              <a:t>4/20/2015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95E1B-76E6-4546-9F53-1735F68847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469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1ADCB-7B20-437E-AEE6-89332AA55389}" type="datetimeFigureOut">
              <a:rPr lang="en-US"/>
              <a:pPr>
                <a:defRPr/>
              </a:pPr>
              <a:t>4/20/2015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4EBC9-4BE3-4A68-9483-20A9DD75BB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5838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75ABE-14A3-49C9-9BD9-5E4BC10A15FD}" type="datetimeFigureOut">
              <a:rPr lang="en-US"/>
              <a:pPr>
                <a:defRPr/>
              </a:pPr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0D8D5-90C8-4EBD-8384-E8E8EC95AB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4227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22C7A-4A4E-4ECA-A2EC-E6934748DD36}" type="datetimeFigureOut">
              <a:rPr lang="en-US"/>
              <a:pPr>
                <a:defRPr/>
              </a:pPr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3F0D1-12B6-4872-B663-CF89CDCC17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55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DB17EEEA-00A7-4EB1-B699-373CEF9BE67E}" type="datetimeFigureOut">
              <a:rPr lang="en-US"/>
              <a:pPr>
                <a:defRPr/>
              </a:pPr>
              <a:t>4/20/2015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E7717DE8-8BDB-4E31-AB13-C815A880E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450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15FB454-DDF0-415C-9DE3-0714F807C3E1}" type="datetimeFigureOut">
              <a:rPr lang="en-US"/>
              <a:pPr>
                <a:defRPr/>
              </a:pPr>
              <a:t>4/20/2015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B86434B-DFB1-4A09-9CDE-6B03B26BDD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791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DA035294-0DAF-420C-B329-10A31E145B62}" type="datetimeFigureOut">
              <a:rPr lang="en-US"/>
              <a:pPr>
                <a:defRPr/>
              </a:pPr>
              <a:t>4/20/2015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F596B8FC-CF67-4F30-AE67-5EF9C8AA47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812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EC5DAB9-2498-4181-B2A8-8D3122C13100}" type="datetimeFigureOut">
              <a:rPr lang="en-US"/>
              <a:pPr>
                <a:defRPr/>
              </a:pPr>
              <a:t>4/20/2015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9C1C27B4-2633-44F6-B37D-22E7CA5162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275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E675799-3422-4686-97F0-3950EBDCDEA5}" type="datetimeFigureOut">
              <a:rPr lang="en-US"/>
              <a:pPr>
                <a:defRPr/>
              </a:pPr>
              <a:t>4/20/2015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14A02DEC-315B-4E2C-BE67-54CEBE64C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921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79B1EB1-4EAD-46DE-B4EC-00F4CED1CEAB}" type="datetimeFigureOut">
              <a:rPr lang="en-US"/>
              <a:pPr>
                <a:defRPr/>
              </a:pPr>
              <a:t>4/20/2015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A7C81B5-8784-4645-B266-FD96F85D05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6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13.xml"/><Relationship Id="rId16" Type="http://schemas.openxmlformats.org/officeDocument/2006/relationships/vmlDrawing" Target="../drawings/vmlDrawing1.vml"/><Relationship Id="rId20" Type="http://schemas.openxmlformats.org/officeDocument/2006/relationships/image" Target="../media/image2.wmf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FAF32870-3CE8-4FE9-BB66-69F840335EA6}" type="datetimeFigureOut">
              <a:rPr lang="en-US"/>
              <a:pPr>
                <a:defRPr/>
              </a:pPr>
              <a:t>4/20/2015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7CE1198E-5052-417F-8C19-1C211290A2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748" name="Rectangle 6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90600"/>
            <a:ext cx="8610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 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sp>
        <p:nvSpPr>
          <p:cNvPr id="370749" name="Rectangle 61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0"/>
            <a:ext cx="8382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70750" name="Line 62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28575">
            <a:solidFill>
              <a:srgbClr val="99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70751" name="Rectangle 63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B1E7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70752" name="AutoShape 64"/>
          <p:cNvSpPr>
            <a:spLocks noChangeArrowheads="1"/>
          </p:cNvSpPr>
          <p:nvPr/>
        </p:nvSpPr>
        <p:spPr bwMode="auto">
          <a:xfrm>
            <a:off x="2400300" y="6286500"/>
            <a:ext cx="539750" cy="539750"/>
          </a:xfrm>
          <a:prstGeom prst="bevel">
            <a:avLst>
              <a:gd name="adj" fmla="val 1250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70753" name="Text Box 65"/>
          <p:cNvSpPr txBox="1">
            <a:spLocks noChangeArrowheads="1"/>
          </p:cNvSpPr>
          <p:nvPr/>
        </p:nvSpPr>
        <p:spPr bwMode="auto">
          <a:xfrm>
            <a:off x="2527300" y="6276975"/>
            <a:ext cx="2698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B2B2B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1</a:t>
            </a:r>
            <a:endParaRPr lang="en-US" altLang="en-US" sz="3000" smtClean="0">
              <a:solidFill>
                <a:srgbClr val="B2B2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370754" name="AutoShape 66"/>
          <p:cNvSpPr>
            <a:spLocks noChangeArrowheads="1"/>
          </p:cNvSpPr>
          <p:nvPr/>
        </p:nvSpPr>
        <p:spPr bwMode="auto">
          <a:xfrm>
            <a:off x="2984500" y="6286500"/>
            <a:ext cx="539750" cy="539750"/>
          </a:xfrm>
          <a:prstGeom prst="bevel">
            <a:avLst>
              <a:gd name="adj" fmla="val 1250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70755" name="Text Box 67"/>
          <p:cNvSpPr txBox="1">
            <a:spLocks noChangeArrowheads="1"/>
          </p:cNvSpPr>
          <p:nvPr/>
        </p:nvSpPr>
        <p:spPr bwMode="auto">
          <a:xfrm>
            <a:off x="3111500" y="6276975"/>
            <a:ext cx="2698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B2B2B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2</a:t>
            </a:r>
            <a:endParaRPr lang="en-US" altLang="en-US" sz="3000" smtClean="0">
              <a:solidFill>
                <a:srgbClr val="B2B2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370756" name="AutoShape 68"/>
          <p:cNvSpPr>
            <a:spLocks noChangeArrowheads="1"/>
          </p:cNvSpPr>
          <p:nvPr/>
        </p:nvSpPr>
        <p:spPr bwMode="auto">
          <a:xfrm>
            <a:off x="3568700" y="6286500"/>
            <a:ext cx="539750" cy="539750"/>
          </a:xfrm>
          <a:prstGeom prst="bevel">
            <a:avLst>
              <a:gd name="adj" fmla="val 1250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70757" name="Text Box 69"/>
          <p:cNvSpPr txBox="1">
            <a:spLocks noChangeArrowheads="1"/>
          </p:cNvSpPr>
          <p:nvPr/>
        </p:nvSpPr>
        <p:spPr bwMode="auto">
          <a:xfrm>
            <a:off x="3695700" y="6276975"/>
            <a:ext cx="2698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B2B2B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3</a:t>
            </a:r>
            <a:endParaRPr lang="en-US" altLang="en-US" sz="3000" smtClean="0">
              <a:solidFill>
                <a:srgbClr val="B2B2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370758" name="Text Box 70"/>
          <p:cNvSpPr txBox="1">
            <a:spLocks noChangeArrowheads="1"/>
          </p:cNvSpPr>
          <p:nvPr/>
        </p:nvSpPr>
        <p:spPr bwMode="auto">
          <a:xfrm>
            <a:off x="1524000" y="63373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en-US" sz="1200" b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Go To Section:</a:t>
            </a:r>
            <a:endParaRPr lang="en-US" altLang="en-US" sz="3000" smtClean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370761" name="AutoShape 73"/>
          <p:cNvSpPr>
            <a:spLocks noChangeArrowheads="1"/>
          </p:cNvSpPr>
          <p:nvPr/>
        </p:nvSpPr>
        <p:spPr bwMode="auto">
          <a:xfrm>
            <a:off x="4152900" y="6286500"/>
            <a:ext cx="539750" cy="539750"/>
          </a:xfrm>
          <a:prstGeom prst="bevel">
            <a:avLst>
              <a:gd name="adj" fmla="val 1250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70762" name="Text Box 74"/>
          <p:cNvSpPr txBox="1">
            <a:spLocks noChangeArrowheads="1"/>
          </p:cNvSpPr>
          <p:nvPr/>
        </p:nvSpPr>
        <p:spPr bwMode="auto">
          <a:xfrm>
            <a:off x="4279900" y="6276975"/>
            <a:ext cx="2698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B2B2B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4</a:t>
            </a:r>
            <a:endParaRPr lang="en-US" altLang="en-US" sz="3000" smtClean="0">
              <a:solidFill>
                <a:srgbClr val="B2B2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pic>
        <p:nvPicPr>
          <p:cNvPr id="370772" name="Picture 84" descr="C:\WINDOWS\DESKTOP\PHlogoforPresPro.bmp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550" y="6259513"/>
            <a:ext cx="933450" cy="60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70773" name="Object 85"/>
          <p:cNvGraphicFramePr>
            <a:graphicFrameLocks noChangeAspect="1"/>
          </p:cNvGraphicFramePr>
          <p:nvPr/>
        </p:nvGraphicFramePr>
        <p:xfrm>
          <a:off x="8216900" y="6265863"/>
          <a:ext cx="9144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Picture" r:id="rId19" imgW="2331720" imgH="1490472" progId="Word.Picture.8">
                  <p:embed/>
                </p:oleObj>
              </mc:Choice>
              <mc:Fallback>
                <p:oleObj name="Picture" r:id="rId19" imgW="2331720" imgH="1490472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16900" y="6265863"/>
                        <a:ext cx="914400" cy="584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3A066A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0774" name="Rectangle 86"/>
          <p:cNvSpPr>
            <a:spLocks noChangeArrowheads="1"/>
          </p:cNvSpPr>
          <p:nvPr/>
        </p:nvSpPr>
        <p:spPr bwMode="auto">
          <a:xfrm>
            <a:off x="8215313" y="6267450"/>
            <a:ext cx="898525" cy="569913"/>
          </a:xfrm>
          <a:prstGeom prst="rect">
            <a:avLst/>
          </a:prstGeom>
          <a:noFill/>
          <a:ln w="9525">
            <a:solidFill>
              <a:srgbClr val="3A066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3905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  <p:sldLayoutId id="2147483918" r:id="rId12"/>
    <p:sldLayoutId id="2147483919" r:id="rId13"/>
    <p:sldLayoutId id="2147483920" r:id="rId14"/>
  </p:sldLayoutIdLst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0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0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0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0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0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0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0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0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0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0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748" grpId="0" build="p" bldLvl="2" autoUpdateAnimBg="0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07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07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07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07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07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07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07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07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07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07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07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07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0749" grpId="0" autoUpdateAnimBg="0"/>
    </p:bldLst>
  </p:timing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39725" indent="-339725" algn="l" rtl="0" eaLnBrk="0" fontAlgn="base" hangingPunct="0">
        <a:spcBef>
          <a:spcPct val="60000"/>
        </a:spcBef>
        <a:spcAft>
          <a:spcPct val="0"/>
        </a:spcAft>
        <a:buClr>
          <a:schemeClr val="tx1"/>
        </a:buClr>
        <a:buSzPct val="150000"/>
        <a:buChar char="•"/>
        <a:defRPr kumimoji="1" sz="2000">
          <a:solidFill>
            <a:srgbClr val="000000"/>
          </a:solidFill>
          <a:latin typeface="+mn-lt"/>
          <a:ea typeface="+mn-ea"/>
          <a:cs typeface="+mn-cs"/>
        </a:defRPr>
      </a:lvl1pPr>
      <a:lvl2pPr marL="679450" indent="-214313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defRPr kumimoji="1">
          <a:solidFill>
            <a:srgbClr val="000000"/>
          </a:solidFill>
          <a:latin typeface="+mn-lt"/>
        </a:defRPr>
      </a:lvl2pPr>
      <a:lvl3pPr marL="1144588" indent="-231775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har char="•"/>
        <a:defRPr kumimoji="1" sz="2000">
          <a:solidFill>
            <a:srgbClr val="000000"/>
          </a:solidFill>
          <a:latin typeface="+mn-lt"/>
        </a:defRPr>
      </a:lvl3pPr>
      <a:lvl4pPr marL="1592263" indent="-214313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–"/>
        <a:defRPr kumimoji="1">
          <a:solidFill>
            <a:srgbClr val="000000"/>
          </a:solidFill>
          <a:latin typeface="+mn-lt"/>
        </a:defRPr>
      </a:lvl4pPr>
      <a:lvl5pPr marL="2112963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 sz="16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70163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 sz="16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3027363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 sz="16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84563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 sz="16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941763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 sz="16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A109D7-48E4-4577-B8AB-4DAA26189182}" type="datetimeFigureOut">
              <a:rPr lang="en-US"/>
              <a:pPr>
                <a:defRPr/>
              </a:pPr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47C1E4-A26A-4A1B-9F84-1BBF6410C6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34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Relationship Id="rId4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slide" Target="slide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5" Type="http://schemas.openxmlformats.org/officeDocument/2006/relationships/slide" Target="slide12.xml"/><Relationship Id="rId4" Type="http://schemas.openxmlformats.org/officeDocument/2006/relationships/slide" Target="slide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>
              <a:defRPr/>
            </a:pPr>
            <a:r>
              <a:rPr lang="en-US" altLang="en-US" b="1" dirty="0" smtClean="0">
                <a:solidFill>
                  <a:srgbClr val="FF0000"/>
                </a:solidFill>
              </a:rPr>
              <a:t>Monday April 20, 2015</a:t>
            </a:r>
            <a: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en-US" sz="2000" b="1" dirty="0" smtClean="0">
                <a:solidFill>
                  <a:schemeClr val="bg1">
                    <a:lumMod val="50000"/>
                  </a:schemeClr>
                </a:solidFill>
              </a:rPr>
              <a:t>Mr. Goblirsch – American Government</a:t>
            </a:r>
          </a:p>
        </p:txBody>
      </p:sp>
      <p:sp>
        <p:nvSpPr>
          <p:cNvPr id="20483" name="Content Placeholder 6"/>
          <p:cNvSpPr>
            <a:spLocks noGrp="1"/>
          </p:cNvSpPr>
          <p:nvPr>
            <p:ph idx="4294967295"/>
          </p:nvPr>
        </p:nvSpPr>
        <p:spPr>
          <a:xfrm>
            <a:off x="0" y="838200"/>
            <a:ext cx="9144000" cy="6019800"/>
          </a:xfrm>
        </p:spPr>
        <p:txBody>
          <a:bodyPr>
            <a:normAutofit lnSpcReduction="10000"/>
          </a:bodyPr>
          <a:lstStyle/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OBJECTIVE – </a:t>
            </a:r>
            <a:r>
              <a:rPr lang="en-US" sz="2800" b="1" u="sng" dirty="0" smtClean="0">
                <a:solidFill>
                  <a:schemeClr val="tx2"/>
                </a:solidFill>
              </a:rPr>
              <a:t>S</a:t>
            </a:r>
            <a:r>
              <a:rPr lang="en-US" sz="2800" b="1" dirty="0" smtClean="0">
                <a:solidFill>
                  <a:schemeClr val="tx2"/>
                </a:solidFill>
              </a:rPr>
              <a:t>tudents </a:t>
            </a:r>
            <a:r>
              <a:rPr lang="en-US" sz="2800" b="1" u="sng" dirty="0" smtClean="0">
                <a:solidFill>
                  <a:schemeClr val="tx2"/>
                </a:solidFill>
              </a:rPr>
              <a:t>W</a:t>
            </a:r>
            <a:r>
              <a:rPr lang="en-US" sz="2800" b="1" dirty="0" smtClean="0">
                <a:solidFill>
                  <a:schemeClr val="tx2"/>
                </a:solidFill>
              </a:rPr>
              <a:t>ill </a:t>
            </a:r>
            <a:r>
              <a:rPr lang="en-US" sz="2800" b="1" u="sng" dirty="0" smtClean="0">
                <a:solidFill>
                  <a:schemeClr val="tx2"/>
                </a:solidFill>
              </a:rPr>
              <a:t>B</a:t>
            </a:r>
            <a:r>
              <a:rPr lang="en-US" sz="2800" b="1" dirty="0" smtClean="0">
                <a:solidFill>
                  <a:schemeClr val="tx2"/>
                </a:solidFill>
              </a:rPr>
              <a:t>e </a:t>
            </a:r>
            <a:r>
              <a:rPr lang="en-US" sz="2800" b="1" u="sng" dirty="0" smtClean="0">
                <a:solidFill>
                  <a:schemeClr val="tx2"/>
                </a:solidFill>
              </a:rPr>
              <a:t>A</a:t>
            </a:r>
            <a:r>
              <a:rPr lang="en-US" sz="2800" b="1" dirty="0" smtClean="0">
                <a:solidFill>
                  <a:schemeClr val="tx2"/>
                </a:solidFill>
              </a:rPr>
              <a:t>ble </a:t>
            </a:r>
            <a:r>
              <a:rPr lang="en-US" sz="2800" b="1" u="sng" dirty="0" smtClean="0">
                <a:solidFill>
                  <a:schemeClr val="tx2"/>
                </a:solidFill>
              </a:rPr>
              <a:t>T</a:t>
            </a:r>
            <a:r>
              <a:rPr lang="en-US" sz="2800" b="1" dirty="0" smtClean="0">
                <a:solidFill>
                  <a:schemeClr val="tx2"/>
                </a:solidFill>
              </a:rPr>
              <a:t>o – SWBAT:</a:t>
            </a:r>
            <a:endParaRPr lang="en-US" sz="2800" dirty="0"/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400" dirty="0" smtClean="0"/>
              <a:t> - </a:t>
            </a:r>
            <a:r>
              <a:rPr lang="en-US" sz="2400" dirty="0" smtClean="0"/>
              <a:t>Identify the structure of the federal judiciary</a:t>
            </a:r>
            <a:endParaRPr lang="en-US" sz="2400" dirty="0" smtClean="0"/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AGENDA:</a:t>
            </a:r>
            <a:endParaRPr lang="en-US" sz="2400" dirty="0" smtClean="0"/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400" dirty="0" smtClean="0"/>
              <a:t>WARM-UP: Court Vocab</a:t>
            </a:r>
            <a:endParaRPr lang="en-US" sz="2400" dirty="0" smtClean="0">
              <a:solidFill>
                <a:prstClr val="black"/>
              </a:solidFill>
            </a:endParaRPr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REVIEW: Constitution – Article </a:t>
            </a:r>
            <a:r>
              <a:rPr lang="en-US" sz="2400" dirty="0" smtClean="0">
                <a:solidFill>
                  <a:prstClr val="black"/>
                </a:solidFill>
              </a:rPr>
              <a:t>III</a:t>
            </a:r>
            <a:endParaRPr lang="en-US" sz="2400" dirty="0" smtClean="0">
              <a:solidFill>
                <a:prstClr val="black"/>
              </a:solidFill>
            </a:endParaRPr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CONCEPT: National </a:t>
            </a:r>
            <a:r>
              <a:rPr lang="en-US" sz="2400" dirty="0" smtClean="0">
                <a:solidFill>
                  <a:prstClr val="black"/>
                </a:solidFill>
              </a:rPr>
              <a:t>Judiciary</a:t>
            </a:r>
            <a:endParaRPr lang="en-US" sz="2400" dirty="0" smtClean="0">
              <a:solidFill>
                <a:prstClr val="black"/>
              </a:solidFill>
            </a:endParaRPr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CHART: Federal Jurisdiction (P. </a:t>
            </a:r>
            <a:r>
              <a:rPr lang="en-US" sz="2400" dirty="0" smtClean="0">
                <a:solidFill>
                  <a:prstClr val="black"/>
                </a:solidFill>
              </a:rPr>
              <a:t>508</a:t>
            </a:r>
            <a:r>
              <a:rPr lang="en-US" sz="2400" dirty="0">
                <a:solidFill>
                  <a:prstClr val="black"/>
                </a:solidFill>
              </a:rPr>
              <a:t>)</a:t>
            </a:r>
            <a:endParaRPr lang="en-US" sz="2400" dirty="0" smtClean="0">
              <a:solidFill>
                <a:prstClr val="black"/>
              </a:solidFill>
            </a:endParaRPr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VIDEO CLIP: </a:t>
            </a:r>
            <a:r>
              <a:rPr lang="en-US" sz="2400" dirty="0" smtClean="0">
                <a:solidFill>
                  <a:prstClr val="black"/>
                </a:solidFill>
              </a:rPr>
              <a:t>Intro to Federal Judiciary (6 min)</a:t>
            </a:r>
            <a:endParaRPr lang="en-US" sz="2400" dirty="0" smtClean="0">
              <a:solidFill>
                <a:prstClr val="black"/>
              </a:solidFill>
            </a:endParaRPr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CLOSURE: Judiciary Questions</a:t>
            </a:r>
            <a:endParaRPr lang="en-US" sz="1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n-US" sz="2000" b="1" dirty="0" smtClean="0"/>
          </a:p>
          <a:p>
            <a:pPr marL="609600" indent="-609600">
              <a:spcBef>
                <a:spcPct val="0"/>
              </a:spcBef>
              <a:buFont typeface="Arial" charset="0"/>
              <a:buNone/>
              <a:defRPr/>
            </a:pPr>
            <a:r>
              <a:rPr lang="en-US" sz="2800" b="1" dirty="0" smtClean="0">
                <a:solidFill>
                  <a:srgbClr val="1F497D"/>
                </a:solidFill>
              </a:rPr>
              <a:t>Court Vocab WARM-UP</a:t>
            </a:r>
            <a:r>
              <a:rPr lang="en-US" sz="2800" dirty="0">
                <a:solidFill>
                  <a:srgbClr val="1F497D"/>
                </a:solidFill>
              </a:rPr>
              <a:t>: </a:t>
            </a:r>
            <a:r>
              <a:rPr lang="en-US" sz="1050" dirty="0">
                <a:solidFill>
                  <a:srgbClr val="000000"/>
                </a:solidFill>
              </a:rPr>
              <a:t>(Follow the directions below</a:t>
            </a:r>
            <a:r>
              <a:rPr lang="en-US" sz="1050" dirty="0" smtClean="0">
                <a:solidFill>
                  <a:srgbClr val="000000"/>
                </a:solidFill>
              </a:rPr>
              <a:t>)</a:t>
            </a:r>
            <a:endParaRPr lang="en-US" sz="2400" dirty="0" smtClean="0">
              <a:solidFill>
                <a:prstClr val="black"/>
              </a:solidFill>
            </a:endParaRPr>
          </a:p>
          <a:p>
            <a:pPr marL="0" indent="0" algn="ctr">
              <a:spcBef>
                <a:spcPct val="0"/>
              </a:spcBef>
              <a:buFont typeface="Arial" charset="0"/>
              <a:buNone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	***5 minutes***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Define the terms below.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arenR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Exclusive jurisdiction		4)   Appellate jurisdiction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arenR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Concurrent jurisdiction		5)   Plaintiff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arenR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Original jurisdiction		6)   Defendant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Types of Jurisdiction</a:t>
            </a:r>
          </a:p>
        </p:txBody>
      </p:sp>
      <p:sp>
        <p:nvSpPr>
          <p:cNvPr id="436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831850"/>
            <a:ext cx="4229100" cy="4267200"/>
          </a:xfrm>
        </p:spPr>
        <p:txBody>
          <a:bodyPr/>
          <a:lstStyle/>
          <a:p>
            <a:pPr algn="ctr">
              <a:buFontTx/>
              <a:buChar char=" "/>
            </a:pPr>
            <a:r>
              <a:rPr lang="en-US" altLang="en-US" sz="2400" b="1">
                <a:solidFill>
                  <a:srgbClr val="FF0000"/>
                </a:solidFill>
              </a:rPr>
              <a:t>Exclusive and Concurrent Jurisdiction</a:t>
            </a:r>
            <a:endParaRPr lang="en-US" altLang="en-US" sz="1800"/>
          </a:p>
          <a:p>
            <a:pPr>
              <a:lnSpc>
                <a:spcPct val="110000"/>
              </a:lnSpc>
            </a:pPr>
            <a:r>
              <a:rPr lang="en-US" altLang="en-US" sz="2200"/>
              <a:t>Some cases can only be heard in federal courts. In that case, federal courts have </a:t>
            </a:r>
            <a:r>
              <a:rPr lang="en-US" altLang="en-US" sz="2200" b="1">
                <a:solidFill>
                  <a:schemeClr val="tx2"/>
                </a:solidFill>
              </a:rPr>
              <a:t>exclusive jurisdiction</a:t>
            </a:r>
            <a:r>
              <a:rPr lang="en-US" altLang="en-US" sz="2200">
                <a:solidFill>
                  <a:schemeClr val="tx1"/>
                </a:solidFill>
              </a:rPr>
              <a:t>.</a:t>
            </a:r>
            <a:endParaRPr lang="en-US" altLang="en-US" sz="2200"/>
          </a:p>
          <a:p>
            <a:pPr>
              <a:lnSpc>
                <a:spcPct val="110000"/>
              </a:lnSpc>
            </a:pPr>
            <a:r>
              <a:rPr lang="en-US" altLang="en-US" sz="2200"/>
              <a:t>Many cases may be tried in a federal court or a State court. In such an instance, the federal and State courts have </a:t>
            </a:r>
            <a:r>
              <a:rPr lang="en-US" altLang="en-US" sz="2200" b="1">
                <a:solidFill>
                  <a:schemeClr val="tx2"/>
                </a:solidFill>
              </a:rPr>
              <a:t>concurrent jurisdiction</a:t>
            </a:r>
            <a:r>
              <a:rPr lang="en-US" altLang="en-US" sz="2200">
                <a:solidFill>
                  <a:schemeClr val="tx1"/>
                </a:solidFill>
              </a:rPr>
              <a:t>.</a:t>
            </a:r>
            <a:endParaRPr lang="en-US" altLang="en-US" sz="2400"/>
          </a:p>
        </p:txBody>
      </p:sp>
      <p:sp>
        <p:nvSpPr>
          <p:cNvPr id="4362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86300" y="831850"/>
            <a:ext cx="4229100" cy="4267200"/>
          </a:xfrm>
        </p:spPr>
        <p:txBody>
          <a:bodyPr/>
          <a:lstStyle/>
          <a:p>
            <a:pPr algn="ctr">
              <a:buFontTx/>
              <a:buChar char=" "/>
            </a:pPr>
            <a:r>
              <a:rPr lang="en-US" altLang="en-US" sz="2400" b="1">
                <a:solidFill>
                  <a:srgbClr val="3333CC"/>
                </a:solidFill>
              </a:rPr>
              <a:t>Original and Appellate Jurisdiction</a:t>
            </a:r>
            <a:endParaRPr lang="en-US" altLang="en-US" sz="1800"/>
          </a:p>
          <a:p>
            <a:pPr>
              <a:lnSpc>
                <a:spcPct val="110000"/>
              </a:lnSpc>
            </a:pPr>
            <a:r>
              <a:rPr lang="en-US" altLang="en-US" sz="2200"/>
              <a:t>A court in which a case is first heard is said to have </a:t>
            </a:r>
            <a:r>
              <a:rPr lang="en-US" altLang="en-US" sz="2200" b="1">
                <a:solidFill>
                  <a:schemeClr val="tx2"/>
                </a:solidFill>
              </a:rPr>
              <a:t>original jurisdiction</a:t>
            </a:r>
            <a:r>
              <a:rPr lang="en-US" altLang="en-US" sz="2200"/>
              <a:t> over that case.</a:t>
            </a:r>
          </a:p>
          <a:p>
            <a:pPr>
              <a:lnSpc>
                <a:spcPct val="110000"/>
              </a:lnSpc>
            </a:pPr>
            <a:r>
              <a:rPr lang="en-US" altLang="en-US" sz="2200"/>
              <a:t>A court that hears a case on appeal from a lower court has </a:t>
            </a:r>
            <a:r>
              <a:rPr lang="en-US" altLang="en-US" sz="2200" b="1">
                <a:solidFill>
                  <a:schemeClr val="tx2"/>
                </a:solidFill>
              </a:rPr>
              <a:t>appellate jurisdiction</a:t>
            </a:r>
            <a:r>
              <a:rPr lang="en-US" altLang="en-US" sz="2200"/>
              <a:t> over that case.</a:t>
            </a:r>
          </a:p>
          <a:p>
            <a:pPr>
              <a:lnSpc>
                <a:spcPct val="110000"/>
              </a:lnSpc>
            </a:pPr>
            <a:r>
              <a:rPr lang="en-US" altLang="en-US" sz="2200"/>
              <a:t>The Supreme Court exercises both original and appellate jurisdiction.</a:t>
            </a:r>
          </a:p>
        </p:txBody>
      </p:sp>
      <p:sp>
        <p:nvSpPr>
          <p:cNvPr id="436229" name="Rectangle 5"/>
          <p:cNvSpPr>
            <a:spLocks noChangeArrowheads="1"/>
          </p:cNvSpPr>
          <p:nvPr/>
        </p:nvSpPr>
        <p:spPr bwMode="auto">
          <a:xfrm>
            <a:off x="5715000" y="6400800"/>
            <a:ext cx="19859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altLang="en-US" sz="1400" b="1" i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Chapter 18, Section 1</a:t>
            </a:r>
          </a:p>
        </p:txBody>
      </p:sp>
      <p:sp>
        <p:nvSpPr>
          <p:cNvPr id="436230" name="AutoShape 6" descr="Stationery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38100" y="6299200"/>
            <a:ext cx="520700" cy="520700"/>
          </a:xfrm>
          <a:prstGeom prst="actionButtonBackPrevious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436231" name="AutoShape 7" descr="Stationery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09600" y="6299200"/>
            <a:ext cx="520700" cy="520700"/>
          </a:xfrm>
          <a:prstGeom prst="actionButtonForwardNex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436232" name="AutoShape 8" descr="Stationery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9845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436233" name="Text Box 9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3092450" y="6286500"/>
            <a:ext cx="304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rPr>
              <a:t>2</a:t>
            </a:r>
            <a:endParaRPr lang="en-US" altLang="en-US" sz="3000" smtClean="0">
              <a:solidFill>
                <a:srgbClr val="3A066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436234" name="AutoShape 10" descr="Stationery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5687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436235" name="Text Box 1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676650" y="6286500"/>
            <a:ext cx="304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rPr>
              <a:t>3</a:t>
            </a:r>
            <a:endParaRPr lang="en-US" altLang="en-US" sz="3000" smtClean="0">
              <a:solidFill>
                <a:srgbClr val="3A066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436236" name="AutoShape 12" descr="Stationery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15925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436237" name="Text Box 1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260850" y="6286500"/>
            <a:ext cx="304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8154199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6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6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36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36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36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36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36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36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36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226" grpId="0" autoUpdateAnimBg="0"/>
      <p:bldP spid="436227" grpId="0" build="p" bldLvl="2" autoUpdateAnimBg="0"/>
      <p:bldP spid="436228" grpId="0" build="p" bldLvl="2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Appointment of Judges</a:t>
            </a:r>
          </a:p>
        </p:txBody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3000"/>
              <a:t>The power to appoint judges to federal courts falls on the President.</a:t>
            </a:r>
          </a:p>
          <a:p>
            <a:r>
              <a:rPr lang="en-US" altLang="en-US" sz="3000"/>
              <a:t>The President nominates Supreme Court justices, as well as federal court judges, who are then subject to the approval of the Senate. </a:t>
            </a:r>
          </a:p>
          <a:p>
            <a:r>
              <a:rPr lang="en-US" altLang="en-US" sz="3000"/>
              <a:t>Most federal judges are drawn from the ranks of leading attorneys, legal scholars and law school professors, former members of Congress, and State courts.</a:t>
            </a:r>
          </a:p>
        </p:txBody>
      </p:sp>
      <p:sp>
        <p:nvSpPr>
          <p:cNvPr id="431108" name="Rectangle 4"/>
          <p:cNvSpPr>
            <a:spLocks noChangeArrowheads="1"/>
          </p:cNvSpPr>
          <p:nvPr/>
        </p:nvSpPr>
        <p:spPr bwMode="auto">
          <a:xfrm>
            <a:off x="5715000" y="6400800"/>
            <a:ext cx="19859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altLang="en-US" sz="1400" b="1" i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Chapter 18, Section 1</a:t>
            </a:r>
          </a:p>
        </p:txBody>
      </p:sp>
      <p:sp>
        <p:nvSpPr>
          <p:cNvPr id="431109" name="AutoShape 5" descr="Stationery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9845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431110" name="Text Box 6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3092450" y="6286500"/>
            <a:ext cx="304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rPr>
              <a:t>2</a:t>
            </a:r>
            <a:endParaRPr lang="en-US" altLang="en-US" sz="3000" smtClean="0">
              <a:solidFill>
                <a:srgbClr val="3A066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431111" name="AutoShape 7" descr="Stationery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5687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431112" name="Text Box 8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676650" y="6286500"/>
            <a:ext cx="304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rPr>
              <a:t>3</a:t>
            </a:r>
            <a:endParaRPr lang="en-US" altLang="en-US" sz="3000" smtClean="0">
              <a:solidFill>
                <a:srgbClr val="3A066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431113" name="AutoShape 9" descr="Stationery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15925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431114" name="Text Box 10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260850" y="6286500"/>
            <a:ext cx="304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rPr>
              <a:t>4</a:t>
            </a:r>
          </a:p>
        </p:txBody>
      </p:sp>
      <p:sp>
        <p:nvSpPr>
          <p:cNvPr id="431115" name="AutoShape 11" descr="Stationery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38100" y="6299200"/>
            <a:ext cx="520700" cy="520700"/>
          </a:xfrm>
          <a:prstGeom prst="actionButtonBackPrevious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431116" name="AutoShape 12" descr="Stationery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09600" y="6299200"/>
            <a:ext cx="520700" cy="520700"/>
          </a:xfrm>
          <a:prstGeom prst="actionButtonForwardNex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892541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1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1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31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31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31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106" grpId="0" autoUpdateAnimBg="0"/>
      <p:bldP spid="431107" grpId="0" build="p" bldLvl="2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Terms and Pay of Judges</a:t>
            </a:r>
          </a:p>
        </p:txBody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 sz="2600"/>
              <a:t>Judges appointed to the constitutional courts, including the Supreme Court, are appointed for life.</a:t>
            </a:r>
          </a:p>
          <a:p>
            <a:pPr>
              <a:lnSpc>
                <a:spcPct val="110000"/>
              </a:lnSpc>
            </a:pPr>
            <a:r>
              <a:rPr lang="en-US" altLang="en-US" sz="2600"/>
              <a:t>Judges of constitutional courts may only be removed by their own will or through impeachment. Only 13 federal judges have ever been impeached, and of them, seven were convicted.</a:t>
            </a:r>
          </a:p>
          <a:p>
            <a:pPr>
              <a:lnSpc>
                <a:spcPct val="110000"/>
              </a:lnSpc>
            </a:pPr>
            <a:r>
              <a:rPr lang="en-US" altLang="en-US" sz="2600"/>
              <a:t>Judges who sit in the special courts are appointed for terms varying from 4 to 15 years.</a:t>
            </a:r>
          </a:p>
          <a:p>
            <a:pPr>
              <a:lnSpc>
                <a:spcPct val="110000"/>
              </a:lnSpc>
            </a:pPr>
            <a:r>
              <a:rPr lang="en-US" altLang="en-US" sz="2600"/>
              <a:t>Congress determines salaries for federal judges.</a:t>
            </a:r>
          </a:p>
        </p:txBody>
      </p:sp>
      <p:sp>
        <p:nvSpPr>
          <p:cNvPr id="432132" name="Rectangle 4"/>
          <p:cNvSpPr>
            <a:spLocks noChangeArrowheads="1"/>
          </p:cNvSpPr>
          <p:nvPr/>
        </p:nvSpPr>
        <p:spPr bwMode="auto">
          <a:xfrm>
            <a:off x="5715000" y="6400800"/>
            <a:ext cx="19859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altLang="en-US" sz="1400" b="1" i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Chapter 18, Section 1</a:t>
            </a:r>
          </a:p>
        </p:txBody>
      </p:sp>
      <p:sp>
        <p:nvSpPr>
          <p:cNvPr id="432133" name="AutoShape 5" descr="Stationery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9845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432134" name="Text Box 6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3092450" y="6286500"/>
            <a:ext cx="304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rPr>
              <a:t>2</a:t>
            </a:r>
            <a:endParaRPr lang="en-US" altLang="en-US" sz="3000" smtClean="0">
              <a:solidFill>
                <a:srgbClr val="3A066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432135" name="AutoShape 7" descr="Stationery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5687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432136" name="Text Box 8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676650" y="6286500"/>
            <a:ext cx="304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rPr>
              <a:t>3</a:t>
            </a:r>
            <a:endParaRPr lang="en-US" altLang="en-US" sz="3000" smtClean="0">
              <a:solidFill>
                <a:srgbClr val="3A066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432137" name="AutoShape 9" descr="Stationery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15925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432138" name="Text Box 10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260850" y="6286500"/>
            <a:ext cx="304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rPr>
              <a:t>4</a:t>
            </a:r>
          </a:p>
        </p:txBody>
      </p:sp>
      <p:sp>
        <p:nvSpPr>
          <p:cNvPr id="432139" name="AutoShape 11" descr="Stationery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38100" y="6299200"/>
            <a:ext cx="520700" cy="520700"/>
          </a:xfrm>
          <a:prstGeom prst="actionButtonBackPrevious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432140" name="AutoShape 12" descr="Stationery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09600" y="6299200"/>
            <a:ext cx="520700" cy="520700"/>
          </a:xfrm>
          <a:prstGeom prst="actionButtonForwardNex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257354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2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2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2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2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2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2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2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2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2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2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130" grpId="0" autoUpdateAnimBg="0"/>
      <p:bldP spid="432131" grpId="0" build="p" bldLvl="2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Court Officers</a:t>
            </a:r>
          </a:p>
        </p:txBody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Char char=" "/>
            </a:pPr>
            <a:r>
              <a:rPr lang="en-US" altLang="en-US" sz="2800" b="1" u="sng"/>
              <a:t>Federal judges have many levels of support in order to fulfill their roles:</a:t>
            </a:r>
            <a:endParaRPr lang="en-US" altLang="en-US"/>
          </a:p>
          <a:p>
            <a:pPr lvl="1">
              <a:buFontTx/>
              <a:buChar char="•"/>
            </a:pPr>
            <a:r>
              <a:rPr lang="en-US" altLang="en-US" sz="2200"/>
              <a:t>United States magistrates are appointed by each federal district court judge to handle duties ranging from issuing warrants to setting bail in federal criminal cases.</a:t>
            </a:r>
          </a:p>
          <a:p>
            <a:pPr lvl="1">
              <a:buFontTx/>
              <a:buChar char="•"/>
            </a:pPr>
            <a:r>
              <a:rPr lang="en-US" altLang="en-US" sz="2200"/>
              <a:t>Each federal district judge appoints one bankruptcy judge     for their district.</a:t>
            </a:r>
          </a:p>
          <a:p>
            <a:pPr lvl="1">
              <a:buFontTx/>
              <a:buChar char="•"/>
            </a:pPr>
            <a:r>
              <a:rPr lang="en-US" altLang="en-US" sz="2200"/>
              <a:t>The President nominates, and the Senate approves, a United States attorney for each federal judicial district.</a:t>
            </a:r>
          </a:p>
          <a:p>
            <a:pPr lvl="1">
              <a:buFontTx/>
              <a:buChar char="•"/>
            </a:pPr>
            <a:r>
              <a:rPr lang="en-US" altLang="en-US" sz="2200"/>
              <a:t>The President and the Senate also select a United States marshal to serve each of the district courts. Marshals act much like county sheriffs in regard to federal crimes.</a:t>
            </a:r>
            <a:endParaRPr lang="en-US" altLang="en-US"/>
          </a:p>
        </p:txBody>
      </p:sp>
      <p:sp>
        <p:nvSpPr>
          <p:cNvPr id="433156" name="Rectangle 4"/>
          <p:cNvSpPr>
            <a:spLocks noChangeArrowheads="1"/>
          </p:cNvSpPr>
          <p:nvPr/>
        </p:nvSpPr>
        <p:spPr bwMode="auto">
          <a:xfrm>
            <a:off x="5715000" y="6400800"/>
            <a:ext cx="19859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altLang="en-US" sz="1400" b="1" i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Chapter 18, Section 1</a:t>
            </a:r>
          </a:p>
        </p:txBody>
      </p:sp>
      <p:sp>
        <p:nvSpPr>
          <p:cNvPr id="433157" name="AutoShape 5" descr="Stationery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9845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433158" name="Text Box 6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3092450" y="6286500"/>
            <a:ext cx="304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rPr>
              <a:t>2</a:t>
            </a:r>
            <a:endParaRPr lang="en-US" altLang="en-US" sz="3000" smtClean="0">
              <a:solidFill>
                <a:srgbClr val="3A066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433159" name="AutoShape 7" descr="Stationery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5687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433160" name="Text Box 8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676650" y="6286500"/>
            <a:ext cx="304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rPr>
              <a:t>3</a:t>
            </a:r>
            <a:endParaRPr lang="en-US" altLang="en-US" sz="3000" smtClean="0">
              <a:solidFill>
                <a:srgbClr val="3A066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433161" name="AutoShape 9" descr="Stationery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15925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433162" name="Text Box 10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260850" y="6286500"/>
            <a:ext cx="304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rPr>
              <a:t>4</a:t>
            </a:r>
          </a:p>
        </p:txBody>
      </p:sp>
      <p:sp>
        <p:nvSpPr>
          <p:cNvPr id="433163" name="AutoShape 11" descr="Stationery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38100" y="6299200"/>
            <a:ext cx="520700" cy="520700"/>
          </a:xfrm>
          <a:prstGeom prst="actionButtonBackPrevious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433164" name="AutoShape 12" descr="Stationery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09600" y="6299200"/>
            <a:ext cx="520700" cy="520700"/>
          </a:xfrm>
          <a:prstGeom prst="actionButtonForwardNex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740911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3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3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3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3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3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3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3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3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3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3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3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3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154" grpId="0" autoUpdateAnimBg="0"/>
      <p:bldP spid="433155" grpId="0" build="p" bldLvl="2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75000"/>
            <a:lum/>
          </a:blip>
          <a:srcRect/>
          <a:stretch>
            <a:fillRect l="10000" r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52600"/>
            <a:ext cx="9144000" cy="1470025"/>
          </a:xfrm>
        </p:spPr>
        <p:txBody>
          <a:bodyPr/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b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FEDERAL </a:t>
            </a:r>
            <a:b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JUDICIARY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248400"/>
            <a:ext cx="3124200" cy="609600"/>
          </a:xfrm>
        </p:spPr>
        <p:txBody>
          <a:bodyPr/>
          <a:lstStyle/>
          <a:p>
            <a:r>
              <a:rPr lang="en-US" dirty="0" smtClean="0"/>
              <a:t>CHAPTER 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98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30000"/>
            <a:lum/>
          </a:blip>
          <a:srcRect/>
          <a:stretch>
            <a:fillRect l="10000" r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altLang="en-US" sz="3600" b="1" dirty="0" smtClean="0"/>
              <a:t>Ch</a:t>
            </a:r>
            <a:r>
              <a:rPr lang="en-US" altLang="en-US" sz="3600" b="1" dirty="0" smtClean="0"/>
              <a:t>apter 18</a:t>
            </a:r>
            <a:r>
              <a:rPr lang="en-US" altLang="en-US" sz="3600" b="1" dirty="0" smtClean="0"/>
              <a:t/>
            </a:r>
            <a:br>
              <a:rPr lang="en-US" altLang="en-US" sz="3600" b="1" dirty="0" smtClean="0"/>
            </a:br>
            <a:r>
              <a:rPr lang="en-US" altLang="en-US" sz="3600" b="1" dirty="0" smtClean="0"/>
              <a:t>CONCEPT</a:t>
            </a:r>
            <a:r>
              <a:rPr lang="en-US" altLang="en-US" sz="3600" b="1" dirty="0" smtClean="0"/>
              <a:t>: </a:t>
            </a:r>
            <a:r>
              <a:rPr lang="en-US" altLang="en-US" sz="3600" b="1" dirty="0" smtClean="0"/>
              <a:t>Federal Judiciary</a:t>
            </a:r>
            <a:endParaRPr lang="en-US" altLang="en-US" sz="3600" b="1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  <a:defRPr/>
            </a:pPr>
            <a:r>
              <a:rPr lang="en-US" sz="2800" dirty="0" smtClean="0"/>
              <a:t>Article III – Judicial Branch – interpret laws</a:t>
            </a:r>
          </a:p>
          <a:p>
            <a:pPr marL="971550" lvl="1" indent="-571500">
              <a:buFont typeface="+mj-lt"/>
              <a:buAutoNum type="alphaUcPeriod"/>
              <a:defRPr/>
            </a:pPr>
            <a:r>
              <a:rPr lang="en-US" dirty="0" smtClean="0"/>
              <a:t>Supreme Court – Congress decides how many justices</a:t>
            </a:r>
          </a:p>
          <a:p>
            <a:pPr marL="971550" lvl="1" indent="-571500">
              <a:buFont typeface="+mj-lt"/>
              <a:buAutoNum type="alphaUcPeriod"/>
              <a:defRPr/>
            </a:pPr>
            <a:r>
              <a:rPr lang="en-US" dirty="0" smtClean="0"/>
              <a:t>Federal Courts – Congress establishes</a:t>
            </a:r>
          </a:p>
          <a:p>
            <a:pPr marL="1371600" lvl="2" indent="-571500">
              <a:buFont typeface="+mj-lt"/>
              <a:buAutoNum type="alphaUcPeriod"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94 District Courts today</a:t>
            </a:r>
          </a:p>
          <a:p>
            <a:pPr marL="1371600" lvl="2" indent="-571500">
              <a:buFont typeface="+mj-lt"/>
              <a:buAutoNum type="alphaUcPeriod"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13 Courts of Appeals </a:t>
            </a:r>
            <a:r>
              <a:rPr lang="en-US" sz="2000" dirty="0" smtClean="0">
                <a:solidFill>
                  <a:srgbClr val="FF0000"/>
                </a:solidFill>
              </a:rPr>
              <a:t>(divided into 12 judicial circuits, 13</a:t>
            </a:r>
            <a:r>
              <a:rPr lang="en-US" sz="2000" baseline="30000" dirty="0" smtClean="0">
                <a:solidFill>
                  <a:srgbClr val="FF0000"/>
                </a:solidFill>
              </a:rPr>
              <a:t>th</a:t>
            </a:r>
            <a:r>
              <a:rPr lang="en-US" sz="2000" dirty="0" smtClean="0">
                <a:solidFill>
                  <a:srgbClr val="FF0000"/>
                </a:solidFill>
              </a:rPr>
              <a:t> national jurisdiction)</a:t>
            </a:r>
          </a:p>
          <a:p>
            <a:pPr marL="1371600" lvl="2" indent="-571500">
              <a:buFont typeface="+mj-lt"/>
              <a:buAutoNum type="alphaUcPeriod"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Legislative courts to deal with specific areas </a:t>
            </a:r>
            <a:r>
              <a:rPr lang="en-US" sz="2000" dirty="0" smtClean="0">
                <a:solidFill>
                  <a:srgbClr val="FF0000"/>
                </a:solidFill>
              </a:rPr>
              <a:t>(Military, Tax, International trade, D.C., etc.)</a:t>
            </a:r>
            <a:endParaRPr lang="en-US" sz="2000" dirty="0">
              <a:solidFill>
                <a:srgbClr val="FF0000"/>
              </a:solidFill>
            </a:endParaRPr>
          </a:p>
          <a:p>
            <a:pPr marL="228600" indent="0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 sz="1800" dirty="0">
              <a:ea typeface="Calibri"/>
              <a:cs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124726"/>
            <a:ext cx="5181600" cy="267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077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Types of Federal Courts</a:t>
            </a:r>
          </a:p>
        </p:txBody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6050" y="838200"/>
            <a:ext cx="8610600" cy="914400"/>
          </a:xfrm>
        </p:spPr>
        <p:txBody>
          <a:bodyPr/>
          <a:lstStyle/>
          <a:p>
            <a:pPr algn="ctr">
              <a:buFontTx/>
              <a:buChar char=" "/>
            </a:pPr>
            <a:r>
              <a:rPr lang="en-US" altLang="en-US" u="sng"/>
              <a:t>The Constitution created only the Supreme Court, giving Congress the power to create any lower, or “</a:t>
            </a:r>
            <a:r>
              <a:rPr lang="en-US" altLang="en-US" u="sng">
                <a:solidFill>
                  <a:schemeClr val="tx1"/>
                </a:solidFill>
              </a:rPr>
              <a:t>inferior,” courts</a:t>
            </a:r>
            <a:r>
              <a:rPr lang="en-US" altLang="en-US" u="sng"/>
              <a:t> as needed.</a:t>
            </a:r>
            <a:endParaRPr lang="en-US" altLang="en-US" sz="2800"/>
          </a:p>
        </p:txBody>
      </p:sp>
      <p:pic>
        <p:nvPicPr>
          <p:cNvPr id="390197" name="Picture 53" descr="MAG01se1801a5022.jpg                                           00000179PenyackJ HD                    B33A4082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725" y="1579563"/>
            <a:ext cx="6189663" cy="456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64026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0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0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390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390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146" grpId="0" autoUpdateAnimBg="0"/>
      <p:bldP spid="390147" grpId="0" build="p" bldLvl="2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30000"/>
            <a:lum/>
          </a:blip>
          <a:srcRect/>
          <a:stretch>
            <a:fillRect l="10000" r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altLang="en-US" sz="3600" b="1" dirty="0" smtClean="0"/>
              <a:t>Ch</a:t>
            </a:r>
            <a:r>
              <a:rPr lang="en-US" altLang="en-US" sz="3600" b="1" dirty="0" smtClean="0"/>
              <a:t>apter 18</a:t>
            </a:r>
            <a:r>
              <a:rPr lang="en-US" altLang="en-US" sz="3600" b="1" dirty="0" smtClean="0"/>
              <a:t/>
            </a:r>
            <a:br>
              <a:rPr lang="en-US" altLang="en-US" sz="3600" b="1" dirty="0" smtClean="0"/>
            </a:br>
            <a:r>
              <a:rPr lang="en-US" altLang="en-US" sz="3600" b="1" dirty="0" smtClean="0"/>
              <a:t>CONCEPT</a:t>
            </a:r>
            <a:r>
              <a:rPr lang="en-US" altLang="en-US" sz="3600" b="1" dirty="0" smtClean="0"/>
              <a:t>: </a:t>
            </a:r>
            <a:r>
              <a:rPr lang="en-US" altLang="en-US" sz="3600" b="1" dirty="0" smtClean="0"/>
              <a:t>Federal Judiciary</a:t>
            </a:r>
            <a:endParaRPr lang="en-US" altLang="en-US" sz="3600" b="1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  <a:defRPr/>
            </a:pPr>
            <a:r>
              <a:rPr lang="en-US" sz="400" dirty="0"/>
              <a:t> </a:t>
            </a:r>
            <a:endParaRPr lang="en-US" sz="400" dirty="0" smtClean="0">
              <a:solidFill>
                <a:srgbClr val="FF0000"/>
              </a:solidFill>
            </a:endParaRPr>
          </a:p>
          <a:p>
            <a:pPr marL="571500" indent="-571500">
              <a:buFont typeface="+mj-lt"/>
              <a:buAutoNum type="romanUcPeriod"/>
              <a:defRPr/>
            </a:pPr>
            <a:r>
              <a:rPr lang="en-US" sz="2400" dirty="0" smtClean="0"/>
              <a:t>Jurisdiction</a:t>
            </a:r>
          </a:p>
          <a:p>
            <a:pPr marL="971550" lvl="1" indent="-571500">
              <a:buFont typeface="+mj-lt"/>
              <a:buAutoNum type="alphaUcPeriod"/>
              <a:defRPr/>
            </a:pPr>
            <a:r>
              <a:rPr lang="en-US" sz="2400" dirty="0" smtClean="0"/>
              <a:t>State </a:t>
            </a:r>
            <a:r>
              <a:rPr lang="en-US" sz="2400" dirty="0" smtClean="0"/>
              <a:t>courts – state laws</a:t>
            </a:r>
          </a:p>
          <a:p>
            <a:pPr marL="971550" lvl="1" indent="-571500">
              <a:buFont typeface="+mj-lt"/>
              <a:buAutoNum type="alphaUcPeriod"/>
              <a:defRPr/>
            </a:pPr>
            <a:r>
              <a:rPr lang="en-US" sz="2400" dirty="0" smtClean="0"/>
              <a:t>Federal courts – federal laws, treaties, bankruptcy, ambassadors, two or more state </a:t>
            </a:r>
            <a:r>
              <a:rPr lang="en-US" sz="2400" dirty="0" err="1" smtClean="0"/>
              <a:t>govt</a:t>
            </a:r>
            <a:r>
              <a:rPr lang="en-US" sz="2400" dirty="0" smtClean="0"/>
              <a:t>, US </a:t>
            </a:r>
            <a:r>
              <a:rPr lang="en-US" sz="2400" dirty="0" err="1" smtClean="0"/>
              <a:t>govt</a:t>
            </a:r>
            <a:r>
              <a:rPr lang="en-US" sz="2400" dirty="0" smtClean="0"/>
              <a:t>, citizens who are residents of diff. state, interpretation of the Constitution</a:t>
            </a:r>
          </a:p>
          <a:p>
            <a:pPr marL="971550" lvl="1" indent="-571500">
              <a:buFont typeface="+mj-lt"/>
              <a:buAutoNum type="alphaUcPeriod"/>
              <a:defRPr/>
            </a:pPr>
            <a:r>
              <a:rPr lang="en-US" sz="2400" dirty="0" smtClean="0"/>
              <a:t>Concurrent </a:t>
            </a:r>
            <a:r>
              <a:rPr lang="en-US" sz="2400" dirty="0" smtClean="0">
                <a:solidFill>
                  <a:srgbClr val="FF0000"/>
                </a:solidFill>
              </a:rPr>
              <a:t>– EX. Citizens of diff. states involving over $75,000, sue in either</a:t>
            </a:r>
          </a:p>
          <a:p>
            <a:pPr marL="971550" lvl="1" indent="-571500">
              <a:buFont typeface="+mj-lt"/>
              <a:buAutoNum type="alphaUcPeriod"/>
              <a:defRPr/>
            </a:pPr>
            <a:r>
              <a:rPr lang="en-US" sz="2400" dirty="0" smtClean="0"/>
              <a:t>Trial court = original jurisdiction</a:t>
            </a:r>
            <a:r>
              <a:rPr lang="en-US" sz="2400" dirty="0" smtClean="0">
                <a:solidFill>
                  <a:srgbClr val="FF0000"/>
                </a:solidFill>
              </a:rPr>
              <a:t>; Federal district courts</a:t>
            </a:r>
          </a:p>
          <a:p>
            <a:pPr marL="971550" lvl="1" indent="-571500">
              <a:buFont typeface="+mj-lt"/>
              <a:buAutoNum type="alphaUcPeriod"/>
              <a:defRPr/>
            </a:pPr>
            <a:r>
              <a:rPr lang="en-US" sz="2400" dirty="0" smtClean="0"/>
              <a:t>Courts of Appeal = appellate jurisdiction only</a:t>
            </a:r>
            <a:endParaRPr lang="en-US" sz="1600" dirty="0" smtClean="0"/>
          </a:p>
          <a:p>
            <a:pPr marL="228600" indent="0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 sz="1800" dirty="0">
              <a:ea typeface="Calibri"/>
              <a:cs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724400"/>
            <a:ext cx="284078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50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30000"/>
            <a:lum/>
          </a:blip>
          <a:srcRect/>
          <a:stretch>
            <a:fillRect l="10000" r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altLang="en-US" sz="3600" b="1" dirty="0" smtClean="0"/>
              <a:t>Ch</a:t>
            </a:r>
            <a:r>
              <a:rPr lang="en-US" altLang="en-US" sz="3600" b="1" dirty="0" smtClean="0"/>
              <a:t>apter 18</a:t>
            </a:r>
            <a:r>
              <a:rPr lang="en-US" altLang="en-US" sz="3600" b="1" dirty="0" smtClean="0"/>
              <a:t/>
            </a:r>
            <a:br>
              <a:rPr lang="en-US" altLang="en-US" sz="3600" b="1" dirty="0" smtClean="0"/>
            </a:br>
            <a:r>
              <a:rPr lang="en-US" altLang="en-US" sz="3600" b="1" dirty="0" smtClean="0"/>
              <a:t>CONCEPT</a:t>
            </a:r>
            <a:r>
              <a:rPr lang="en-US" altLang="en-US" sz="3600" b="1" dirty="0" smtClean="0"/>
              <a:t>: </a:t>
            </a:r>
            <a:r>
              <a:rPr lang="en-US" altLang="en-US" sz="3600" b="1" dirty="0" smtClean="0"/>
              <a:t>Federal Judiciary</a:t>
            </a:r>
            <a:endParaRPr lang="en-US" altLang="en-US" sz="3600" b="1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  <a:defRPr/>
            </a:pPr>
            <a:r>
              <a:rPr lang="en-US" sz="500" dirty="0"/>
              <a:t> </a:t>
            </a:r>
            <a:endParaRPr lang="en-US" sz="500" dirty="0" smtClean="0"/>
          </a:p>
          <a:p>
            <a:pPr marL="571500" indent="-571500">
              <a:buFont typeface="+mj-lt"/>
              <a:buAutoNum type="romanUcPeriod"/>
              <a:defRPr/>
            </a:pPr>
            <a:r>
              <a:rPr lang="en-US" sz="500" dirty="0" smtClean="0"/>
              <a:t> </a:t>
            </a:r>
            <a:endParaRPr lang="en-US" sz="500" dirty="0" smtClean="0"/>
          </a:p>
          <a:p>
            <a:pPr marL="571500" indent="-571500">
              <a:buFont typeface="+mj-lt"/>
              <a:buAutoNum type="romanUcPeriod"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Supreme </a:t>
            </a:r>
            <a:r>
              <a:rPr lang="en-US" sz="2000" dirty="0" smtClean="0">
                <a:solidFill>
                  <a:prstClr val="black"/>
                </a:solidFill>
              </a:rPr>
              <a:t>Court</a:t>
            </a:r>
            <a:endParaRPr lang="en-US" sz="2000" dirty="0">
              <a:solidFill>
                <a:srgbClr val="FF0000"/>
              </a:solidFill>
            </a:endParaRPr>
          </a:p>
          <a:p>
            <a:pPr marL="400050" lvl="1" indent="0">
              <a:buFont typeface="Arial" charset="0"/>
              <a:buNone/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Carefully chooses cases, not required to hear</a:t>
            </a:r>
          </a:p>
          <a:p>
            <a:pPr marL="400050" lvl="1" indent="0">
              <a:buFont typeface="Arial" charset="0"/>
              <a:buNone/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Decision are binding to all lower courts</a:t>
            </a:r>
          </a:p>
          <a:p>
            <a:pPr marL="971550" lvl="1" indent="-571500">
              <a:buFont typeface="+mj-lt"/>
              <a:buAutoNum type="alphaUcPeriod"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Original </a:t>
            </a:r>
            <a:r>
              <a:rPr lang="en-US" sz="2000" dirty="0" err="1" smtClean="0">
                <a:solidFill>
                  <a:prstClr val="black"/>
                </a:solidFill>
              </a:rPr>
              <a:t>Jur</a:t>
            </a:r>
            <a:r>
              <a:rPr lang="en-US" sz="2000" dirty="0" smtClean="0">
                <a:solidFill>
                  <a:prstClr val="black"/>
                </a:solidFill>
              </a:rPr>
              <a:t>. – two states or state &amp; federal govt. </a:t>
            </a:r>
            <a:r>
              <a:rPr lang="en-US" sz="2000" dirty="0" smtClean="0">
                <a:solidFill>
                  <a:srgbClr val="FF0000"/>
                </a:solidFill>
              </a:rPr>
              <a:t>(very few cases heard)</a:t>
            </a:r>
          </a:p>
          <a:p>
            <a:pPr marL="971550" lvl="1" indent="-571500">
              <a:buFont typeface="+mj-lt"/>
              <a:buAutoNum type="alphaUcPeriod"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Appellate </a:t>
            </a:r>
            <a:r>
              <a:rPr lang="en-US" sz="2000" dirty="0" err="1" smtClean="0">
                <a:solidFill>
                  <a:prstClr val="black"/>
                </a:solidFill>
              </a:rPr>
              <a:t>Jur</a:t>
            </a:r>
            <a:r>
              <a:rPr lang="en-US" sz="2000" dirty="0" smtClean="0">
                <a:solidFill>
                  <a:prstClr val="black"/>
                </a:solidFill>
              </a:rPr>
              <a:t>. – from federal courts, or highest court of a state</a:t>
            </a:r>
          </a:p>
          <a:p>
            <a:pPr marL="971550" lvl="1" indent="-571500">
              <a:buFont typeface="+mj-lt"/>
              <a:buAutoNum type="alphaUcPeriod"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9 justices </a:t>
            </a:r>
            <a:r>
              <a:rPr lang="en-US" sz="2000" dirty="0" smtClean="0">
                <a:solidFill>
                  <a:srgbClr val="FF0000"/>
                </a:solidFill>
              </a:rPr>
              <a:t>– since 1869</a:t>
            </a:r>
            <a:endParaRPr lang="en-US" sz="2000" dirty="0">
              <a:solidFill>
                <a:srgbClr val="FF0000"/>
              </a:solidFill>
            </a:endParaRPr>
          </a:p>
          <a:p>
            <a:pPr marL="971550" lvl="1" indent="-571500">
              <a:buFont typeface="+mj-lt"/>
              <a:buAutoNum type="alphaUcPeriod"/>
              <a:defRPr/>
            </a:pPr>
            <a:r>
              <a:rPr lang="en-US" sz="2000" dirty="0" smtClean="0"/>
              <a:t>Life term – good behavior – can be impeached/removed </a:t>
            </a:r>
            <a:r>
              <a:rPr lang="en-US" sz="2000" dirty="0" smtClean="0">
                <a:solidFill>
                  <a:srgbClr val="FF0000"/>
                </a:solidFill>
              </a:rPr>
              <a:t>(none removed, 1804 Samuel Chase impeached not convicted)</a:t>
            </a:r>
          </a:p>
          <a:p>
            <a:pPr marL="971550" lvl="1" indent="-571500">
              <a:buFont typeface="+mj-lt"/>
              <a:buAutoNum type="alphaUcPeriod"/>
              <a:defRPr/>
            </a:pPr>
            <a:r>
              <a:rPr lang="en-US" sz="2000" dirty="0" smtClean="0"/>
              <a:t>Chief Justice - $181,400 – Associate Justices - $173,600</a:t>
            </a:r>
            <a:endParaRPr lang="en-US" sz="1800" dirty="0"/>
          </a:p>
          <a:p>
            <a:pPr marL="228600" indent="0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 sz="1800" dirty="0">
              <a:ea typeface="Calibri"/>
              <a:cs typeface="Times New Roman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405272"/>
            <a:ext cx="4362450" cy="24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4495800"/>
            <a:ext cx="2159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FRONT:</a:t>
            </a:r>
          </a:p>
          <a:p>
            <a:r>
              <a:rPr lang="en-US" dirty="0" smtClean="0"/>
              <a:t>  Clarence Thomas</a:t>
            </a:r>
          </a:p>
          <a:p>
            <a:r>
              <a:rPr lang="en-US" dirty="0" smtClean="0"/>
              <a:t>  Antonin Scalia</a:t>
            </a:r>
          </a:p>
          <a:p>
            <a:r>
              <a:rPr lang="en-US" dirty="0" smtClean="0"/>
              <a:t>Chief Justice </a:t>
            </a:r>
          </a:p>
          <a:p>
            <a:r>
              <a:rPr lang="en-US" dirty="0" smtClean="0"/>
              <a:t>        John Roberts</a:t>
            </a:r>
          </a:p>
          <a:p>
            <a:r>
              <a:rPr lang="en-US" dirty="0" smtClean="0"/>
              <a:t>  Anthony Kennedy    </a:t>
            </a:r>
          </a:p>
          <a:p>
            <a:r>
              <a:rPr lang="en-US" dirty="0"/>
              <a:t> </a:t>
            </a:r>
            <a:r>
              <a:rPr lang="en-US" dirty="0" smtClean="0"/>
              <a:t>Ruth Ginsberg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05600" y="4495799"/>
            <a:ext cx="2438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BACK:</a:t>
            </a:r>
          </a:p>
          <a:p>
            <a:r>
              <a:rPr lang="en-US" dirty="0" smtClean="0"/>
              <a:t>  Sonia </a:t>
            </a:r>
            <a:r>
              <a:rPr lang="en-US" dirty="0" err="1" smtClean="0"/>
              <a:t>Sotomayer</a:t>
            </a:r>
            <a:endParaRPr lang="en-US" dirty="0" smtClean="0"/>
          </a:p>
          <a:p>
            <a:r>
              <a:rPr lang="en-US" dirty="0" smtClean="0"/>
              <a:t>  Stephen Breyer</a:t>
            </a:r>
          </a:p>
          <a:p>
            <a:r>
              <a:rPr lang="en-US" dirty="0" smtClean="0"/>
              <a:t>  Samuel Alito</a:t>
            </a:r>
          </a:p>
          <a:p>
            <a:r>
              <a:rPr lang="en-US" dirty="0" smtClean="0"/>
              <a:t>  Elena Kagan</a:t>
            </a:r>
          </a:p>
        </p:txBody>
      </p:sp>
    </p:spTree>
    <p:extLst>
      <p:ext uri="{BB962C8B-B14F-4D97-AF65-F5344CB8AC3E}">
        <p14:creationId xmlns:p14="http://schemas.microsoft.com/office/powerpoint/2010/main" val="42650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25000"/>
            <a:lum/>
          </a:blip>
          <a:srcRect/>
          <a:stretch>
            <a:fillRect l="10000" r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CLOSURE EXIT TICKET: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JUDICIARY QUESTIONS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dirty="0" smtClean="0"/>
              <a:t>Explain the difference between original and appellate jurisdiction?  What kind of jurisdiction does the Supreme Court have?</a:t>
            </a:r>
          </a:p>
          <a:p>
            <a:pPr marL="514350" indent="-514350">
              <a:buFont typeface="+mj-lt"/>
              <a:buAutoNum type="arabicParenR"/>
            </a:pP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What qualifications do you think the President should consider in the appointment of a federal judge?</a:t>
            </a:r>
          </a:p>
          <a:p>
            <a:pPr marL="514350" indent="-514350">
              <a:buFont typeface="+mj-lt"/>
              <a:buAutoNum type="arabicParenR"/>
            </a:pP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Explain why you would favor or oppose constitutional amendments providing for: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(a) the popular election of federal judges 	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(b) a fixed term of office for federal judges.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28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Creation of a National Judiciary</a:t>
            </a:r>
          </a:p>
        </p:txBody>
      </p:sp>
      <p:sp>
        <p:nvSpPr>
          <p:cNvPr id="389133" name="Rectangle 13"/>
          <p:cNvSpPr>
            <a:spLocks noChangeArrowheads="1"/>
          </p:cNvSpPr>
          <p:nvPr/>
        </p:nvSpPr>
        <p:spPr bwMode="auto">
          <a:xfrm>
            <a:off x="5715000" y="6400800"/>
            <a:ext cx="19859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altLang="en-US" sz="1400" b="1" i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Chapter 18, Section 1</a:t>
            </a:r>
          </a:p>
        </p:txBody>
      </p:sp>
      <p:sp>
        <p:nvSpPr>
          <p:cNvPr id="389136" name="AutoShape 16" descr="Stationery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38100" y="6299200"/>
            <a:ext cx="520700" cy="520700"/>
          </a:xfrm>
          <a:prstGeom prst="actionButtonBackPrevious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89137" name="AutoShape 17" descr="Stationery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09600" y="6299200"/>
            <a:ext cx="520700" cy="520700"/>
          </a:xfrm>
          <a:prstGeom prst="actionButtonForwardNex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89138" name="AutoShape 18" descr="Stationery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9845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89139" name="Text Box 19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3092450" y="6286500"/>
            <a:ext cx="304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rPr>
              <a:t>2</a:t>
            </a:r>
            <a:endParaRPr lang="en-US" altLang="en-US" sz="3000" smtClean="0">
              <a:solidFill>
                <a:srgbClr val="3A066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389140" name="AutoShape 20" descr="Stationery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5687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89141" name="Text Box 2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676650" y="6286500"/>
            <a:ext cx="304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rPr>
              <a:t>3</a:t>
            </a:r>
            <a:endParaRPr lang="en-US" altLang="en-US" sz="3000" smtClean="0">
              <a:solidFill>
                <a:srgbClr val="3A066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389142" name="AutoShape 22" descr="Stationery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15925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89143" name="Text Box 2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260850" y="6286500"/>
            <a:ext cx="304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rPr>
              <a:t>4</a:t>
            </a:r>
          </a:p>
        </p:txBody>
      </p:sp>
      <p:sp>
        <p:nvSpPr>
          <p:cNvPr id="389146" name="Rectangle 26"/>
          <p:cNvSpPr>
            <a:spLocks noGrp="1" noChangeArrowheads="1"/>
          </p:cNvSpPr>
          <p:nvPr>
            <p:ph type="body" idx="1"/>
          </p:nvPr>
        </p:nvSpPr>
        <p:spPr>
          <a:xfrm>
            <a:off x="304800" y="879475"/>
            <a:ext cx="8610600" cy="4267200"/>
          </a:xfrm>
        </p:spPr>
        <p:txBody>
          <a:bodyPr/>
          <a:lstStyle/>
          <a:p>
            <a:r>
              <a:rPr lang="en-US" altLang="en-US" sz="2800"/>
              <a:t>The Framers created the national judiciary in Article III of the Constitution.</a:t>
            </a:r>
          </a:p>
          <a:p>
            <a:r>
              <a:rPr lang="en-US" altLang="en-US" sz="2800"/>
              <a:t>There are two court systems in the United States: the national judiciary that spans the country, and the courts run by each of the 50 States.</a:t>
            </a:r>
          </a:p>
          <a:p>
            <a:r>
              <a:rPr lang="en-US" altLang="en-US" sz="2800"/>
              <a:t>The Constitution created the Supreme Court and left Congress to establish the </a:t>
            </a:r>
            <a:r>
              <a:rPr lang="en-US" altLang="en-US" sz="2800" b="1">
                <a:solidFill>
                  <a:schemeClr val="tx2"/>
                </a:solidFill>
              </a:rPr>
              <a:t>inferior courts</a:t>
            </a:r>
            <a:r>
              <a:rPr lang="en-US" altLang="en-US" sz="2800">
                <a:solidFill>
                  <a:schemeClr val="tx1"/>
                </a:solidFill>
              </a:rPr>
              <a:t>—</a:t>
            </a:r>
            <a:r>
              <a:rPr lang="en-US" altLang="en-US" sz="2800"/>
              <a:t>the lower federal courts. There are two types of federal courts: (1) constitutional courts and (2) special courts.</a:t>
            </a:r>
          </a:p>
          <a:p>
            <a:endParaRPr lang="en-US" altLang="en-US" sz="2800"/>
          </a:p>
        </p:txBody>
      </p:sp>
    </p:spTree>
    <p:extLst>
      <p:ext uri="{BB962C8B-B14F-4D97-AF65-F5344CB8AC3E}">
        <p14:creationId xmlns:p14="http://schemas.microsoft.com/office/powerpoint/2010/main" val="4271610941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27" grpId="0" autoUpdateAnimBg="0"/>
      <p:bldP spid="389146" grpId="0" build="p" bldLvl="2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Federal Court Jurisdiction</a:t>
            </a:r>
          </a:p>
        </p:txBody>
      </p:sp>
      <p:sp>
        <p:nvSpPr>
          <p:cNvPr id="391180" name="Rectangle 12"/>
          <p:cNvSpPr>
            <a:spLocks noChangeArrowheads="1"/>
          </p:cNvSpPr>
          <p:nvPr/>
        </p:nvSpPr>
        <p:spPr bwMode="auto">
          <a:xfrm>
            <a:off x="5715000" y="6400800"/>
            <a:ext cx="19859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altLang="en-US" sz="1400" b="1" i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Chapter 18, Section 1</a:t>
            </a:r>
          </a:p>
        </p:txBody>
      </p:sp>
      <p:sp>
        <p:nvSpPr>
          <p:cNvPr id="391184" name="AutoShape 16" descr="Stationery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38100" y="6299200"/>
            <a:ext cx="520700" cy="520700"/>
          </a:xfrm>
          <a:prstGeom prst="actionButtonBackPrevious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91185" name="AutoShape 17" descr="Stationery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09600" y="6299200"/>
            <a:ext cx="520700" cy="520700"/>
          </a:xfrm>
          <a:prstGeom prst="actionButtonForwardNex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91186" name="AutoShape 18" descr="Stationery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9845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91187" name="Text Box 19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3092450" y="6286500"/>
            <a:ext cx="304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rPr>
              <a:t>2</a:t>
            </a:r>
            <a:endParaRPr lang="en-US" altLang="en-US" sz="3000" smtClean="0">
              <a:solidFill>
                <a:srgbClr val="3A066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391188" name="AutoShape 20" descr="Stationery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5687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91189" name="Text Box 2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676650" y="6286500"/>
            <a:ext cx="304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rPr>
              <a:t>3</a:t>
            </a:r>
            <a:endParaRPr lang="en-US" altLang="en-US" sz="3000" smtClean="0">
              <a:solidFill>
                <a:srgbClr val="3A066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391190" name="AutoShape 22" descr="Stationery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15925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91191" name="Text Box 2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260850" y="6286500"/>
            <a:ext cx="304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rPr>
              <a:t>4</a:t>
            </a:r>
          </a:p>
        </p:txBody>
      </p:sp>
      <p:sp>
        <p:nvSpPr>
          <p:cNvPr id="391201" name="Rectangle 33"/>
          <p:cNvSpPr>
            <a:spLocks noChangeArrowheads="1"/>
          </p:cNvSpPr>
          <p:nvPr/>
        </p:nvSpPr>
        <p:spPr bwMode="auto">
          <a:xfrm>
            <a:off x="304800" y="879475"/>
            <a:ext cx="8610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 algn="l">
              <a:spcBef>
                <a:spcPct val="60000"/>
              </a:spcBef>
              <a:buClr>
                <a:schemeClr val="tx1"/>
              </a:buClr>
              <a:buSzPct val="150000"/>
              <a:defRPr kumimoji="1" sz="2000">
                <a:solidFill>
                  <a:srgbClr val="000000"/>
                </a:solidFill>
                <a:latin typeface="Arial" charset="0"/>
              </a:defRPr>
            </a:lvl1pPr>
            <a:lvl2pPr marL="679450" indent="-214313" algn="l">
              <a:spcBef>
                <a:spcPct val="40000"/>
              </a:spcBef>
              <a:buClr>
                <a:schemeClr val="tx1"/>
              </a:buClr>
              <a:defRPr kumimoji="1">
                <a:solidFill>
                  <a:srgbClr val="000000"/>
                </a:solidFill>
                <a:latin typeface="Arial" charset="0"/>
              </a:defRPr>
            </a:lvl2pPr>
            <a:lvl3pPr marL="1144588" indent="-231775" algn="l">
              <a:lnSpc>
                <a:spcPct val="95000"/>
              </a:lnSpc>
              <a:spcBef>
                <a:spcPct val="35000"/>
              </a:spcBef>
              <a:defRPr kumimoji="1" sz="2000">
                <a:solidFill>
                  <a:srgbClr val="000000"/>
                </a:solidFill>
                <a:latin typeface="Arial" charset="0"/>
              </a:defRPr>
            </a:lvl3pPr>
            <a:lvl4pPr marL="1592263" indent="-214313" algn="l">
              <a:lnSpc>
                <a:spcPct val="75000"/>
              </a:lnSpc>
              <a:spcBef>
                <a:spcPct val="30000"/>
              </a:spcBef>
              <a:buChar char="–"/>
              <a:defRPr kumimoji="1">
                <a:solidFill>
                  <a:srgbClr val="000000"/>
                </a:solidFill>
                <a:latin typeface="Arial" charset="0"/>
              </a:defRPr>
            </a:lvl4pPr>
            <a:lvl5pPr marL="2112963" indent="-228600" algn="l">
              <a:lnSpc>
                <a:spcPct val="75000"/>
              </a:lnSpc>
              <a:spcBef>
                <a:spcPct val="30000"/>
              </a:spcBef>
              <a:buChar char="»"/>
              <a:defRPr kumimoji="1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5pPr>
            <a:lvl6pPr marL="2570163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6pPr>
            <a:lvl7pPr marL="3027363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7pPr>
            <a:lvl8pPr marL="3484563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8pPr>
            <a:lvl9pPr marL="3941763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9pPr>
          </a:lstStyle>
          <a:p>
            <a:pPr eaLnBrk="0" hangingPunct="0">
              <a:buClr>
                <a:srgbClr val="000000"/>
              </a:buClr>
              <a:buFontTx/>
              <a:buChar char="•"/>
            </a:pPr>
            <a:r>
              <a:rPr lang="en-US" altLang="en-US" sz="3200" b="1" smtClean="0">
                <a:solidFill>
                  <a:srgbClr val="800000"/>
                </a:solidFill>
                <a:cs typeface="+mn-cs"/>
              </a:rPr>
              <a:t>Jurisdiction</a:t>
            </a:r>
            <a:r>
              <a:rPr lang="en-US" altLang="en-US" sz="3200" smtClean="0">
                <a:cs typeface="+mn-cs"/>
              </a:rPr>
              <a:t> is defined as the authority of a court to hear (to </a:t>
            </a:r>
            <a:r>
              <a:rPr lang="en-US" altLang="en-US" sz="3200" i="1" smtClean="0">
                <a:cs typeface="+mn-cs"/>
              </a:rPr>
              <a:t>try </a:t>
            </a:r>
            <a:r>
              <a:rPr lang="en-US" altLang="en-US" sz="3200" smtClean="0">
                <a:cs typeface="+mn-cs"/>
              </a:rPr>
              <a:t>and to </a:t>
            </a:r>
            <a:r>
              <a:rPr lang="en-US" altLang="en-US" sz="3200" i="1" smtClean="0">
                <a:cs typeface="+mn-cs"/>
              </a:rPr>
              <a:t>decide</a:t>
            </a:r>
            <a:r>
              <a:rPr lang="en-US" altLang="en-US" sz="3200" smtClean="0">
                <a:cs typeface="+mn-cs"/>
              </a:rPr>
              <a:t>) a case.</a:t>
            </a:r>
          </a:p>
          <a:p>
            <a:pPr eaLnBrk="0" hangingPunct="0">
              <a:buClr>
                <a:srgbClr val="000000"/>
              </a:buClr>
              <a:buFontTx/>
              <a:buChar char="•"/>
            </a:pPr>
            <a:r>
              <a:rPr lang="en-US" altLang="en-US" sz="3200" smtClean="0">
                <a:cs typeface="+mn-cs"/>
              </a:rPr>
              <a:t>Article III, Section 2 of the Constitution provides that the federal courts may hear a case because either:</a:t>
            </a:r>
          </a:p>
          <a:p>
            <a:pPr eaLnBrk="0" hangingPunct="0">
              <a:buClr>
                <a:srgbClr val="000000"/>
              </a:buClr>
              <a:buFontTx/>
              <a:buChar char=" "/>
            </a:pPr>
            <a:r>
              <a:rPr lang="en-US" altLang="en-US" sz="3200" smtClean="0">
                <a:cs typeface="+mn-cs"/>
              </a:rPr>
              <a:t>(1) the subject matter or</a:t>
            </a:r>
          </a:p>
          <a:p>
            <a:pPr eaLnBrk="0" hangingPunct="0">
              <a:buClr>
                <a:srgbClr val="000000"/>
              </a:buClr>
              <a:buFontTx/>
              <a:buChar char=" "/>
            </a:pPr>
            <a:r>
              <a:rPr lang="en-US" altLang="en-US" sz="3200" smtClean="0">
                <a:cs typeface="+mn-cs"/>
              </a:rPr>
              <a:t>(2) the parties involved in the case. </a:t>
            </a:r>
          </a:p>
          <a:p>
            <a:pPr eaLnBrk="0" hangingPunct="0">
              <a:buClr>
                <a:srgbClr val="000000"/>
              </a:buClr>
              <a:buFontTx/>
              <a:buChar char="•"/>
            </a:pPr>
            <a:endParaRPr lang="en-US" altLang="en-US" sz="280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276492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1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1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1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1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1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1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1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1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201" grpId="0" build="p" bldLvl="2" autoUpdateAnimBg="0"/>
    </p:bldLst>
  </p:timing>
</p:sld>
</file>

<file path=ppt/theme/theme1.xml><?xml version="1.0" encoding="utf-8"?>
<a:theme xmlns:a="http://schemas.openxmlformats.org/drawingml/2006/main" name="14_TP03000403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2_TP030004031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HTemplate">
  <a:themeElements>
    <a:clrScheme name="">
      <a:dk1>
        <a:srgbClr val="000000"/>
      </a:dk1>
      <a:lt1>
        <a:srgbClr val="006666"/>
      </a:lt1>
      <a:dk2>
        <a:srgbClr val="800000"/>
      </a:dk2>
      <a:lt2>
        <a:srgbClr val="4D4D4D"/>
      </a:lt2>
      <a:accent1>
        <a:srgbClr val="CC9900"/>
      </a:accent1>
      <a:accent2>
        <a:srgbClr val="800000"/>
      </a:accent2>
      <a:accent3>
        <a:srgbClr val="AAB8B8"/>
      </a:accent3>
      <a:accent4>
        <a:srgbClr val="000000"/>
      </a:accent4>
      <a:accent5>
        <a:srgbClr val="E2CAAA"/>
      </a:accent5>
      <a:accent6>
        <a:srgbClr val="730000"/>
      </a:accent6>
      <a:hlink>
        <a:srgbClr val="000099"/>
      </a:hlink>
      <a:folHlink>
        <a:srgbClr val="003300"/>
      </a:folHlink>
    </a:clrScheme>
    <a:fontScheme name="PHTemplate.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en-US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en-US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HTemplate.PPT 1">
        <a:dk1>
          <a:srgbClr val="4D4D4D"/>
        </a:dk1>
        <a:lt1>
          <a:srgbClr val="FFFFFF"/>
        </a:lt1>
        <a:dk2>
          <a:srgbClr val="006666"/>
        </a:dk2>
        <a:lt2>
          <a:srgbClr val="CC9900"/>
        </a:lt2>
        <a:accent1>
          <a:srgbClr val="CC9900"/>
        </a:accent1>
        <a:accent2>
          <a:srgbClr val="800000"/>
        </a:accent2>
        <a:accent3>
          <a:srgbClr val="AAB8B8"/>
        </a:accent3>
        <a:accent4>
          <a:srgbClr val="DADADA"/>
        </a:accent4>
        <a:accent5>
          <a:srgbClr val="E2CAAA"/>
        </a:accent5>
        <a:accent6>
          <a:srgbClr val="730000"/>
        </a:accent6>
        <a:hlink>
          <a:srgbClr val="C0C0C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Template.PPT 2">
        <a:dk1>
          <a:srgbClr val="010000"/>
        </a:dk1>
        <a:lt1>
          <a:srgbClr val="C0C0C0"/>
        </a:lt1>
        <a:dk2>
          <a:srgbClr val="010000"/>
        </a:dk2>
        <a:lt2>
          <a:srgbClr val="C0C0C0"/>
        </a:lt2>
        <a:accent1>
          <a:srgbClr val="969696"/>
        </a:accent1>
        <a:accent2>
          <a:srgbClr val="000000"/>
        </a:accent2>
        <a:accent3>
          <a:srgbClr val="DCDCDC"/>
        </a:accent3>
        <a:accent4>
          <a:srgbClr val="010000"/>
        </a:accent4>
        <a:accent5>
          <a:srgbClr val="C9C9C9"/>
        </a:accent5>
        <a:accent6>
          <a:srgbClr val="000000"/>
        </a:accent6>
        <a:hlink>
          <a:srgbClr val="FFFF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Template.PPT 3">
        <a:dk1>
          <a:srgbClr val="4D4D4D"/>
        </a:dk1>
        <a:lt1>
          <a:srgbClr val="99CCFF"/>
        </a:lt1>
        <a:dk2>
          <a:srgbClr val="4D4D4D"/>
        </a:dk2>
        <a:lt2>
          <a:srgbClr val="000000"/>
        </a:lt2>
        <a:accent1>
          <a:srgbClr val="990099"/>
        </a:accent1>
        <a:accent2>
          <a:srgbClr val="FFCC00"/>
        </a:accent2>
        <a:accent3>
          <a:srgbClr val="CAE2FF"/>
        </a:accent3>
        <a:accent4>
          <a:srgbClr val="404040"/>
        </a:accent4>
        <a:accent5>
          <a:srgbClr val="CAAACA"/>
        </a:accent5>
        <a:accent6>
          <a:srgbClr val="E7B900"/>
        </a:accent6>
        <a:hlink>
          <a:srgbClr val="FFFF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Template.PPT 4">
        <a:dk1>
          <a:srgbClr val="000000"/>
        </a:dk1>
        <a:lt1>
          <a:srgbClr val="FFFF00"/>
        </a:lt1>
        <a:dk2>
          <a:srgbClr val="000066"/>
        </a:dk2>
        <a:lt2>
          <a:srgbClr val="99CC00"/>
        </a:lt2>
        <a:accent1>
          <a:srgbClr val="99CC00"/>
        </a:accent1>
        <a:accent2>
          <a:srgbClr val="FFFF00"/>
        </a:accent2>
        <a:accent3>
          <a:srgbClr val="AAAAB8"/>
        </a:accent3>
        <a:accent4>
          <a:srgbClr val="DADA00"/>
        </a:accent4>
        <a:accent5>
          <a:srgbClr val="CAE2AA"/>
        </a:accent5>
        <a:accent6>
          <a:srgbClr val="E7E700"/>
        </a:accent6>
        <a:hlink>
          <a:srgbClr val="9999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Template.PPT 5">
        <a:dk1>
          <a:srgbClr val="969696"/>
        </a:dk1>
        <a:lt1>
          <a:srgbClr val="FFCC00"/>
        </a:lt1>
        <a:dk2>
          <a:srgbClr val="FF6600"/>
        </a:dk2>
        <a:lt2>
          <a:srgbClr val="009900"/>
        </a:lt2>
        <a:accent1>
          <a:srgbClr val="FFCC00"/>
        </a:accent1>
        <a:accent2>
          <a:srgbClr val="009900"/>
        </a:accent2>
        <a:accent3>
          <a:srgbClr val="FFB8AA"/>
        </a:accent3>
        <a:accent4>
          <a:srgbClr val="DAAE00"/>
        </a:accent4>
        <a:accent5>
          <a:srgbClr val="FFE2AA"/>
        </a:accent5>
        <a:accent6>
          <a:srgbClr val="008A00"/>
        </a:accent6>
        <a:hlink>
          <a:srgbClr val="FFFFFF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Template.PPT 6">
        <a:dk1>
          <a:srgbClr val="000000"/>
        </a:dk1>
        <a:lt1>
          <a:srgbClr val="FFCC00"/>
        </a:lt1>
        <a:dk2>
          <a:srgbClr val="336600"/>
        </a:dk2>
        <a:lt2>
          <a:srgbClr val="969696"/>
        </a:lt2>
        <a:accent1>
          <a:srgbClr val="336600"/>
        </a:accent1>
        <a:accent2>
          <a:srgbClr val="CCCC00"/>
        </a:accent2>
        <a:accent3>
          <a:srgbClr val="FFE2AA"/>
        </a:accent3>
        <a:accent4>
          <a:srgbClr val="000000"/>
        </a:accent4>
        <a:accent5>
          <a:srgbClr val="ADB8AA"/>
        </a:accent5>
        <a:accent6>
          <a:srgbClr val="B9B900"/>
        </a:accent6>
        <a:hlink>
          <a:srgbClr val="FFFFFF"/>
        </a:hlink>
        <a:folHlink>
          <a:srgbClr val="FFFF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Template.PPT 7">
        <a:dk1>
          <a:srgbClr val="010000"/>
        </a:dk1>
        <a:lt1>
          <a:srgbClr val="99CCFF"/>
        </a:lt1>
        <a:dk2>
          <a:srgbClr val="666633"/>
        </a:dk2>
        <a:lt2>
          <a:srgbClr val="969696"/>
        </a:lt2>
        <a:accent1>
          <a:srgbClr val="666633"/>
        </a:accent1>
        <a:accent2>
          <a:srgbClr val="FFCC00"/>
        </a:accent2>
        <a:accent3>
          <a:srgbClr val="CAE2FF"/>
        </a:accent3>
        <a:accent4>
          <a:srgbClr val="010000"/>
        </a:accent4>
        <a:accent5>
          <a:srgbClr val="B8B8AD"/>
        </a:accent5>
        <a:accent6>
          <a:srgbClr val="E7B900"/>
        </a:accent6>
        <a:hlink>
          <a:srgbClr val="FFFFFF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Template.PPT 8">
        <a:dk1>
          <a:srgbClr val="9900CC"/>
        </a:dk1>
        <a:lt1>
          <a:srgbClr val="FFCC00"/>
        </a:lt1>
        <a:dk2>
          <a:srgbClr val="FF3300"/>
        </a:dk2>
        <a:lt2>
          <a:srgbClr val="969696"/>
        </a:lt2>
        <a:accent1>
          <a:srgbClr val="FF3300"/>
        </a:accent1>
        <a:accent2>
          <a:srgbClr val="FFCC00"/>
        </a:accent2>
        <a:accent3>
          <a:srgbClr val="FFE2AA"/>
        </a:accent3>
        <a:accent4>
          <a:srgbClr val="8200AE"/>
        </a:accent4>
        <a:accent5>
          <a:srgbClr val="FFADAA"/>
        </a:accent5>
        <a:accent6>
          <a:srgbClr val="E7B900"/>
        </a:accent6>
        <a:hlink>
          <a:srgbClr val="FFFFFF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5289</TotalTime>
  <Words>975</Words>
  <Application>Microsoft Office PowerPoint</Application>
  <PresentationFormat>On-screen Show (4:3)</PresentationFormat>
  <Paragraphs>128</Paragraphs>
  <Slides>13</Slides>
  <Notes>4</Notes>
  <HiddenSlides>6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14_TP030004031</vt:lpstr>
      <vt:lpstr>PHTemplate</vt:lpstr>
      <vt:lpstr>1_Office Theme</vt:lpstr>
      <vt:lpstr>Picture</vt:lpstr>
      <vt:lpstr>Monday April 20, 2015 Mr. Goblirsch – American Government</vt:lpstr>
      <vt:lpstr>THE  FEDERAL  JUDICIARY</vt:lpstr>
      <vt:lpstr>Chapter 18 CONCEPT: Federal Judiciary</vt:lpstr>
      <vt:lpstr>Types of Federal Courts</vt:lpstr>
      <vt:lpstr>Chapter 18 CONCEPT: Federal Judiciary</vt:lpstr>
      <vt:lpstr>Chapter 18 CONCEPT: Federal Judiciary</vt:lpstr>
      <vt:lpstr>CLOSURE EXIT TICKET: JUDICIARY QUESTIONS</vt:lpstr>
      <vt:lpstr>Creation of a National Judiciary</vt:lpstr>
      <vt:lpstr>Federal Court Jurisdiction</vt:lpstr>
      <vt:lpstr>Types of Jurisdiction</vt:lpstr>
      <vt:lpstr>Appointment of Judges</vt:lpstr>
      <vt:lpstr>Terms and Pay of Judges</vt:lpstr>
      <vt:lpstr>Court Officers</vt:lpstr>
    </vt:vector>
  </TitlesOfParts>
  <Company>Manteca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September 30, 2013 Mr. Goblirsch – American Government</dc:title>
  <dc:creator>Windows User</dc:creator>
  <cp:lastModifiedBy>cgoblirsch</cp:lastModifiedBy>
  <cp:revision>139</cp:revision>
  <cp:lastPrinted>2015-04-20T19:43:37Z</cp:lastPrinted>
  <dcterms:created xsi:type="dcterms:W3CDTF">2013-09-30T13:16:32Z</dcterms:created>
  <dcterms:modified xsi:type="dcterms:W3CDTF">2015-04-20T21:30:41Z</dcterms:modified>
</cp:coreProperties>
</file>