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21" r:id="rId2"/>
  </p:sldMasterIdLst>
  <p:notesMasterIdLst>
    <p:notesMasterId r:id="rId11"/>
  </p:notesMasterIdLst>
  <p:handoutMasterIdLst>
    <p:handoutMasterId r:id="rId12"/>
  </p:handoutMasterIdLst>
  <p:sldIdLst>
    <p:sldId id="283" r:id="rId3"/>
    <p:sldId id="301" r:id="rId4"/>
    <p:sldId id="295" r:id="rId5"/>
    <p:sldId id="294" r:id="rId6"/>
    <p:sldId id="300" r:id="rId7"/>
    <p:sldId id="299" r:id="rId8"/>
    <p:sldId id="303" r:id="rId9"/>
    <p:sldId id="30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6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4"/>
            <a:ext cx="5607362" cy="4182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6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7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8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FAEC-304B-4C8C-8411-E3A6F8C3DDD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0E50-BC90-45B8-BEC8-A4FF8AFAD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1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BBFA-F486-4439-90B3-E876EE6A7D6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4F30-7EF4-4D8E-B6F3-9E72486C2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FD36-57C6-42DF-A327-5D6DC6C307A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A03B-F54D-46C3-9891-18C3720F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4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C5CD6-C8C7-45BB-BE38-00CC479A51D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BBC9-BC0C-4D02-8C22-378C2A55B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3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A7B8-74E2-42D2-A34C-6A0DDB5AC0AB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CE3E-7061-4733-9345-90C76358C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8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52B4-88E5-4A2E-9919-7CEA999F16C8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DA5C-5941-4379-A3CE-B988F53B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278D-3065-405A-9DAC-472E2428018F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AED9-D6B3-4CB6-AB53-2BBCD387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8799-E547-44D8-87F0-890DF9D4F8E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5E1B-76E6-4546-9F53-1735F688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ADCB-7B20-437E-AEE6-89332AA5538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EBC9-4BE3-4A68-9483-20A9DD75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3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ABE-14A3-49C9-9BD9-5E4BC10A15FD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8D5-90C8-4EBD-8384-E8E8EC95A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2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2C7A-4A4E-4ECA-A2EC-E6934748DD3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F0D1-12B6-4872-B663-CF89CDCC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109D7-48E4-4577-B8AB-4DAA2618918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47C1E4-A26A-4A1B-9F84-1BBF6410C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April 21,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Describe the </a:t>
            </a:r>
            <a:r>
              <a:rPr lang="en-US" sz="2400" dirty="0" smtClean="0"/>
              <a:t>selection process </a:t>
            </a:r>
            <a:r>
              <a:rPr lang="en-US" sz="2400" dirty="0" smtClean="0"/>
              <a:t>of </a:t>
            </a:r>
            <a:r>
              <a:rPr lang="en-US" sz="2400" dirty="0" smtClean="0"/>
              <a:t>federal judges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Jurisdiction Chart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Judiciary Questions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</a:t>
            </a:r>
            <a:r>
              <a:rPr lang="en-US" sz="2400" dirty="0" smtClean="0">
                <a:solidFill>
                  <a:prstClr val="black"/>
                </a:solidFill>
              </a:rPr>
              <a:t>Federal Judge</a:t>
            </a:r>
            <a:r>
              <a:rPr lang="en-US" sz="2400" dirty="0" smtClean="0">
                <a:solidFill>
                  <a:prstClr val="black"/>
                </a:solidFill>
              </a:rPr>
              <a:t> Selection Process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</a:t>
            </a:r>
            <a:r>
              <a:rPr lang="en-US" sz="2400" dirty="0" smtClean="0">
                <a:solidFill>
                  <a:prstClr val="black"/>
                </a:solidFill>
              </a:rPr>
              <a:t>Choosing Federal Judges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***HW DUE NEXT TUESDAY 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Jurisdiction Chart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chart on P. 508.  Answer the questions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Where are most cases heard?  How come?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If you are suing a fellow citizen of California, will that be heard in a federal court?  Why or why not?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Why are such cases (as described in the chart) heard in federal courts instead of State courts?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HW: Jury Duty Interviews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Conduct 3 interviews of people who have had jury duty.  Ask them to recall their impressions of the experience.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(EX. – What was the case?  How long did it last?  How did the deliberations go? What’s the best excuse you heard to try and get out of jury duty?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Try to find people who have actually served during the trial, not just people who were dismissed.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After conducting the interview, write a brief paragraph summary of each person’s responses.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89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JUDICIARY 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Explain the difference between original and appellate jurisdiction?  What kind of jurisdiction does the Supreme Court have?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qualifications do you think the President should consider in the appointment of a federal judge?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Explain why you would favor or oppose constitutional amendments providing for: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(a) the popular election of federal judges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(b) a fixed term of office for federal judges.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JUDGE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PROCESS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48400"/>
            <a:ext cx="3124200" cy="609600"/>
          </a:xfrm>
        </p:spPr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68" y="4399487"/>
            <a:ext cx="4362450" cy="24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832927"/>
            <a:ext cx="215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FRONT: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Clarence Thomas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Antonin Scalia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Chief Justice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John Roberts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Anthony Kennedy    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Ruth Ginsberg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5374887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BACK: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Sonia </a:t>
            </a:r>
            <a:r>
              <a:rPr lang="en-US" dirty="0" err="1" smtClean="0">
                <a:solidFill>
                  <a:prstClr val="black"/>
                </a:solidFill>
              </a:rPr>
              <a:t>Sotomayer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Stephen Breyer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Samuel Alito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Elena Kagan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1" y="0"/>
            <a:ext cx="9144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CONCEPT: Appointment of Judges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8313" y="990600"/>
            <a:ext cx="915231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power to appoint judges to federal courts falls on the President.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President nominates Supreme Court justices, as well as federal court judges, who are then subject to the approval of the Senate. 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Most federal judges are drawn from the ranks of leading attorneys, legal scholars and law school professors, former members of Congress, and State courts.</a:t>
            </a:r>
            <a:endParaRPr kumimoji="1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9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Chapter 18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CONCEPT</a:t>
            </a:r>
            <a:r>
              <a:rPr lang="en-US" altLang="en-US" sz="3600" b="1" dirty="0" smtClean="0"/>
              <a:t>: Federal Judge Selection</a:t>
            </a:r>
            <a:endParaRPr lang="en-US" altLang="en-US" sz="3600" b="1" dirty="0" smtClean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1700" dirty="0" smtClean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2400" dirty="0" smtClean="0"/>
              <a:t>Selecting Federal Judges </a:t>
            </a:r>
            <a:r>
              <a:rPr lang="en-US" sz="2400" dirty="0" smtClean="0">
                <a:solidFill>
                  <a:srgbClr val="FF0000"/>
                </a:solidFill>
              </a:rPr>
              <a:t>– President appoints; Senate confirms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Life term grants freedom from public/political pressure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Nominate party members </a:t>
            </a:r>
            <a:r>
              <a:rPr lang="en-US" sz="2000" dirty="0" smtClean="0">
                <a:solidFill>
                  <a:srgbClr val="FF0000"/>
                </a:solidFill>
              </a:rPr>
              <a:t>(80 – 95% of the time)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Congress + President </a:t>
            </a:r>
            <a:r>
              <a:rPr lang="en-US" sz="2000" dirty="0" smtClean="0">
                <a:solidFill>
                  <a:srgbClr val="FF0000"/>
                </a:solidFill>
              </a:rPr>
              <a:t>(same party) </a:t>
            </a:r>
            <a:r>
              <a:rPr lang="en-US" sz="2000" dirty="0" smtClean="0"/>
              <a:t>= adding positions </a:t>
            </a:r>
            <a:r>
              <a:rPr lang="en-US" sz="2000" dirty="0" smtClean="0">
                <a:solidFill>
                  <a:srgbClr val="FF0000"/>
                </a:solidFill>
              </a:rPr>
              <a:t>(1960 – Kennedy – added 71 justices)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Similar political ideology </a:t>
            </a:r>
            <a:r>
              <a:rPr lang="en-US" sz="2000" dirty="0" smtClean="0">
                <a:solidFill>
                  <a:srgbClr val="FF0000"/>
                </a:solidFill>
              </a:rPr>
              <a:t>(conservative or liberal, lasting legacy for President)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Senatorial courtesy</a:t>
            </a:r>
            <a:r>
              <a:rPr lang="en-US" sz="2000" dirty="0" smtClean="0">
                <a:solidFill>
                  <a:srgbClr val="FF0000"/>
                </a:solidFill>
              </a:rPr>
              <a:t> – asks state Senators for district court judges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LBJ – appointed Thurgood Marshall </a:t>
            </a:r>
            <a:r>
              <a:rPr lang="en-US" sz="2000" dirty="0" smtClean="0">
                <a:solidFill>
                  <a:srgbClr val="FF0000"/>
                </a:solidFill>
              </a:rPr>
              <a:t>(1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African American- 1967)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dirty="0" smtClean="0"/>
              <a:t>Reagan – appointed Sandra Day O’Connor </a:t>
            </a:r>
            <a:r>
              <a:rPr lang="en-US" sz="2000" dirty="0" smtClean="0">
                <a:solidFill>
                  <a:srgbClr val="FF0000"/>
                </a:solidFill>
              </a:rPr>
              <a:t>(1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female - 1985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1300" dirty="0" smtClean="0">
                <a:solidFill>
                  <a:prstClr val="black"/>
                </a:solidFill>
              </a:rPr>
              <a:t> </a:t>
            </a:r>
          </a:p>
          <a:p>
            <a:pPr marL="400050" lvl="1" indent="0">
              <a:buNone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400050" lvl="1" indent="0"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“Presidents come and go, but the Supreme Court goes on forever.  (Its members) make decisions which will affect your lives and the lives of you children for generations to come.”  </a:t>
            </a:r>
          </a:p>
          <a:p>
            <a:pPr marL="400050" lvl="1" indent="0"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- President Nixon 1971, after appointment of William Rehnquist</a:t>
            </a:r>
            <a:endParaRPr lang="en-US" sz="2400" dirty="0"/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743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sysClr val="windowText" lastClr="000000"/>
                </a:solidFill>
              </a:rPr>
              <a:t>Choosing Federal Judges</a:t>
            </a:r>
            <a:endParaRPr lang="en-US" altLang="en-US" b="1" u="sng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DIRECTIONS: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ysClr val="windowText" lastClr="000000"/>
                </a:solidFill>
              </a:rPr>
              <a:t>	</a:t>
            </a:r>
            <a:r>
              <a:rPr lang="en-US" dirty="0" smtClean="0">
                <a:solidFill>
                  <a:sysClr val="windowText" lastClr="000000"/>
                </a:solidFill>
              </a:rPr>
              <a:t>- Read the article on P. 516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ysClr val="windowText" lastClr="000000"/>
                </a:solidFill>
              </a:rPr>
              <a:t>	</a:t>
            </a:r>
            <a:r>
              <a:rPr lang="en-US" dirty="0" smtClean="0">
                <a:solidFill>
                  <a:sysClr val="windowText" lastClr="000000"/>
                </a:solidFill>
              </a:rPr>
              <a:t>- Answer the questions below</a:t>
            </a:r>
          </a:p>
          <a:p>
            <a:pPr marL="0" indent="0">
              <a:buNone/>
              <a:defRPr/>
            </a:pPr>
            <a:endParaRPr lang="en-US" dirty="0">
              <a:solidFill>
                <a:sysClr val="windowText" lastClr="000000"/>
              </a:solidFill>
            </a:endParaRPr>
          </a:p>
          <a:p>
            <a:pPr marL="514350" indent="-514350">
              <a:buAutoNum type="arabicParenR"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According to the author, how did the Founding Fathers feel about giving the President the power to appoint federal judges?</a:t>
            </a:r>
          </a:p>
          <a:p>
            <a:pPr marL="514350" indent="-514350">
              <a:buAutoNum type="arabicParenR"/>
              <a:defRPr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AutoNum type="arabicParenR"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How does the nomination process reflect the principle of separation of powers?</a:t>
            </a:r>
          </a:p>
          <a:p>
            <a:pPr marL="514350" indent="-514350">
              <a:buAutoNum type="arabicParenR"/>
              <a:defRPr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AutoNum type="arabicParenR"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How does the author feel about the appointment process as outlined in the Constitution?</a:t>
            </a:r>
          </a:p>
          <a:p>
            <a:pPr marL="514350" indent="-514350">
              <a:buAutoNum type="arabicParenR"/>
              <a:defRPr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AutoNum type="arabicParenR"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Many people believe that a judicial nominee should not be pressured to give his/her opinions on Constitutional issues before the nominee takes a seat as a judge.  What do you think?</a:t>
            </a:r>
          </a:p>
          <a:p>
            <a:pPr marL="514350" indent="-514350">
              <a:buAutoNum type="arabicParenR"/>
              <a:defRPr/>
            </a:pPr>
            <a:endParaRPr lang="en-US" dirty="0">
              <a:solidFill>
                <a:sysClr val="windowText" lastClr="000000"/>
              </a:solidFill>
            </a:endParaRPr>
          </a:p>
          <a:p>
            <a:pPr marL="514350" indent="-514350">
              <a:buAutoNum type="arabicParenR"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Do you think the Constitution should have been more specific about the nomination and confirmation process of federal judges?</a:t>
            </a:r>
            <a:endParaRPr lang="en-US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091" y="0"/>
            <a:ext cx="913590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CONCEPT: Court Officers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 "/>
              <a:tabLst/>
              <a:defRPr/>
            </a:pPr>
            <a:r>
              <a:rPr kumimoji="1" lang="en-US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Federal judges have many levels of support in order to fulfill their roles:</a:t>
            </a:r>
            <a:endParaRPr kumimoji="1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79450" marR="0" lvl="1" indent="-2143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United States magistrates are appointed by each federal district court judge to handle duties ranging from issuing warrants to setting bail in federal criminal cases.</a:t>
            </a:r>
          </a:p>
          <a:p>
            <a:pPr marL="679450" marR="0" lvl="1" indent="-2143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federal district judge appoints one bankruptcy judge     for their district.</a:t>
            </a:r>
          </a:p>
          <a:p>
            <a:pPr marL="679450" marR="0" lvl="1" indent="-2143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The President nominates, and the Senate approves, a United States attorney for each federal judicial district.</a:t>
            </a:r>
          </a:p>
          <a:p>
            <a:pPr marL="679450" marR="0" lvl="1" indent="-2143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The President and the Senate also select a United States marshal to serve each of the district courts. Marshals act much like county sheriffs in regard to federal crimes.</a:t>
            </a: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50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build="p" bldLvl="2" autoUpdateAnimBg="0"/>
    </p:bld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5612</TotalTime>
  <Words>578</Words>
  <Application>Microsoft Office PowerPoint</Application>
  <PresentationFormat>On-screen Show (4:3)</PresentationFormat>
  <Paragraphs>86</Paragraphs>
  <Slides>8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14_TP030004031</vt:lpstr>
      <vt:lpstr>1_Office Theme</vt:lpstr>
      <vt:lpstr>Tuesday April 21, 2015 Mr. Goblirsch – American Government</vt:lpstr>
      <vt:lpstr>PowerPoint Presentation</vt:lpstr>
      <vt:lpstr>DISCUSSION: JUDICIARY QUESTIONS</vt:lpstr>
      <vt:lpstr>FEDERAL JUDGE SELECTION PROCESS</vt:lpstr>
      <vt:lpstr>PowerPoint Presentation</vt:lpstr>
      <vt:lpstr>Chapter 18 CONCEPT: Federal Judge Selection</vt:lpstr>
      <vt:lpstr>PowerPoint Presentation</vt:lpstr>
      <vt:lpstr>PowerPoint Presentation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148</cp:revision>
  <cp:lastPrinted>2015-04-21T14:23:59Z</cp:lastPrinted>
  <dcterms:created xsi:type="dcterms:W3CDTF">2013-09-30T13:16:32Z</dcterms:created>
  <dcterms:modified xsi:type="dcterms:W3CDTF">2015-04-21T18:46:02Z</dcterms:modified>
</cp:coreProperties>
</file>