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  <p:sldMasterId id="2147483921" r:id="rId2"/>
  </p:sldMasterIdLst>
  <p:notesMasterIdLst>
    <p:notesMasterId r:id="rId18"/>
  </p:notesMasterIdLst>
  <p:handoutMasterIdLst>
    <p:handoutMasterId r:id="rId19"/>
  </p:handoutMasterIdLst>
  <p:sldIdLst>
    <p:sldId id="283" r:id="rId3"/>
    <p:sldId id="337" r:id="rId4"/>
    <p:sldId id="338" r:id="rId5"/>
    <p:sldId id="301" r:id="rId6"/>
    <p:sldId id="328" r:id="rId7"/>
    <p:sldId id="329" r:id="rId8"/>
    <p:sldId id="330" r:id="rId9"/>
    <p:sldId id="331" r:id="rId10"/>
    <p:sldId id="332" r:id="rId11"/>
    <p:sldId id="333" r:id="rId12"/>
    <p:sldId id="323" r:id="rId13"/>
    <p:sldId id="319" r:id="rId14"/>
    <p:sldId id="320" r:id="rId15"/>
    <p:sldId id="321" r:id="rId16"/>
    <p:sldId id="322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886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19" y="4416634"/>
            <a:ext cx="5607362" cy="41829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054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886" y="8829054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FE8452E-BF87-4441-86CC-4F15B9987DEE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4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BFAEC-304B-4C8C-8411-E3A6F8C3DDDE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0E50-BC90-45B8-BEC8-A4FF8AFAD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17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5BBFA-F486-4439-90B3-E876EE6A7D64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04F30-7EF4-4D8E-B6F3-9E72486C2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2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DFD36-57C6-42DF-A327-5D6DC6C307A9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2A03B-F54D-46C3-9891-18C3720F2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49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C5CD6-C8C7-45BB-BE38-00CC479A51DC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6BBC9-BC0C-4D02-8C22-378C2A55B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3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A7B8-74E2-42D2-A34C-6A0DDB5AC0AB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CE3E-7061-4733-9345-90C76358C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89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D52B4-88E5-4A2E-9919-7CEA999F16C8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CDA5C-5941-4379-A3CE-B988F53B1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33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4278D-3065-405A-9DAC-472E2428018F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2AED9-D6B3-4CB6-AB53-2BBCD387C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92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8799-E547-44D8-87F0-890DF9D4F8EA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95E1B-76E6-4546-9F53-1735F6884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1ADCB-7B20-437E-AEE6-89332AA55389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EBC9-4BE3-4A68-9483-20A9DD75B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83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75ABE-14A3-49C9-9BD9-5E4BC10A15FD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0D8D5-90C8-4EBD-8384-E8E8EC95A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22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22C7A-4A4E-4ECA-A2EC-E6934748DD36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3F0D1-12B6-4872-B663-CF89CDCC1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5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A109D7-48E4-4577-B8AB-4DAA26189182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47C1E4-A26A-4A1B-9F84-1BBF6410C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smtClean="0">
                <a:solidFill>
                  <a:srgbClr val="FF0000"/>
                </a:solidFill>
              </a:rPr>
              <a:t>Friday April 24,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</a:t>
            </a:r>
            <a:r>
              <a:rPr lang="en-US" sz="2400" dirty="0" smtClean="0"/>
              <a:t>Identify the 27 Amendments to the U.S. Constitution.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</a:t>
            </a:r>
            <a:r>
              <a:rPr lang="en-US" sz="2800" b="1" dirty="0" smtClean="0">
                <a:solidFill>
                  <a:srgbClr val="FF0000"/>
                </a:solidFill>
              </a:rPr>
              <a:t>: 3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b="1" dirty="0" smtClean="0">
                <a:solidFill>
                  <a:srgbClr val="FF0000"/>
                </a:solidFill>
              </a:rPr>
              <a:t> Period ONLY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Tax Day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Amending the Constitution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WORKSHEET: Amendments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PARTNERS: Amendment Flyer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***HW DUE 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 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Jury Duty Interviews***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</a:t>
            </a:r>
            <a:r>
              <a:rPr lang="en-US" sz="2800" b="1" dirty="0" smtClean="0">
                <a:solidFill>
                  <a:srgbClr val="1F497D"/>
                </a:solidFill>
              </a:rPr>
              <a:t>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Calculate your weekly taxes and make your Weekly Deposit.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Ask your Section Leader if you received any restroom bonuses</a:t>
            </a: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prstClr val="black"/>
                </a:solidFill>
              </a:rPr>
              <a:t>If so, add it to your pay for that day on your Weekly Time Sheet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Add up your daily pay from the week to get your Gross Total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Calculate your taxes using the TAX BRACKETS below: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00B050"/>
                </a:solidFill>
              </a:rPr>
              <a:t>Gross Total </a:t>
            </a:r>
            <a:r>
              <a:rPr lang="en-US" sz="1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$45.00 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800" b="1" u="sng" dirty="0">
                <a:solidFill>
                  <a:srgbClr val="FF0000"/>
                </a:solidFill>
              </a:rPr>
              <a:t>28%</a:t>
            </a:r>
            <a:r>
              <a:rPr lang="en-US" sz="1800" dirty="0">
                <a:solidFill>
                  <a:srgbClr val="FF0000"/>
                </a:solidFill>
              </a:rPr>
              <a:t> tax rate (X 0.28)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00B050"/>
                </a:solidFill>
              </a:rPr>
              <a:t>Gross Total </a:t>
            </a:r>
            <a:r>
              <a:rPr lang="en-US" sz="1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$45 through $55.00 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8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33</a:t>
            </a:r>
            <a:r>
              <a:rPr lang="en-US" sz="1800" b="1" u="sng" dirty="0">
                <a:solidFill>
                  <a:srgbClr val="FF0000"/>
                </a:solidFill>
              </a:rPr>
              <a:t>%</a:t>
            </a:r>
            <a:r>
              <a:rPr lang="en-US" sz="1800" dirty="0">
                <a:solidFill>
                  <a:srgbClr val="FF0000"/>
                </a:solidFill>
              </a:rPr>
              <a:t> tax rate (X 0.33)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00B050"/>
                </a:solidFill>
              </a:rPr>
              <a:t>Gross Total </a:t>
            </a:r>
            <a:r>
              <a:rPr lang="en-US" sz="1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$55.00</a:t>
            </a:r>
            <a:r>
              <a:rPr lang="en-US" sz="1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800" b="1" u="sng" dirty="0">
                <a:solidFill>
                  <a:srgbClr val="FF0000"/>
                </a:solidFill>
              </a:rPr>
              <a:t>38%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tax rate (X 0.38)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Subtract your taxes from your gross to get your net pay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Your net pay for the week = your Weekly </a:t>
            </a:r>
            <a:r>
              <a:rPr lang="en-US" sz="1800" dirty="0" smtClean="0">
                <a:solidFill>
                  <a:prstClr val="black"/>
                </a:solidFill>
              </a:rPr>
              <a:t>Deposit</a:t>
            </a:r>
            <a:endParaRPr lang="en-US" sz="1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AMENDMENT CHART</a:t>
            </a:r>
            <a:endParaRPr lang="en-US" altLang="en-US" b="1" u="sng" dirty="0" smtClean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prstClr val="black"/>
                </a:solidFill>
                <a:latin typeface="Arial" charset="0"/>
                <a:cs typeface="+mn-cs"/>
              </a:rPr>
              <a:t>Use the chart on P. 76 to answer the questions below.</a:t>
            </a:r>
          </a:p>
          <a:p>
            <a:pPr marL="457200" lvl="0" indent="-457200" eaLnBrk="0" hangingPunct="0">
              <a:buFont typeface="+mj-lt"/>
              <a:buAutoNum type="arabicParenR"/>
              <a:defRPr/>
            </a:pPr>
            <a:r>
              <a:rPr lang="en-US" sz="3200" dirty="0">
                <a:solidFill>
                  <a:prstClr val="black"/>
                </a:solidFill>
                <a:latin typeface="Arial" charset="0"/>
                <a:cs typeface="+mn-cs"/>
              </a:rPr>
              <a:t>How many amendments have been added to the Constitution?</a:t>
            </a:r>
          </a:p>
          <a:p>
            <a:pPr marL="457200" lvl="0" indent="-457200" eaLnBrk="0" hangingPunct="0">
              <a:buFont typeface="+mj-lt"/>
              <a:buAutoNum type="arabicParenR"/>
              <a:defRPr/>
            </a:pPr>
            <a:r>
              <a:rPr lang="en-US" sz="3200" dirty="0">
                <a:solidFill>
                  <a:prstClr val="black"/>
                </a:solidFill>
                <a:latin typeface="Arial" charset="0"/>
                <a:cs typeface="+mn-cs"/>
              </a:rPr>
              <a:t>What are the first 10 amendments called?</a:t>
            </a:r>
          </a:p>
          <a:p>
            <a:pPr marL="457200" lvl="0" indent="-457200" eaLnBrk="0" hangingPunct="0">
              <a:buFont typeface="+mj-lt"/>
              <a:buAutoNum type="arabicParenR"/>
              <a:defRPr/>
            </a:pPr>
            <a:r>
              <a:rPr lang="en-US" sz="3200" dirty="0">
                <a:solidFill>
                  <a:prstClr val="black"/>
                </a:solidFill>
                <a:latin typeface="Arial" charset="0"/>
                <a:cs typeface="+mn-cs"/>
              </a:rPr>
              <a:t>Which amendment was adopted in the shortest amount of time?</a:t>
            </a:r>
          </a:p>
          <a:p>
            <a:pPr marL="457200" lvl="0" indent="-457200" eaLnBrk="0" hangingPunct="0">
              <a:buFont typeface="+mj-lt"/>
              <a:buAutoNum type="arabicParenR"/>
              <a:defRPr/>
            </a:pPr>
            <a:r>
              <a:rPr lang="en-US" sz="3200" dirty="0">
                <a:solidFill>
                  <a:prstClr val="black"/>
                </a:solidFill>
                <a:latin typeface="Arial" charset="0"/>
                <a:cs typeface="+mn-cs"/>
              </a:rPr>
              <a:t>Which one took the longest amount of time to ratify?</a:t>
            </a:r>
          </a:p>
          <a:p>
            <a:pPr marL="457200" lvl="0" indent="-457200" eaLnBrk="0" hangingPunct="0">
              <a:buFont typeface="+mj-lt"/>
              <a:buAutoNum type="arabicParenR"/>
              <a:defRPr/>
            </a:pPr>
            <a:r>
              <a:rPr lang="en-US" sz="3200" dirty="0">
                <a:solidFill>
                  <a:prstClr val="black"/>
                </a:solidFill>
                <a:latin typeface="Arial" charset="0"/>
                <a:cs typeface="+mn-cs"/>
              </a:rPr>
              <a:t>Which amendment is the only one to have been repealed?</a:t>
            </a:r>
          </a:p>
        </p:txBody>
      </p:sp>
    </p:spTree>
    <p:extLst>
      <p:ext uri="{BB962C8B-B14F-4D97-AF65-F5344CB8AC3E}">
        <p14:creationId xmlns:p14="http://schemas.microsoft.com/office/powerpoint/2010/main" val="31861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RANKINGS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CLASS AVERAGE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arenR" startAt="4"/>
            </a:pPr>
            <a:r>
              <a:rPr lang="en-US" sz="4000" dirty="0" smtClean="0"/>
              <a:t>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71%</a:t>
            </a:r>
          </a:p>
          <a:p>
            <a:pPr marL="457200" indent="-457200">
              <a:buAutoNum type="arabicParenR" startAt="3"/>
            </a:pPr>
            <a:r>
              <a:rPr lang="en-US" sz="4000" dirty="0" smtClean="0"/>
              <a:t>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74%</a:t>
            </a:r>
          </a:p>
          <a:p>
            <a:pPr marL="457200" indent="-457200">
              <a:buAutoNum type="arabicParenR" startAt="2"/>
            </a:pPr>
            <a:r>
              <a:rPr lang="en-US" sz="4000" dirty="0" smtClean="0"/>
              <a:t>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77.52%</a:t>
            </a:r>
          </a:p>
          <a:p>
            <a:pPr marL="457200" indent="-457200">
              <a:buAutoNum type="arabicParenR"/>
            </a:pPr>
            <a:r>
              <a:rPr lang="en-US" sz="4000" dirty="0" smtClean="0"/>
              <a:t>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77.85%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PURCHASED FINAL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4)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74%</a:t>
            </a:r>
          </a:p>
          <a:p>
            <a:pPr marL="457200" indent="-457200">
              <a:buAutoNum type="arabicParenR" startAt="3"/>
            </a:pPr>
            <a:r>
              <a:rPr lang="en-US" sz="4000" dirty="0" smtClean="0"/>
              <a:t>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88%</a:t>
            </a:r>
          </a:p>
          <a:p>
            <a:pPr marL="457200" indent="-457200">
              <a:buAutoNum type="arabicParenR" startAt="2"/>
            </a:pPr>
            <a:r>
              <a:rPr lang="en-US" sz="4000" dirty="0" smtClean="0"/>
              <a:t>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97%</a:t>
            </a:r>
          </a:p>
          <a:p>
            <a:pPr marL="0" indent="0">
              <a:buNone/>
            </a:pPr>
            <a:r>
              <a:rPr lang="en-US" sz="4000" dirty="0" smtClean="0"/>
              <a:t>1)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100%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40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r>
              <a:rPr lang="en-US" dirty="0" smtClean="0"/>
              <a:t>Andrea C.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1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3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0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0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Rudi G.</a:t>
            </a:r>
          </a:p>
          <a:p>
            <a:r>
              <a:rPr lang="en-US" dirty="0" smtClean="0"/>
              <a:t>Ernesto G.</a:t>
            </a:r>
          </a:p>
          <a:p>
            <a:r>
              <a:rPr lang="en-US" dirty="0" smtClean="0"/>
              <a:t>Izaiah H.</a:t>
            </a:r>
          </a:p>
          <a:p>
            <a:r>
              <a:rPr lang="en-US" dirty="0" smtClean="0"/>
              <a:t>Alex H.</a:t>
            </a:r>
          </a:p>
          <a:p>
            <a:r>
              <a:rPr lang="en-US" dirty="0" err="1" smtClean="0"/>
              <a:t>Erasmo</a:t>
            </a:r>
            <a:r>
              <a:rPr lang="en-US" dirty="0" smtClean="0"/>
              <a:t> P.</a:t>
            </a:r>
          </a:p>
          <a:p>
            <a:r>
              <a:rPr lang="en-US" dirty="0" smtClean="0"/>
              <a:t>Rafael R.</a:t>
            </a:r>
          </a:p>
          <a:p>
            <a:r>
              <a:rPr lang="en-US" dirty="0" smtClean="0"/>
              <a:t>Oscar T.</a:t>
            </a:r>
          </a:p>
          <a:p>
            <a:r>
              <a:rPr lang="en-US" dirty="0" smtClean="0"/>
              <a:t>Chris T.</a:t>
            </a:r>
          </a:p>
          <a:p>
            <a:r>
              <a:rPr lang="en-US" dirty="0" smtClean="0"/>
              <a:t>Genesis V.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/>
              <a:t>9</a:t>
            </a:r>
            <a:r>
              <a:rPr lang="en-US" dirty="0" smtClean="0"/>
              <a:t> / 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2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r>
              <a:rPr lang="en-US" dirty="0" smtClean="0"/>
              <a:t>Rolando C.</a:t>
            </a:r>
          </a:p>
          <a:p>
            <a:r>
              <a:rPr lang="en-US" dirty="0" smtClean="0"/>
              <a:t>Hannah G.</a:t>
            </a:r>
          </a:p>
          <a:p>
            <a:r>
              <a:rPr lang="en-US" dirty="0" smtClean="0"/>
              <a:t>Abel M.</a:t>
            </a:r>
          </a:p>
          <a:p>
            <a:r>
              <a:rPr lang="en-US" dirty="0" smtClean="0"/>
              <a:t>Julio O.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4 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smtClean="0">
                <a:solidFill>
                  <a:srgbClr val="FF0000"/>
                </a:solidFill>
              </a:rPr>
              <a:t>Friday April 24,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</a:t>
            </a:r>
            <a:r>
              <a:rPr lang="en-US" sz="2400" dirty="0" smtClean="0"/>
              <a:t>Identify the 27 Amendments to the U.S. Constitution.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</a:t>
            </a:r>
            <a:r>
              <a:rPr lang="en-US" sz="2800" b="1" dirty="0" smtClean="0">
                <a:solidFill>
                  <a:srgbClr val="FF0000"/>
                </a:solidFill>
              </a:rPr>
              <a:t>: 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Period ONLY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Tax Day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Amending the Constitution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WORKSHEET: Amendments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PARTNERS: Amendment Flyer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***HW DUE 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 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Jury Duty Interviews***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</a:t>
            </a:r>
            <a:r>
              <a:rPr lang="en-US" sz="2800" b="1" dirty="0" smtClean="0">
                <a:solidFill>
                  <a:srgbClr val="1F497D"/>
                </a:solidFill>
              </a:rPr>
              <a:t>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Calculate your weekly taxes and make your Weekly Deposit.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Ask your Section Leader if you received any restroom </a:t>
            </a:r>
            <a:r>
              <a:rPr lang="en-US" sz="1800" dirty="0" smtClean="0">
                <a:solidFill>
                  <a:prstClr val="black"/>
                </a:solidFill>
              </a:rPr>
              <a:t>or attendance bonuses</a:t>
            </a:r>
            <a:endParaRPr lang="en-US" sz="1800" dirty="0">
              <a:solidFill>
                <a:prstClr val="black"/>
              </a:solidFill>
            </a:endParaRP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prstClr val="black"/>
                </a:solidFill>
              </a:rPr>
              <a:t>If so, add it to your pay for that day on your Weekly Time Sheet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Add up your daily pay from the week to get your Gross Total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Calculate your taxes using the TAX </a:t>
            </a:r>
            <a:r>
              <a:rPr lang="en-US" sz="1800" dirty="0" smtClean="0">
                <a:solidFill>
                  <a:prstClr val="black"/>
                </a:solidFill>
              </a:rPr>
              <a:t>BRACKET </a:t>
            </a:r>
            <a:r>
              <a:rPr lang="en-US" sz="1800" dirty="0">
                <a:solidFill>
                  <a:prstClr val="black"/>
                </a:solidFill>
              </a:rPr>
              <a:t>below</a:t>
            </a:r>
            <a:r>
              <a:rPr lang="en-US" sz="1800" dirty="0" smtClean="0">
                <a:solidFill>
                  <a:prstClr val="black"/>
                </a:solidFill>
              </a:rPr>
              <a:t>:</a:t>
            </a:r>
            <a:endParaRPr lang="en-US" sz="18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Proportional Tax for ALL STUDENTS</a:t>
            </a:r>
            <a:r>
              <a:rPr lang="en-US" sz="1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8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37</a:t>
            </a:r>
            <a:r>
              <a:rPr lang="en-US" sz="1800" b="1" u="sng" dirty="0">
                <a:solidFill>
                  <a:srgbClr val="FF0000"/>
                </a:solidFill>
              </a:rPr>
              <a:t>%</a:t>
            </a:r>
            <a:r>
              <a:rPr lang="en-US" sz="1800" dirty="0">
                <a:solidFill>
                  <a:srgbClr val="FF0000"/>
                </a:solidFill>
              </a:rPr>
              <a:t> tax rate (X </a:t>
            </a:r>
            <a:r>
              <a:rPr lang="en-US" sz="1800" dirty="0" smtClean="0">
                <a:solidFill>
                  <a:srgbClr val="FF0000"/>
                </a:solidFill>
              </a:rPr>
              <a:t>0.37)</a:t>
            </a:r>
            <a:endParaRPr lang="en-US" sz="1800" dirty="0">
              <a:solidFill>
                <a:srgbClr val="FF0000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Subtract your taxes from your gross to get your net pay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Your net pay for the week = your Weekly </a:t>
            </a:r>
            <a:r>
              <a:rPr lang="en-US" sz="1800" dirty="0" smtClean="0">
                <a:solidFill>
                  <a:prstClr val="black"/>
                </a:solidFill>
              </a:rPr>
              <a:t>Deposit</a:t>
            </a: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6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smtClean="0">
                <a:solidFill>
                  <a:srgbClr val="FF0000"/>
                </a:solidFill>
              </a:rPr>
              <a:t>Friday April 24,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</a:t>
            </a:r>
            <a:r>
              <a:rPr lang="en-US" sz="2400" dirty="0" smtClean="0"/>
              <a:t>Identify the 27 Amendments to the U.S. Constitution.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</a:t>
            </a:r>
            <a:r>
              <a:rPr lang="en-US" sz="2800" b="1" dirty="0" smtClean="0">
                <a:solidFill>
                  <a:srgbClr val="FF0000"/>
                </a:solidFill>
              </a:rPr>
              <a:t>: 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&amp; 6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Periods ONLY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Tax Day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Amending the Constitution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WORKSHEET: Amendments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PARTNERS: Amendment Flyer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***HW DUE 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 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Jury Duty Interviews***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</a:t>
            </a:r>
            <a:r>
              <a:rPr lang="en-US" sz="2800" b="1" dirty="0" smtClean="0">
                <a:solidFill>
                  <a:srgbClr val="1F497D"/>
                </a:solidFill>
              </a:rPr>
              <a:t>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1600" dirty="0">
                <a:solidFill>
                  <a:prstClr val="black"/>
                </a:solidFill>
              </a:rPr>
              <a:t>Calculate your weekly taxes and make your Weekly Deposit.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600" dirty="0">
                <a:solidFill>
                  <a:prstClr val="black"/>
                </a:solidFill>
              </a:rPr>
              <a:t>Ask your Section Leader if you received any restroom bonuses</a:t>
            </a: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</a:rPr>
              <a:t>If so, add it to your pay for that day on your Weekly Time Sheet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600" dirty="0">
                <a:solidFill>
                  <a:prstClr val="black"/>
                </a:solidFill>
              </a:rPr>
              <a:t>Add up your daily pay from the week to get your Gross Total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600" dirty="0">
                <a:solidFill>
                  <a:prstClr val="black"/>
                </a:solidFill>
              </a:rPr>
              <a:t>Calculate your taxes using the TAX BRACKETS below: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B050"/>
                </a:solidFill>
              </a:rPr>
              <a:t>Gross Total </a:t>
            </a:r>
            <a:r>
              <a:rPr lang="en-US" sz="1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$40.00 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6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10</a:t>
            </a:r>
            <a:r>
              <a:rPr lang="en-US" sz="1600" b="1" u="sng" dirty="0">
                <a:solidFill>
                  <a:srgbClr val="FF0000"/>
                </a:solidFill>
              </a:rPr>
              <a:t>%</a:t>
            </a:r>
            <a:r>
              <a:rPr lang="en-US" sz="1600" dirty="0">
                <a:solidFill>
                  <a:srgbClr val="FF0000"/>
                </a:solidFill>
              </a:rPr>
              <a:t> tax rate (X 0.10)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B050"/>
                </a:solidFill>
              </a:rPr>
              <a:t>Gross Total </a:t>
            </a:r>
            <a:r>
              <a:rPr lang="en-US" sz="1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$40 through $60.00 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6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20</a:t>
            </a:r>
            <a:r>
              <a:rPr lang="en-US" sz="1600" b="1" u="sng" dirty="0">
                <a:solidFill>
                  <a:srgbClr val="FF0000"/>
                </a:solidFill>
              </a:rPr>
              <a:t>%</a:t>
            </a:r>
            <a:r>
              <a:rPr lang="en-US" sz="1600" dirty="0">
                <a:solidFill>
                  <a:srgbClr val="FF0000"/>
                </a:solidFill>
              </a:rPr>
              <a:t> tax rate (X 0.20)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B050"/>
                </a:solidFill>
              </a:rPr>
              <a:t>Gross Total </a:t>
            </a:r>
            <a:r>
              <a:rPr lang="en-US" sz="1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$60 through $70.00 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6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30</a:t>
            </a:r>
            <a:r>
              <a:rPr lang="en-US" sz="1600" b="1" u="sng" dirty="0">
                <a:solidFill>
                  <a:srgbClr val="FF0000"/>
                </a:solidFill>
              </a:rPr>
              <a:t>%</a:t>
            </a:r>
            <a:r>
              <a:rPr lang="en-US" sz="1600" dirty="0">
                <a:solidFill>
                  <a:srgbClr val="FF0000"/>
                </a:solidFill>
              </a:rPr>
              <a:t> tax rate (X 0.30)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B050"/>
                </a:solidFill>
              </a:rPr>
              <a:t>Gross Total </a:t>
            </a:r>
            <a:r>
              <a:rPr lang="en-US" sz="1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$70 through $80.00 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6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40</a:t>
            </a:r>
            <a:r>
              <a:rPr lang="en-US" sz="1600" b="1" u="sng" dirty="0">
                <a:solidFill>
                  <a:srgbClr val="FF0000"/>
                </a:solidFill>
              </a:rPr>
              <a:t>%</a:t>
            </a:r>
            <a:r>
              <a:rPr lang="en-US" sz="1600" dirty="0">
                <a:solidFill>
                  <a:srgbClr val="FF0000"/>
                </a:solidFill>
              </a:rPr>
              <a:t> tax rate (X 0.40)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B050"/>
                </a:solidFill>
              </a:rPr>
              <a:t>Gross Total </a:t>
            </a:r>
            <a:r>
              <a:rPr lang="en-US" sz="1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$80.00</a:t>
            </a:r>
            <a:r>
              <a:rPr lang="en-US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6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50</a:t>
            </a:r>
            <a:r>
              <a:rPr lang="en-US" sz="1600" b="1" u="sng" dirty="0">
                <a:solidFill>
                  <a:srgbClr val="FF0000"/>
                </a:solidFill>
              </a:rPr>
              <a:t>%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tax rate (X 0.50)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600" dirty="0">
                <a:solidFill>
                  <a:prstClr val="black"/>
                </a:solidFill>
              </a:rPr>
              <a:t>Subtract your taxes from your gross to get your net pay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600" dirty="0">
                <a:solidFill>
                  <a:prstClr val="black"/>
                </a:solidFill>
              </a:rPr>
              <a:t>Your net pay for the week = your Weekly </a:t>
            </a:r>
            <a:r>
              <a:rPr lang="en-US" sz="1600" dirty="0" smtClean="0">
                <a:solidFill>
                  <a:prstClr val="black"/>
                </a:solidFill>
              </a:rPr>
              <a:t>Deposit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6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>
            <a:alphaModFix amt="3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sng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HW: Jury Duty Interviews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685800"/>
            <a:ext cx="9144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Conduct 3 interviews of people who have had jury duty.  Ask them to recall their impressions of the experience. 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(EX. – What was the case?  How long did it last?  How did the deliberations go? What’s the best excuse you heard to try and get out of jury duty? Etc.)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Try to find people who have actually served during the trial, not just people who were dismissed.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After conducting the interview, write a brief paragraph summary of each person’s responses.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89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7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3200"/>
            <a:ext cx="9144000" cy="1470025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AMENDMENTS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270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Amending the Constitution </a:t>
            </a:r>
            <a:endParaRPr kumimoji="1" lang="en-US" altLang="en-US" sz="3200" b="1" i="0" u="none" strike="noStrike" kern="0" cap="none" spc="0" normalizeH="0" baseline="0" noProof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 bwMode="auto">
          <a:xfrm>
            <a:off x="236538" y="933450"/>
            <a:ext cx="8610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Constitution provides for its own </a:t>
            </a:r>
            <a:r>
              <a:rPr kumimoji="1" lang="en-US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amendments</a:t>
            </a:r>
            <a:r>
              <a:rPr kumimoji="1" lang="en-US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—that is, for changes in its written words.  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Article V sets out two methods for the proposal and two methods for the ratification of constitutional amendments, creating four possible methods of </a:t>
            </a:r>
            <a:r>
              <a:rPr kumimoji="1" lang="en-US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formal amendment</a:t>
            </a:r>
            <a:r>
              <a:rPr kumimoji="1" lang="en-US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1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7872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Formal Amendment Process</a:t>
            </a:r>
            <a:endParaRPr kumimoji="1" lang="en-US" altLang="en-US" sz="3200" b="1" i="0" u="none" strike="noStrike" kern="0" cap="none" spc="0" normalizeH="0" baseline="0" noProof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Rectangle 26"/>
          <p:cNvSpPr txBox="1">
            <a:spLocks noChangeArrowheads="1"/>
          </p:cNvSpPr>
          <p:nvPr/>
        </p:nvSpPr>
        <p:spPr bwMode="auto">
          <a:xfrm>
            <a:off x="304800" y="990600"/>
            <a:ext cx="86106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four different ways by which amendments may be added to the Constitution are shown here:</a:t>
            </a:r>
            <a:endParaRPr kumimoji="1" lang="en-US" alt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Picture 30" descr="MAG01se0302a5012.jpg                                           00000179PenyackJ HD                    B33A4082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88" y="1704975"/>
            <a:ext cx="62611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42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Amendments to the Constitution</a:t>
            </a:r>
            <a:endParaRPr kumimoji="1" lang="en-US" altLang="en-US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609600"/>
            <a:ext cx="91440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ct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None/>
              <a:tabLst/>
              <a:defRPr/>
            </a:pPr>
            <a:r>
              <a:rPr kumimoji="1" lang="en-US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Collectively, the first ten amendments are known as the </a:t>
            </a:r>
            <a:r>
              <a:rPr kumimoji="1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</a:rPr>
              <a:t>Bill of Rights</a:t>
            </a:r>
            <a:r>
              <a:rPr kumimoji="1" lang="en-US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.</a:t>
            </a:r>
            <a:r>
              <a:rPr kumimoji="1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1" lang="en-US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They set out many of our basic freedoms.</a:t>
            </a:r>
          </a:p>
          <a:p>
            <a:pPr marL="339725" marR="0" lvl="0" indent="-339725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None/>
              <a:tabLst/>
              <a:defRPr/>
            </a:pPr>
            <a:r>
              <a:rPr lang="en-US" altLang="en-US" kern="0" dirty="0" smtClean="0">
                <a:latin typeface="Arial"/>
              </a:rPr>
              <a:t>TASK: 	Read the 27 Amendments on Pgs. 771 – 779 in your textbook. 	Complete The Amendments worksheet.</a:t>
            </a:r>
            <a:endParaRPr kumimoji="1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Picture 75" descr="MAG01se0302a5013.jpg                                           00000179PenyackJ HD                    B33A4082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2209800"/>
            <a:ext cx="7340600" cy="448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42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smtClean="0"/>
              <a:t>Amendment Flyer</a:t>
            </a:r>
            <a:endParaRPr lang="en-US" altLang="en-US" b="1" u="sng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Working with a partner</a:t>
            </a:r>
          </a:p>
          <a:p>
            <a:pPr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Create a flyer for an Amendment of your choice</a:t>
            </a:r>
          </a:p>
          <a:p>
            <a:pPr lvl="1"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THE FLYER MUST INCLUDE:</a:t>
            </a:r>
          </a:p>
          <a:p>
            <a:pPr lvl="2"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Title (ex. The 1</a:t>
            </a:r>
            <a:r>
              <a:rPr lang="en-US" altLang="en-US" baseline="30000" dirty="0" smtClean="0">
                <a:solidFill>
                  <a:srgbClr val="0070C0"/>
                </a:solidFill>
              </a:rPr>
              <a:t>st</a:t>
            </a:r>
            <a:r>
              <a:rPr lang="en-US" altLang="en-US" dirty="0" smtClean="0">
                <a:solidFill>
                  <a:srgbClr val="0070C0"/>
                </a:solidFill>
              </a:rPr>
              <a:t> Amendment) at top of poster</a:t>
            </a: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Full description of right guaranteed within it</a:t>
            </a: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When it was created/ratified</a:t>
            </a: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Picture representative of the amendment</a:t>
            </a:r>
          </a:p>
          <a:p>
            <a:pPr lvl="2"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42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6743</TotalTime>
  <Words>642</Words>
  <Application>Microsoft Office PowerPoint</Application>
  <PresentationFormat>On-screen Show (4:3)</PresentationFormat>
  <Paragraphs>154</Paragraphs>
  <Slides>15</Slides>
  <Notes>1</Notes>
  <HiddenSlides>6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14_TP030004031</vt:lpstr>
      <vt:lpstr>1_Office Theme</vt:lpstr>
      <vt:lpstr>Friday April 24, 2015 Mr. Goblirsch – American Government</vt:lpstr>
      <vt:lpstr>Friday April 24, 2015 Mr. Goblirsch – American Government</vt:lpstr>
      <vt:lpstr>Friday April 24, 2015 Mr. Goblirsch – American Government</vt:lpstr>
      <vt:lpstr>PowerPoint Presentation</vt:lpstr>
      <vt:lpstr>AMENDMENTS &amp; RIGHTS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 RANKINGS</vt:lpstr>
      <vt:lpstr>LIST OF INDIVIDUALS WHO  HAVE NOT PAID FOR THE FINAL</vt:lpstr>
      <vt:lpstr>LIST OF INDIVIDUALS WHO  HAVE NOT PAID FOR THE FINAL</vt:lpstr>
      <vt:lpstr>LIST OF INDIVIDUALS WHO  HAVE NOT PAID FOR THE FINAL</vt:lpstr>
      <vt:lpstr>LIST OF INDIVIDUALS WHO  HAVE NOT PAID FOR THE FINAL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183</cp:revision>
  <cp:lastPrinted>2015-04-24T19:45:40Z</cp:lastPrinted>
  <dcterms:created xsi:type="dcterms:W3CDTF">2013-09-30T13:16:32Z</dcterms:created>
  <dcterms:modified xsi:type="dcterms:W3CDTF">2015-04-24T20:06:29Z</dcterms:modified>
</cp:coreProperties>
</file>