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  <p:sldMasterId id="2147483921" r:id="rId2"/>
    <p:sldMasterId id="2147483933" r:id="rId3"/>
  </p:sldMasterIdLst>
  <p:notesMasterIdLst>
    <p:notesMasterId r:id="rId25"/>
  </p:notesMasterIdLst>
  <p:handoutMasterIdLst>
    <p:handoutMasterId r:id="rId26"/>
  </p:handoutMasterIdLst>
  <p:sldIdLst>
    <p:sldId id="283" r:id="rId4"/>
    <p:sldId id="301" r:id="rId5"/>
    <p:sldId id="331" r:id="rId6"/>
    <p:sldId id="335" r:id="rId7"/>
    <p:sldId id="337" r:id="rId8"/>
    <p:sldId id="338" r:id="rId9"/>
    <p:sldId id="336" r:id="rId10"/>
    <p:sldId id="339" r:id="rId11"/>
    <p:sldId id="340" r:id="rId12"/>
    <p:sldId id="341" r:id="rId13"/>
    <p:sldId id="329" r:id="rId14"/>
    <p:sldId id="324" r:id="rId15"/>
    <p:sldId id="325" r:id="rId16"/>
    <p:sldId id="333" r:id="rId17"/>
    <p:sldId id="328" r:id="rId18"/>
    <p:sldId id="334" r:id="rId19"/>
    <p:sldId id="323" r:id="rId20"/>
    <p:sldId id="319" r:id="rId21"/>
    <p:sldId id="320" r:id="rId22"/>
    <p:sldId id="321" r:id="rId23"/>
    <p:sldId id="322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86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9" y="4416634"/>
            <a:ext cx="5607362" cy="41829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86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FE8452E-BF87-4441-86CC-4F15B9987DEE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2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7B2FA-A0CD-4116-B255-EC5EEDADA4A1}" type="slidenum">
              <a:rPr lang="en-US" altLang="en-US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79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FAEC-304B-4C8C-8411-E3A6F8C3DDDE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0E50-BC90-45B8-BEC8-A4FF8AFAD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1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BBFA-F486-4439-90B3-E876EE6A7D64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4F30-7EF4-4D8E-B6F3-9E72486C2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2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DFD36-57C6-42DF-A327-5D6DC6C307A9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A03B-F54D-46C3-9891-18C3720F2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49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C5CD6-C8C7-45BB-BE38-00CC479A51DC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6BBC9-BC0C-4D02-8C22-378C2A55B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3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A7B8-74E2-42D2-A34C-6A0DDB5AC0AB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CE3E-7061-4733-9345-90C76358C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89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D52B4-88E5-4A2E-9919-7CEA999F16C8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DA5C-5941-4379-A3CE-B988F53B1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33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4278D-3065-405A-9DAC-472E2428018F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2AED9-D6B3-4CB6-AB53-2BBCD387C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92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8799-E547-44D8-87F0-890DF9D4F8EA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95E1B-76E6-4546-9F53-1735F6884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ADCB-7B20-437E-AEE6-89332AA55389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EBC9-4BE3-4A68-9483-20A9DD75B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83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5ABE-14A3-49C9-9BD9-5E4BC10A15FD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D8D5-90C8-4EBD-8384-E8E8EC95A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2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22C7A-4A4E-4ECA-A2EC-E6934748DD36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3F0D1-12B6-4872-B663-CF89CDCC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55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0" name="Rectangle 105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1" name="Rectangle 105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1742" name="Rectangle 10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2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1743" name="Rectangle 105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6" name="Text Box 105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Presentation Pro</a:t>
            </a:r>
            <a:endParaRPr lang="en-US" alt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371747" name="Picture 1059" descr="C:\WINDOWS\DESKTOP\PHlogoforPresPr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1748" name="Object 1060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Picture" r:id="rId4" imgW="2331720" imgH="1490472" progId="Word.Picture.8">
                  <p:embed/>
                </p:oleObj>
              </mc:Choice>
              <mc:Fallback>
                <p:oleObj name="Picture" r:id="rId4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49" name="Rectangle 1061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223983"/>
      </p:ext>
    </p:extLst>
  </p:cSld>
  <p:clrMapOvr>
    <a:masterClrMapping/>
  </p:clrMapOvr>
  <p:transition spd="med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62817"/>
      </p:ext>
    </p:extLst>
  </p:cSld>
  <p:clrMapOvr>
    <a:masterClrMapping/>
  </p:clrMapOvr>
  <p:transition spd="med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9727495"/>
      </p:ext>
    </p:extLst>
  </p:cSld>
  <p:clrMapOvr>
    <a:masterClrMapping/>
  </p:clrMapOvr>
  <p:transition spd="med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31334"/>
      </p:ext>
    </p:extLst>
  </p:cSld>
  <p:clrMapOvr>
    <a:masterClrMapping/>
  </p:clrMapOvr>
  <p:transition spd="med"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89366"/>
      </p:ext>
    </p:extLst>
  </p:cSld>
  <p:clrMapOvr>
    <a:masterClrMapping/>
  </p:clrMapOvr>
  <p:transition spd="med"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66784"/>
      </p:ext>
    </p:extLst>
  </p:cSld>
  <p:clrMapOvr>
    <a:masterClrMapping/>
  </p:clrMapOvr>
  <p:transition spd="med"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1097064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4995157"/>
      </p:ext>
    </p:extLst>
  </p:cSld>
  <p:clrMapOvr>
    <a:masterClrMapping/>
  </p:clrMapOvr>
  <p:transition spd="med"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109680"/>
      </p:ext>
    </p:extLst>
  </p:cSld>
  <p:clrMapOvr>
    <a:masterClrMapping/>
  </p:clrMapOvr>
  <p:transition spd="med"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02395"/>
      </p:ext>
    </p:extLst>
  </p:cSld>
  <p:clrMapOvr>
    <a:masterClrMapping/>
  </p:clrMapOvr>
  <p:transition spd="med"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6384"/>
      </p:ext>
    </p:extLst>
  </p:cSld>
  <p:clrMapOvr>
    <a:masterClrMapping/>
  </p:clrMapOvr>
  <p:transition spd="med"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2004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59519"/>
      </p:ext>
    </p:extLst>
  </p:cSld>
  <p:clrMapOvr>
    <a:masterClrMapping/>
  </p:clrMapOvr>
  <p:transition spd="med"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990600"/>
            <a:ext cx="8610600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32674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3.wmf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A109D7-48E4-4577-B8AB-4DAA26189182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47C1E4-A26A-4A1B-9F84-1BBF6410C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4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70749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0750" name="Line 62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28575">
            <a:solidFill>
              <a:srgbClr val="99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1" name="Rectangle 6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2" name="AutoShape 64"/>
          <p:cNvSpPr>
            <a:spLocks noChangeArrowheads="1"/>
          </p:cNvSpPr>
          <p:nvPr/>
        </p:nvSpPr>
        <p:spPr bwMode="auto">
          <a:xfrm>
            <a:off x="24003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3" name="Text Box 65"/>
          <p:cNvSpPr txBox="1">
            <a:spLocks noChangeArrowheads="1"/>
          </p:cNvSpPr>
          <p:nvPr/>
        </p:nvSpPr>
        <p:spPr bwMode="auto">
          <a:xfrm>
            <a:off x="25273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4" name="AutoShape 66"/>
          <p:cNvSpPr>
            <a:spLocks noChangeArrowheads="1"/>
          </p:cNvSpPr>
          <p:nvPr/>
        </p:nvSpPr>
        <p:spPr bwMode="auto">
          <a:xfrm>
            <a:off x="29845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5" name="Text Box 67"/>
          <p:cNvSpPr txBox="1">
            <a:spLocks noChangeArrowheads="1"/>
          </p:cNvSpPr>
          <p:nvPr/>
        </p:nvSpPr>
        <p:spPr bwMode="auto">
          <a:xfrm>
            <a:off x="31115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6" name="AutoShape 68"/>
          <p:cNvSpPr>
            <a:spLocks noChangeArrowheads="1"/>
          </p:cNvSpPr>
          <p:nvPr/>
        </p:nvSpPr>
        <p:spPr bwMode="auto">
          <a:xfrm>
            <a:off x="35687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7" name="Text Box 69"/>
          <p:cNvSpPr txBox="1">
            <a:spLocks noChangeArrowheads="1"/>
          </p:cNvSpPr>
          <p:nvPr/>
        </p:nvSpPr>
        <p:spPr bwMode="auto">
          <a:xfrm>
            <a:off x="36957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8" name="Text Box 70"/>
          <p:cNvSpPr txBox="1">
            <a:spLocks noChangeArrowheads="1"/>
          </p:cNvSpPr>
          <p:nvPr/>
        </p:nvSpPr>
        <p:spPr bwMode="auto">
          <a:xfrm>
            <a:off x="1524000" y="63373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sz="1200" b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Go To Section:</a:t>
            </a:r>
            <a:endParaRPr lang="en-US" altLang="en-US" sz="300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61" name="AutoShape 73"/>
          <p:cNvSpPr>
            <a:spLocks noChangeArrowheads="1"/>
          </p:cNvSpPr>
          <p:nvPr/>
        </p:nvSpPr>
        <p:spPr bwMode="auto">
          <a:xfrm>
            <a:off x="41529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2799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370772" name="Picture 84" descr="C:\WINDOWS\DESKTOP\PHlogoforPresPro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0773" name="Object 85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Picture" r:id="rId18" imgW="2331720" imgH="1490472" progId="Word.Picture.8">
                  <p:embed/>
                </p:oleObj>
              </mc:Choice>
              <mc:Fallback>
                <p:oleObj name="Picture" r:id="rId18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74" name="Rectangle 86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6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48" grpId="0" build="p" bldLvl="2" autoUpdateAnimBg="0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0749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SzPct val="150000"/>
        <a:buChar char="•"/>
        <a:defRPr kumimoji="1" sz="2000">
          <a:solidFill>
            <a:srgbClr val="000000"/>
          </a:solidFill>
          <a:latin typeface="+mn-lt"/>
          <a:ea typeface="+mn-ea"/>
          <a:cs typeface="+mn-cs"/>
        </a:defRPr>
      </a:lvl1pPr>
      <a:lvl2pPr marL="679450" indent="-2143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defRPr kumimoji="1">
          <a:solidFill>
            <a:srgbClr val="000000"/>
          </a:solidFill>
          <a:latin typeface="+mn-lt"/>
        </a:defRPr>
      </a:lvl2pPr>
      <a:lvl3pPr marL="1144588" indent="-23177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000">
          <a:solidFill>
            <a:srgbClr val="000000"/>
          </a:solidFill>
          <a:latin typeface="+mn-lt"/>
        </a:defRPr>
      </a:lvl3pPr>
      <a:lvl4pPr marL="1592263" indent="-214313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701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30273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845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9417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slide" Target="slide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slide" Target="slide14.xml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6" Type="http://schemas.openxmlformats.org/officeDocument/2006/relationships/slide" Target="slide19.xml"/><Relationship Id="rId5" Type="http://schemas.openxmlformats.org/officeDocument/2006/relationships/slide" Target="slide14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Mon</a:t>
            </a:r>
            <a:r>
              <a:rPr lang="en-US" altLang="en-US" b="1" dirty="0" smtClean="0">
                <a:solidFill>
                  <a:srgbClr val="FF0000"/>
                </a:solidFill>
              </a:rPr>
              <a:t>day </a:t>
            </a:r>
            <a:r>
              <a:rPr lang="en-US" altLang="en-US" b="1" dirty="0" smtClean="0">
                <a:solidFill>
                  <a:srgbClr val="FF0000"/>
                </a:solidFill>
              </a:rPr>
              <a:t>April </a:t>
            </a:r>
            <a:r>
              <a:rPr lang="en-US" altLang="en-US" b="1" dirty="0" smtClean="0">
                <a:solidFill>
                  <a:srgbClr val="FF0000"/>
                </a:solidFill>
              </a:rPr>
              <a:t>27,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Understand the rights guaranteed by limited government are not absolute.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Rights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Final Project Presentation Schedule Drawing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PARTNERS: Amendment Flyer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DUE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TOMORROW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Jury Duty Interviews***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Amendments Chart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Use the chart on P. 76 to answer the questions below.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How many amendments have been added to the Constitution?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What are the first 10 amendments called?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Which amendment was adopted in the shortest amount of time?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Which one took the longest amount of time to ratify?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Which amendment is the only one to have been repealed</a:t>
            </a:r>
            <a:r>
              <a:rPr lang="en-US" sz="2400" dirty="0" smtClean="0">
                <a:solidFill>
                  <a:prstClr val="black"/>
                </a:solidFill>
              </a:rPr>
              <a:t>?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6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</a:t>
            </a:r>
            <a:r>
              <a:rPr lang="en-US" altLang="en-US" b="1" u="sng" dirty="0" smtClean="0">
                <a:solidFill>
                  <a:prstClr val="black"/>
                </a:solidFill>
              </a:rPr>
              <a:t>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019511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smtClean="0">
                <a:solidFill>
                  <a:prstClr val="black"/>
                </a:solidFill>
              </a:rPr>
              <a:t>Amendment Flyer</a:t>
            </a:r>
            <a:endParaRPr lang="en-US" altLang="en-US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Working with a partner</a:t>
            </a:r>
          </a:p>
          <a:p>
            <a:pP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Create a flyer for an Amendment of your choice</a:t>
            </a:r>
          </a:p>
          <a:p>
            <a:pPr lvl="1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THE FLYER MUST INCLUDE:</a:t>
            </a:r>
          </a:p>
          <a:p>
            <a:pPr lvl="2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Title (ex. The 1</a:t>
            </a:r>
            <a:r>
              <a:rPr lang="en-US" altLang="en-US" baseline="30000" dirty="0" smtClean="0">
                <a:solidFill>
                  <a:srgbClr val="0070C0"/>
                </a:solidFill>
              </a:rPr>
              <a:t>st</a:t>
            </a:r>
            <a:r>
              <a:rPr lang="en-US" altLang="en-US" dirty="0" smtClean="0">
                <a:solidFill>
                  <a:srgbClr val="0070C0"/>
                </a:solidFill>
              </a:rPr>
              <a:t> Amendment) at top of poster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Full description of right guaranteed within it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When it was created/ratified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Picture representative of the amendment</a:t>
            </a:r>
          </a:p>
          <a:p>
            <a:pPr lvl="2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19, Section 1</a:t>
            </a:r>
            <a:endParaRPr lang="en-US" altLang="en-US" sz="1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5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200" i="1">
                <a:solidFill>
                  <a:srgbClr val="996600"/>
                </a:solidFill>
                <a:effectLst/>
              </a:rPr>
              <a:t>S E C T I O N  1</a:t>
            </a:r>
            <a:r>
              <a:rPr lang="en-US" altLang="en-US">
                <a:solidFill>
                  <a:srgbClr val="996600"/>
                </a:solidFill>
              </a:rPr>
              <a:t/>
            </a:r>
            <a:br>
              <a:rPr lang="en-US" altLang="en-US">
                <a:solidFill>
                  <a:srgbClr val="996600"/>
                </a:solidFill>
              </a:rPr>
            </a:br>
            <a:r>
              <a:rPr lang="en-US" altLang="en-US"/>
              <a:t>The Unalienable Rights</a:t>
            </a:r>
          </a:p>
        </p:txBody>
      </p:sp>
      <p:sp>
        <p:nvSpPr>
          <p:cNvPr id="5152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266700" y="982663"/>
            <a:ext cx="8610600" cy="4579937"/>
          </a:xfrm>
        </p:spPr>
        <p:txBody>
          <a:bodyPr/>
          <a:lstStyle/>
          <a:p>
            <a:r>
              <a:rPr lang="en-US" altLang="en-US" sz="3200">
                <a:sym typeface="Wingdings" pitchFamily="2" charset="2"/>
              </a:rPr>
              <a:t>How did Americans’ commitment to freedom lead to the creation of the Bill of Rights?</a:t>
            </a:r>
          </a:p>
          <a:p>
            <a:r>
              <a:rPr lang="en-US" altLang="en-US" sz="3200">
                <a:sym typeface="Wingdings" pitchFamily="2" charset="2"/>
              </a:rPr>
              <a:t>What is limited government?</a:t>
            </a:r>
          </a:p>
          <a:p>
            <a:r>
              <a:rPr lang="en-US" altLang="en-US" sz="3200">
                <a:sym typeface="Wingdings" pitchFamily="2" charset="2"/>
              </a:rPr>
              <a:t>How does federalism affect individual rights?</a:t>
            </a:r>
          </a:p>
          <a:p>
            <a:r>
              <a:rPr lang="en-US" altLang="en-US" sz="3200">
                <a:sym typeface="Wingdings" pitchFamily="2" charset="2"/>
              </a:rPr>
              <a:t>How did the 14th and 9th amendments further guarantee individual rights?</a:t>
            </a:r>
          </a:p>
        </p:txBody>
      </p:sp>
      <p:sp>
        <p:nvSpPr>
          <p:cNvPr id="5158" name="AutoShape 38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159" name="AutoShape 39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160" name="AutoShape 40" descr="Stationery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161" name="Text Box 4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62" name="AutoShape 42" descr="Stationery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163" name="Text Box 4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64" name="AutoShape 44" descr="Stationery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15925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165" name="Text Box 45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42608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856615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1" grpId="0" autoUpdateAnimBg="0"/>
      <p:bldP spid="5152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A Commitment to Freedom</a:t>
            </a:r>
          </a:p>
        </p:txBody>
      </p:sp>
      <p:sp>
        <p:nvSpPr>
          <p:cNvPr id="389133" name="Rectangle 13"/>
          <p:cNvSpPr>
            <a:spLocks noChangeArrowheads="1"/>
          </p:cNvSpPr>
          <p:nvPr/>
        </p:nvSpPr>
        <p:spPr bwMode="auto">
          <a:xfrm>
            <a:off x="5715000" y="6400800"/>
            <a:ext cx="1985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19, Section 1</a:t>
            </a:r>
          </a:p>
        </p:txBody>
      </p:sp>
      <p:sp>
        <p:nvSpPr>
          <p:cNvPr id="389136" name="AutoShape 16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89137" name="AutoShape 17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89138" name="AutoShape 18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89139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89140" name="AutoShape 20" descr="Stationery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89141" name="Text Box 2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89142" name="AutoShape 22" descr="Stationery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15925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89143" name="Text Box 2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42608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4</a:t>
            </a:r>
          </a:p>
        </p:txBody>
      </p:sp>
      <p:sp>
        <p:nvSpPr>
          <p:cNvPr id="389146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04800" y="833438"/>
            <a:ext cx="8610600" cy="1682750"/>
          </a:xfrm>
        </p:spPr>
        <p:txBody>
          <a:bodyPr/>
          <a:lstStyle/>
          <a:p>
            <a:r>
              <a:rPr lang="en-US" altLang="en-US" sz="2400"/>
              <a:t>The listing of the general rights of the people can be found in the first ten amendments in the Constitution, also known as the </a:t>
            </a:r>
            <a:r>
              <a:rPr lang="en-US" altLang="en-US" sz="2400" b="1">
                <a:solidFill>
                  <a:schemeClr val="tx2"/>
                </a:solidFill>
              </a:rPr>
              <a:t>Bill of Rights</a:t>
            </a:r>
            <a:r>
              <a:rPr lang="en-US" altLang="en-US" sz="2400">
                <a:solidFill>
                  <a:schemeClr val="tx1"/>
                </a:solidFill>
              </a:rPr>
              <a:t>.</a:t>
            </a:r>
            <a:endParaRPr lang="en-US" altLang="en-US" sz="2400" b="1"/>
          </a:p>
          <a:p>
            <a:r>
              <a:rPr lang="en-US" altLang="en-US" sz="2400"/>
              <a:t>The 13th and 14th amendments have also added to the Constitution’s guarantees of personal freedom.</a:t>
            </a:r>
            <a:endParaRPr lang="en-US" altLang="en-US"/>
          </a:p>
        </p:txBody>
      </p:sp>
      <p:sp>
        <p:nvSpPr>
          <p:cNvPr id="389147" name="Rectangle 27"/>
          <p:cNvSpPr>
            <a:spLocks noChangeArrowheads="1"/>
          </p:cNvSpPr>
          <p:nvPr/>
        </p:nvSpPr>
        <p:spPr bwMode="auto">
          <a:xfrm>
            <a:off x="268288" y="3186113"/>
            <a:ext cx="4305300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 sz="2000">
                <a:solidFill>
                  <a:srgbClr val="000000"/>
                </a:solidFill>
                <a:latin typeface="Arial" charset="0"/>
              </a:defRPr>
            </a:lvl1pPr>
            <a:lvl2pPr marL="679450" indent="-214313" algn="l">
              <a:spcBef>
                <a:spcPct val="40000"/>
              </a:spcBef>
              <a:buClr>
                <a:schemeClr val="tx1"/>
              </a:buClr>
              <a:defRPr kumimoji="1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eaLnBrk="0" hangingPunct="0">
              <a:buClr>
                <a:srgbClr val="000000"/>
              </a:buClr>
              <a:buFontTx/>
              <a:buChar char="•"/>
            </a:pPr>
            <a:r>
              <a:rPr lang="en-US" altLang="en-US" sz="2400" smtClean="0">
                <a:cs typeface="+mn-cs"/>
              </a:rPr>
              <a:t>In general, </a:t>
            </a:r>
            <a:r>
              <a:rPr lang="en-US" altLang="en-US" sz="2400" b="1" smtClean="0">
                <a:solidFill>
                  <a:srgbClr val="800000"/>
                </a:solidFill>
                <a:cs typeface="+mn-cs"/>
              </a:rPr>
              <a:t>civil liberties</a:t>
            </a:r>
            <a:r>
              <a:rPr lang="en-US" altLang="en-US" sz="2400" smtClean="0">
                <a:cs typeface="+mn-cs"/>
              </a:rPr>
              <a:t> are protections </a:t>
            </a:r>
            <a:r>
              <a:rPr lang="en-US" altLang="en-US" sz="2400" i="1" smtClean="0">
                <a:cs typeface="+mn-cs"/>
              </a:rPr>
              <a:t>against government.</a:t>
            </a:r>
          </a:p>
          <a:p>
            <a:pPr eaLnBrk="0" hangingPunct="0">
              <a:buClr>
                <a:srgbClr val="000000"/>
              </a:buClr>
              <a:buFontTx/>
              <a:buChar char="•"/>
            </a:pPr>
            <a:r>
              <a:rPr lang="en-US" altLang="en-US" sz="2400" smtClean="0">
                <a:cs typeface="+mn-cs"/>
              </a:rPr>
              <a:t>They are guarantees of the safety of persons, opinions, and property from arbitrary acts of government.</a:t>
            </a:r>
            <a:endParaRPr lang="en-US" altLang="en-US" smtClean="0">
              <a:cs typeface="+mn-cs"/>
            </a:endParaRPr>
          </a:p>
        </p:txBody>
      </p:sp>
      <p:sp>
        <p:nvSpPr>
          <p:cNvPr id="389148" name="Rectangle 28"/>
          <p:cNvSpPr>
            <a:spLocks noChangeArrowheads="1"/>
          </p:cNvSpPr>
          <p:nvPr/>
        </p:nvSpPr>
        <p:spPr bwMode="auto">
          <a:xfrm>
            <a:off x="4573588" y="3030538"/>
            <a:ext cx="4697412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 sz="2000">
                <a:solidFill>
                  <a:srgbClr val="000000"/>
                </a:solidFill>
                <a:latin typeface="Arial" charset="0"/>
              </a:defRPr>
            </a:lvl1pPr>
            <a:lvl2pPr marL="679450" indent="-214313" algn="l">
              <a:spcBef>
                <a:spcPct val="40000"/>
              </a:spcBef>
              <a:buClr>
                <a:schemeClr val="tx1"/>
              </a:buClr>
              <a:defRPr kumimoji="1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eaLnBrk="0" hangingPunct="0">
              <a:buClr>
                <a:srgbClr val="000000"/>
              </a:buClr>
              <a:buFontTx/>
              <a:buChar char="•"/>
            </a:pPr>
            <a:endParaRPr lang="en-US" altLang="en-US" smtClean="0">
              <a:cs typeface="+mn-cs"/>
            </a:endParaRPr>
          </a:p>
        </p:txBody>
      </p:sp>
      <p:sp>
        <p:nvSpPr>
          <p:cNvPr id="389149" name="Rectangle 29"/>
          <p:cNvSpPr>
            <a:spLocks noChangeArrowheads="1"/>
          </p:cNvSpPr>
          <p:nvPr/>
        </p:nvSpPr>
        <p:spPr bwMode="auto">
          <a:xfrm>
            <a:off x="4573588" y="3194050"/>
            <a:ext cx="4305300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 sz="2000">
                <a:solidFill>
                  <a:srgbClr val="000000"/>
                </a:solidFill>
                <a:latin typeface="Arial" charset="0"/>
              </a:defRPr>
            </a:lvl1pPr>
            <a:lvl2pPr marL="679450" indent="-214313" algn="l">
              <a:spcBef>
                <a:spcPct val="40000"/>
              </a:spcBef>
              <a:buClr>
                <a:schemeClr val="tx1"/>
              </a:buClr>
              <a:defRPr kumimoji="1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eaLnBrk="0" hangingPunct="0">
              <a:buClr>
                <a:srgbClr val="000000"/>
              </a:buClr>
              <a:buFontTx/>
              <a:buChar char="•"/>
            </a:pPr>
            <a:r>
              <a:rPr lang="en-US" altLang="en-US" sz="2400" smtClean="0">
                <a:cs typeface="+mn-cs"/>
              </a:rPr>
              <a:t>The term </a:t>
            </a:r>
            <a:r>
              <a:rPr lang="en-US" altLang="en-US" sz="2400" b="1" smtClean="0">
                <a:solidFill>
                  <a:srgbClr val="800000"/>
                </a:solidFill>
                <a:cs typeface="+mn-cs"/>
              </a:rPr>
              <a:t>civil rights</a:t>
            </a:r>
            <a:r>
              <a:rPr lang="en-US" altLang="en-US" sz="2400" smtClean="0">
                <a:cs typeface="+mn-cs"/>
              </a:rPr>
              <a:t> is sometimes reserved for those </a:t>
            </a:r>
            <a:r>
              <a:rPr lang="en-US" altLang="en-US" sz="2400" i="1" smtClean="0">
                <a:cs typeface="+mn-cs"/>
              </a:rPr>
              <a:t>positive acts of government</a:t>
            </a:r>
            <a:r>
              <a:rPr lang="en-US" altLang="en-US" sz="2400" smtClean="0">
                <a:cs typeface="+mn-cs"/>
              </a:rPr>
              <a:t> that seek to make constitutional guarantees a reality for all people.</a:t>
            </a:r>
          </a:p>
        </p:txBody>
      </p:sp>
    </p:spTree>
    <p:extLst>
      <p:ext uri="{BB962C8B-B14F-4D97-AF65-F5344CB8AC3E}">
        <p14:creationId xmlns:p14="http://schemas.microsoft.com/office/powerpoint/2010/main" val="127069244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389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389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89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89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7" grpId="0" autoUpdateAnimBg="0"/>
      <p:bldP spid="389146" grpId="0" build="p" bldLvl="2" autoUpdateAnimBg="0"/>
      <p:bldP spid="389147" grpId="0" build="p" autoUpdateAnimBg="0"/>
      <p:bldP spid="38914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kern="0" smtClean="0">
                <a:solidFill>
                  <a:srgbClr val="800000"/>
                </a:solidFill>
                <a:latin typeface="Arial"/>
              </a:rPr>
              <a:t>Formal Amendment Process</a:t>
            </a:r>
            <a:endParaRPr lang="en-US" altLang="en-US" kern="0">
              <a:solidFill>
                <a:srgbClr val="800000"/>
              </a:solidFill>
              <a:latin typeface="Arial"/>
            </a:endParaRPr>
          </a:p>
        </p:txBody>
      </p:sp>
      <p:sp>
        <p:nvSpPr>
          <p:cNvPr id="3" name="Rectangle 26"/>
          <p:cNvSpPr txBox="1">
            <a:spLocks noChangeArrowheads="1"/>
          </p:cNvSpPr>
          <p:nvPr/>
        </p:nvSpPr>
        <p:spPr bwMode="auto">
          <a:xfrm>
            <a:off x="304800" y="990600"/>
            <a:ext cx="86106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>
              <a:buClr>
                <a:srgbClr val="000000"/>
              </a:buClr>
              <a:defRPr/>
            </a:pPr>
            <a:r>
              <a:rPr lang="en-US" altLang="en-US" kern="0" smtClean="0">
                <a:latin typeface="Arial"/>
              </a:rPr>
              <a:t>The four different ways by which amendments may be added to the Constitution are shown here:</a:t>
            </a:r>
            <a:endParaRPr lang="en-US" altLang="en-US" kern="0">
              <a:latin typeface="Arial"/>
            </a:endParaRPr>
          </a:p>
        </p:txBody>
      </p:sp>
      <p:pic>
        <p:nvPicPr>
          <p:cNvPr id="4" name="Picture 30" descr="MAG01se0302a5012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1704975"/>
            <a:ext cx="62611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15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9th Amendment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Char char=" "/>
            </a:pPr>
            <a:r>
              <a:rPr lang="en-US" altLang="en-US" sz="3200">
                <a:solidFill>
                  <a:srgbClr val="FF0000"/>
                </a:solidFill>
              </a:rPr>
              <a:t>“The enumeration in the Constitution, of certain rights, shall not be construed to deny or disparage others retained by the people.”</a:t>
            </a:r>
            <a:endParaRPr lang="en-US" altLang="en-US" sz="2800"/>
          </a:p>
          <a:p>
            <a:r>
              <a:rPr lang="en-US" altLang="en-US" sz="2800"/>
              <a:t>The Ninth Amendment states that the American people possess rights that are not set out explicitly in the Constitution.</a:t>
            </a:r>
          </a:p>
          <a:p>
            <a:r>
              <a:rPr lang="en-US" altLang="en-US" sz="2800"/>
              <a:t>It has been used to protect rights as various as the rights of the accused to a woman’s right to abortion without undue interference by government.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71963868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6" grpId="0" autoUpdateAnimBg="0"/>
      <p:bldP spid="43110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kern="0" dirty="0" smtClean="0">
                <a:solidFill>
                  <a:srgbClr val="800000"/>
                </a:solidFill>
                <a:latin typeface="Arial"/>
              </a:rPr>
              <a:t>Amendments to the Constitution</a:t>
            </a:r>
            <a:endParaRPr lang="en-US" altLang="en-US" kern="0" dirty="0">
              <a:solidFill>
                <a:srgbClr val="800000"/>
              </a:solidFill>
              <a:latin typeface="Arial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609600"/>
            <a:ext cx="91440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algn="ctr">
              <a:buClr>
                <a:srgbClr val="000000"/>
              </a:buClr>
              <a:buFontTx/>
              <a:buNone/>
              <a:defRPr/>
            </a:pPr>
            <a:r>
              <a:rPr lang="en-US" altLang="en-US" kern="0" dirty="0" smtClean="0">
                <a:latin typeface="Arial"/>
              </a:rPr>
              <a:t>Collectively, the first ten amendments are known as the </a:t>
            </a:r>
            <a:r>
              <a:rPr lang="en-US" altLang="en-US" b="1" kern="0" dirty="0" smtClean="0">
                <a:solidFill>
                  <a:srgbClr val="800000"/>
                </a:solidFill>
                <a:latin typeface="Arial"/>
              </a:rPr>
              <a:t>Bill of Rights</a:t>
            </a:r>
            <a:r>
              <a:rPr lang="en-US" altLang="en-US" kern="0" dirty="0" smtClean="0">
                <a:latin typeface="Arial"/>
              </a:rPr>
              <a:t>.</a:t>
            </a:r>
            <a:r>
              <a:rPr lang="en-US" altLang="en-US" b="1" kern="0" dirty="0" smtClean="0">
                <a:latin typeface="Arial"/>
              </a:rPr>
              <a:t> </a:t>
            </a:r>
            <a:r>
              <a:rPr lang="en-US" altLang="en-US" kern="0" dirty="0" smtClean="0">
                <a:latin typeface="Arial"/>
              </a:rPr>
              <a:t>They set out many of our basic freedoms.</a:t>
            </a:r>
          </a:p>
          <a:p>
            <a:pPr>
              <a:buClr>
                <a:srgbClr val="000000"/>
              </a:buClr>
              <a:buFontTx/>
              <a:buNone/>
              <a:defRPr/>
            </a:pPr>
            <a:r>
              <a:rPr lang="en-US" altLang="en-US" kern="0" dirty="0" smtClean="0">
                <a:latin typeface="Arial"/>
              </a:rPr>
              <a:t>TASK: 	Read the 27 Amendments on Pgs. 771 – 779 in your textbook. 	Complete The Amendments worksheet.</a:t>
            </a:r>
            <a:endParaRPr lang="en-US" altLang="en-US" kern="0" dirty="0">
              <a:solidFill>
                <a:srgbClr val="006600"/>
              </a:solidFill>
              <a:latin typeface="Arial"/>
            </a:endParaRPr>
          </a:p>
        </p:txBody>
      </p:sp>
      <p:pic>
        <p:nvPicPr>
          <p:cNvPr id="4" name="Picture 75" descr="MAG01se0302a5013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2209800"/>
            <a:ext cx="7340600" cy="44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16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RANKINGS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CLASS AVERAGE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arenR" startAt="4"/>
            </a:pPr>
            <a:r>
              <a:rPr lang="en-US" sz="4000" dirty="0" smtClean="0"/>
              <a:t>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71%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74%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77.52%</a:t>
            </a:r>
          </a:p>
          <a:p>
            <a:pPr marL="457200" indent="-457200">
              <a:buAutoNum type="arabicParenR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77.85%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PURCHASED FINAL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4)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74%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88%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97%</a:t>
            </a:r>
          </a:p>
          <a:p>
            <a:pPr marL="0" indent="0">
              <a:buNone/>
            </a:pPr>
            <a:r>
              <a:rPr lang="en-US" sz="4000" dirty="0" smtClean="0"/>
              <a:t>1)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40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Andrea 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1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0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0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>
            <a:alphaModFix amt="3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sng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HW: Jury Duty Interviews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685800"/>
            <a:ext cx="9144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Conduct 3 interviews of people who have had jury duty.  Ask them to recall their impressions of the experience. 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(EX. – What was the case?  How long did it last?  How did the deliberations go? What’s the best excuse you heard to try and get out of jury duty? Etc.)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Try to find people who have actually served during the trial, not just people who were dismissed.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After conducting the interview, write a brief paragraph summary of each person’s responses.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89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Rudi G.</a:t>
            </a:r>
          </a:p>
          <a:p>
            <a:r>
              <a:rPr lang="en-US" dirty="0" smtClean="0"/>
              <a:t>Ernesto G.</a:t>
            </a:r>
          </a:p>
          <a:p>
            <a:r>
              <a:rPr lang="en-US" dirty="0" smtClean="0"/>
              <a:t>Izaiah H.</a:t>
            </a:r>
          </a:p>
          <a:p>
            <a:r>
              <a:rPr lang="en-US" dirty="0" smtClean="0"/>
              <a:t>Alex H.</a:t>
            </a:r>
          </a:p>
          <a:p>
            <a:r>
              <a:rPr lang="en-US" dirty="0" err="1" smtClean="0"/>
              <a:t>Erasmo</a:t>
            </a:r>
            <a:r>
              <a:rPr lang="en-US" dirty="0" smtClean="0"/>
              <a:t> P.</a:t>
            </a:r>
          </a:p>
          <a:p>
            <a:r>
              <a:rPr lang="en-US" dirty="0" smtClean="0"/>
              <a:t>Rafael R.</a:t>
            </a:r>
          </a:p>
          <a:p>
            <a:r>
              <a:rPr lang="en-US" dirty="0" smtClean="0"/>
              <a:t>Oscar T.</a:t>
            </a:r>
          </a:p>
          <a:p>
            <a:r>
              <a:rPr lang="en-US" dirty="0" smtClean="0"/>
              <a:t>Chris T.</a:t>
            </a:r>
          </a:p>
          <a:p>
            <a:r>
              <a:rPr lang="en-US" dirty="0" smtClean="0"/>
              <a:t>Genesis V.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/>
              <a:t>9</a:t>
            </a:r>
            <a:r>
              <a:rPr lang="en-US" dirty="0" smtClean="0"/>
              <a:t> /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2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Rolando C.</a:t>
            </a:r>
          </a:p>
          <a:p>
            <a:r>
              <a:rPr lang="en-US" dirty="0" smtClean="0"/>
              <a:t>Hannah G.</a:t>
            </a:r>
          </a:p>
          <a:p>
            <a:r>
              <a:rPr lang="en-US" dirty="0" smtClean="0"/>
              <a:t>Abel M.</a:t>
            </a:r>
          </a:p>
          <a:p>
            <a:r>
              <a:rPr lang="en-US" dirty="0" smtClean="0"/>
              <a:t>Julio O.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4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1470025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AMENDMENTS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1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1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st</a:t>
            </a:r>
            <a:r>
              <a:rPr lang="en-US" altLang="en-US" b="1" u="sng" dirty="0" smtClean="0">
                <a:solidFill>
                  <a:prstClr val="black"/>
                </a:solidFill>
              </a:rPr>
              <a:t> AMENDMENT</a:t>
            </a:r>
            <a:endParaRPr lang="en-US" altLang="en-US" b="1" u="sng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3600" dirty="0" smtClean="0">
                <a:solidFill>
                  <a:srgbClr val="0070C0"/>
                </a:solidFill>
              </a:rPr>
              <a:t>“Congress shall make no law: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 smtClean="0">
                <a:solidFill>
                  <a:srgbClr val="0070C0"/>
                </a:solidFill>
              </a:rPr>
              <a:t>	(1a.) respecting an establishment of religion,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(1b.) prohibiting the free exercise thereof,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(2.) abridging the freedom of speech,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(3.) of the press;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(4.) the right of the people peaceably to assemble, 		and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(5.) to petition the Government for a redress of 		grievances.”</a:t>
            </a:r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  <a:p>
            <a:pPr eaLnBrk="1" hangingPunct="1"/>
            <a:endParaRPr lang="en-US" altLang="en-US" sz="3600" b="1" dirty="0" smtClean="0"/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4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Limited Government</a:t>
            </a:r>
          </a:p>
        </p:txBody>
      </p:sp>
      <p:sp>
        <p:nvSpPr>
          <p:cNvPr id="6" name="Rectangle 57"/>
          <p:cNvSpPr>
            <a:spLocks noChangeArrowheads="1"/>
          </p:cNvSpPr>
          <p:nvPr/>
        </p:nvSpPr>
        <p:spPr bwMode="auto">
          <a:xfrm>
            <a:off x="0" y="609600"/>
            <a:ext cx="91440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 sz="2000">
                <a:solidFill>
                  <a:srgbClr val="000000"/>
                </a:solidFill>
                <a:latin typeface="Arial" charset="0"/>
              </a:defRPr>
            </a:lvl1pPr>
            <a:lvl2pPr marL="679450" indent="-214313" algn="l">
              <a:spcBef>
                <a:spcPct val="40000"/>
              </a:spcBef>
              <a:buClr>
                <a:schemeClr val="tx1"/>
              </a:buClr>
              <a:defRPr kumimoji="1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marL="339725" marR="0" lvl="0" indent="-339725" algn="l" defTabSz="914400" eaLnBrk="0" fontAlgn="auto" latinLnBrk="0" hangingPunct="0">
              <a:lnSpc>
                <a:spcPct val="110000"/>
              </a:lnSpc>
              <a:spcBef>
                <a:spcPct val="60000"/>
              </a:spcBef>
              <a:spcAft>
                <a:spcPts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lang="en-US" altLang="en-US" kern="0" dirty="0" smtClean="0"/>
              <a:t>The e</a:t>
            </a:r>
            <a:r>
              <a:rPr kumimoji="1" lang="en-US" alt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xtent</a:t>
            </a:r>
            <a:r>
              <a:rPr kumimoji="1" lang="en-US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of governmental authority is strictly limited</a:t>
            </a:r>
            <a:r>
              <a:rPr kumimoji="1" lang="en-US" alt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– Bill of Rights</a:t>
            </a:r>
            <a:endParaRPr kumimoji="1" lang="en-US" alt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39725" marR="0" lvl="0" indent="-339725" algn="l" defTabSz="914400" eaLnBrk="0" fontAlgn="auto" latinLnBrk="0" hangingPunct="0">
              <a:lnSpc>
                <a:spcPct val="110000"/>
              </a:lnSpc>
              <a:spcBef>
                <a:spcPct val="60000"/>
              </a:spcBef>
              <a:spcAft>
                <a:spcPts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endParaRPr kumimoji="1" lang="en-US" altLang="en-US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39725" marR="0" lvl="0" indent="-339725" algn="l" defTabSz="914400" eaLnBrk="0" fontAlgn="auto" latinLnBrk="0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The rights that the Constitution guarantees to citizens are also limited.  </a:t>
            </a:r>
          </a:p>
          <a:p>
            <a:pPr marL="679450" marR="0" lvl="1" indent="-214313" algn="l" defTabSz="914400" eaLnBrk="0" fontAlgn="auto" latinLnBrk="0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1" lang="en-US" alt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“The most stringent (strict) protection of free speech would not protect a man in falsely shouting fire in a theatre and causing a panic.”  - 1919, </a:t>
            </a:r>
            <a:r>
              <a:rPr kumimoji="1" lang="en-US" alt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Schenck</a:t>
            </a:r>
            <a:r>
              <a:rPr kumimoji="1" lang="en-US" alt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v. U.S.</a:t>
            </a:r>
          </a:p>
          <a:p>
            <a:pPr marL="339725" marR="0" lvl="0" indent="-339725" algn="l" defTabSz="914400" eaLnBrk="0" fontAlgn="auto" latinLnBrk="0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endParaRPr kumimoji="1" lang="en-US" alt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l" defTabSz="914400" eaLnBrk="0" fontAlgn="auto" latinLnBrk="0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tabLst/>
              <a:defRPr/>
            </a:pPr>
            <a:r>
              <a:rPr kumimoji="1" lang="en-US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*****People in the United States are free to do as they please as long as they 	do not infringe upon the rights of others. Rights are relative*****</a:t>
            </a:r>
          </a:p>
          <a:p>
            <a:pPr marL="339725" marR="0" lvl="0" indent="-339725" algn="l" defTabSz="914400" eaLnBrk="0" fontAlgn="auto" latinLnBrk="0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endParaRPr kumimoji="1" lang="en-US" alt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39725" marR="0" lvl="0" indent="-339725" algn="l" defTabSz="914400" eaLnBrk="0" fontAlgn="auto" latinLnBrk="0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Sometimes, different rights conflict with one another, such as the freedom of the press and the right to a fair trial.</a:t>
            </a:r>
          </a:p>
          <a:p>
            <a:pPr marL="339725" marR="0" lvl="0" indent="-339725" algn="l" defTabSz="914400" eaLnBrk="0" fontAlgn="auto" latinLnBrk="0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endParaRPr kumimoji="0" lang="en-US" alt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39725" marR="0" lvl="0" indent="-339725" algn="l" defTabSz="914400" eaLnBrk="0" fontAlgn="auto" latinLnBrk="0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Not all rights are guaranteed to </a:t>
            </a: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</a:rPr>
              <a:t>aliens</a:t>
            </a: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, who are foreign-born residents or non-citizens.  For instance, their right to travel is often restricted.</a:t>
            </a:r>
            <a:endParaRPr kumimoji="1" lang="en-US" alt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39725" marR="0" lvl="0" indent="-339725" algn="l" defTabSz="914400" eaLnBrk="0" fontAlgn="auto" latinLnBrk="0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endParaRPr kumimoji="1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41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Federalism and Individual Rights</a:t>
            </a:r>
          </a:p>
        </p:txBody>
      </p:sp>
      <p:sp>
        <p:nvSpPr>
          <p:cNvPr id="6" name="Rectangle 33"/>
          <p:cNvSpPr txBox="1">
            <a:spLocks noChangeArrowheads="1"/>
          </p:cNvSpPr>
          <p:nvPr/>
        </p:nvSpPr>
        <p:spPr bwMode="auto">
          <a:xfrm>
            <a:off x="304800" y="990600"/>
            <a:ext cx="42291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Bill of Rights</a:t>
            </a:r>
            <a:endParaRPr kumimoji="1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most famous of the Constitution’s guarantees apply only to the National Government, not the government of the States.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Supreme Court held that the Bill of Rights only restricts the National Government in </a:t>
            </a:r>
            <a:r>
              <a:rPr kumimoji="1" lang="en-US" altLang="en-US" sz="24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Barron </a:t>
            </a:r>
            <a:r>
              <a:rPr kumimoji="1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v. </a:t>
            </a:r>
            <a:r>
              <a:rPr kumimoji="1" lang="en-US" altLang="en-US" sz="24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Baltimore, </a:t>
            </a:r>
            <a:r>
              <a:rPr kumimoji="1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1833.</a:t>
            </a:r>
            <a:r>
              <a:rPr kumimoji="1" lang="en-US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endParaRPr kumimoji="1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34"/>
          <p:cNvSpPr txBox="1">
            <a:spLocks noChangeArrowheads="1"/>
          </p:cNvSpPr>
          <p:nvPr/>
        </p:nvSpPr>
        <p:spPr bwMode="auto">
          <a:xfrm>
            <a:off x="4686300" y="990600"/>
            <a:ext cx="42291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 "/>
              <a:tabLst/>
              <a:defRPr/>
            </a:pPr>
            <a:r>
              <a:rPr kumimoji="1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Modifying Effect of the 14th Amendment</a:t>
            </a:r>
            <a:endParaRPr kumimoji="1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14th Amendment’s </a:t>
            </a: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Due Process Clause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provides that no State can “deprive any person of life, liberty or property, without due process of law…”.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However, to include rights  under that heading, the Supreme Court had to define the rights on a case by case basis, called </a:t>
            </a: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process of incorporation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r>
              <a:rPr kumimoji="1" lang="en-US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641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 bldLvl="2" autoUpdateAnimBg="0"/>
      <p:bldP spid="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3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rd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  <a:endParaRPr lang="en-US" altLang="en-US" b="1" u="sng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596543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6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4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</a:t>
            </a:r>
            <a:r>
              <a:rPr lang="en-US" altLang="en-US" b="1" u="sng" dirty="0" smtClean="0">
                <a:solidFill>
                  <a:prstClr val="black"/>
                </a:solidFill>
              </a:rPr>
              <a:t>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019511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5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</a:t>
            </a:r>
            <a:r>
              <a:rPr lang="en-US" altLang="en-US" b="1" u="sng" dirty="0" smtClean="0">
                <a:solidFill>
                  <a:prstClr val="black"/>
                </a:solidFill>
              </a:rPr>
              <a:t>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019511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H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PHTemplate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HTemplate.PP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6450</TotalTime>
  <Words>1067</Words>
  <Application>Microsoft Office PowerPoint</Application>
  <PresentationFormat>On-screen Show (4:3)</PresentationFormat>
  <Paragraphs>263</Paragraphs>
  <Slides>21</Slides>
  <Notes>2</Notes>
  <HiddenSlides>10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14_TP030004031</vt:lpstr>
      <vt:lpstr>1_Office Theme</vt:lpstr>
      <vt:lpstr>PHTemplate</vt:lpstr>
      <vt:lpstr>Microsoft Word Picture</vt:lpstr>
      <vt:lpstr>Monday April 27, 2015 Mr. Goblirsch – American Government</vt:lpstr>
      <vt:lpstr>PowerPoint Presentation</vt:lpstr>
      <vt:lpstr>AMENDMENTS &amp; RIGHTS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 E C T I O N  1 The Unalienable Rights</vt:lpstr>
      <vt:lpstr>A Commitment to Freedom</vt:lpstr>
      <vt:lpstr>PowerPoint Presentation</vt:lpstr>
      <vt:lpstr>The 9th Amendment</vt:lpstr>
      <vt:lpstr>PowerPoint Presentation</vt:lpstr>
      <vt:lpstr>CLASS RANKINGS</vt:lpstr>
      <vt:lpstr>LIST OF INDIVIDUALS WHO  HAVE NOT PAID FOR THE FINAL</vt:lpstr>
      <vt:lpstr>LIST OF INDIVIDUALS WHO  HAVE NOT PAID FOR THE FINAL</vt:lpstr>
      <vt:lpstr>LIST OF INDIVIDUALS WHO  HAVE NOT PAID FOR THE FINAL</vt:lpstr>
      <vt:lpstr>LIST OF INDIVIDUALS WHO  HAVE NOT PAID FOR THE FINAL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180</cp:revision>
  <cp:lastPrinted>2015-04-22T14:25:31Z</cp:lastPrinted>
  <dcterms:created xsi:type="dcterms:W3CDTF">2013-09-30T13:16:32Z</dcterms:created>
  <dcterms:modified xsi:type="dcterms:W3CDTF">2015-04-27T15:18:13Z</dcterms:modified>
</cp:coreProperties>
</file>