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15"/>
  </p:notesMasterIdLst>
  <p:handoutMasterIdLst>
    <p:handoutMasterId r:id="rId16"/>
  </p:handoutMasterIdLst>
  <p:sldIdLst>
    <p:sldId id="283" r:id="rId2"/>
    <p:sldId id="329" r:id="rId3"/>
    <p:sldId id="335" r:id="rId4"/>
    <p:sldId id="342" r:id="rId5"/>
    <p:sldId id="336" r:id="rId6"/>
    <p:sldId id="339" r:id="rId7"/>
    <p:sldId id="340" r:id="rId8"/>
    <p:sldId id="341" r:id="rId9"/>
    <p:sldId id="323" r:id="rId10"/>
    <p:sldId id="319" r:id="rId11"/>
    <p:sldId id="320" r:id="rId12"/>
    <p:sldId id="321" r:id="rId13"/>
    <p:sldId id="322" r:id="rId14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1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44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A796-5B5B-4094-AE1D-3ACF4F5CF8C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7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44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59DB-15AA-4E22-BAC7-771AEC7C4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4/29/2015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4/29/2015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4/29/2015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4/29/2015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4/29/2015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4/29/2015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4/29/2015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Wednesday April 29,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</a:t>
            </a:r>
            <a:r>
              <a:rPr lang="en-US" sz="2400" dirty="0" smtClean="0"/>
              <a:t>Analyze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amendment rights relating to social media.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</a:t>
            </a:r>
            <a:r>
              <a:rPr lang="en-US" sz="2400" dirty="0" smtClean="0"/>
              <a:t>: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Amendment Vocab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ARTICLE: 1</a:t>
            </a:r>
            <a:r>
              <a:rPr lang="en-US" sz="2400" baseline="30000" dirty="0" smtClean="0">
                <a:solidFill>
                  <a:prstClr val="black"/>
                </a:solidFill>
              </a:rPr>
              <a:t>st</a:t>
            </a:r>
            <a:r>
              <a:rPr lang="en-US" sz="2400" dirty="0" smtClean="0">
                <a:solidFill>
                  <a:prstClr val="black"/>
                </a:solidFill>
              </a:rPr>
              <a:t> Amendment – Social Media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VIDEO: Supreme Court Conversation with Chief Justice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*****PARTNERS: Amendment Flyer – DUE 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TOMORROW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1</a:t>
            </a:r>
            <a:r>
              <a:rPr lang="en-US" sz="2800" b="1" baseline="30000" dirty="0" smtClean="0">
                <a:solidFill>
                  <a:srgbClr val="1F497D"/>
                </a:solidFill>
              </a:rPr>
              <a:t>st</a:t>
            </a:r>
            <a:r>
              <a:rPr lang="en-US" sz="2800" b="1" dirty="0" smtClean="0">
                <a:solidFill>
                  <a:srgbClr val="1F497D"/>
                </a:solidFill>
              </a:rPr>
              <a:t> Amendment Vocab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Define the terms below.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Libel				5)   Symbolic speech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Slander				6)   Content neutral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Seditious speech		7)   Picketing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Prior restraint			8)   Right of association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endParaRPr lang="en-US" dirty="0" smtClean="0"/>
          </a:p>
          <a:p>
            <a:r>
              <a:rPr lang="en-US" dirty="0" smtClean="0"/>
              <a:t>Andrea C.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1 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3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0 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80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</a:t>
            </a:r>
            <a:r>
              <a:rPr lang="en-US" dirty="0"/>
              <a:t>0</a:t>
            </a:r>
            <a:r>
              <a:rPr lang="en-US" dirty="0" smtClean="0"/>
              <a:t> /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2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endParaRPr lang="en-US" dirty="0" smtClean="0"/>
          </a:p>
          <a:p>
            <a:r>
              <a:rPr lang="en-US" dirty="0" smtClean="0"/>
              <a:t>Rolando C.</a:t>
            </a:r>
          </a:p>
          <a:p>
            <a:r>
              <a:rPr lang="en-US" dirty="0" smtClean="0"/>
              <a:t>Hannah G.</a:t>
            </a:r>
          </a:p>
          <a:p>
            <a:r>
              <a:rPr lang="en-US" dirty="0" smtClean="0"/>
              <a:t>Abel M.</a:t>
            </a:r>
          </a:p>
          <a:p>
            <a:r>
              <a:rPr lang="en-US" dirty="0" smtClean="0"/>
              <a:t>Julio O.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4 /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smtClean="0">
                <a:solidFill>
                  <a:prstClr val="black"/>
                </a:solidFill>
              </a:rPr>
              <a:t>Amendment Flyer</a:t>
            </a:r>
            <a:endParaRPr lang="en-US" altLang="en-US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Working with a partner</a:t>
            </a:r>
          </a:p>
          <a:p>
            <a:pPr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Create a flyer for an Amendment of your choice</a:t>
            </a:r>
          </a:p>
          <a:p>
            <a:pPr lvl="1">
              <a:defRPr/>
            </a:pPr>
            <a:endParaRPr lang="en-US" altLang="en-US" dirty="0" smtClean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THE FLYER MUST INCLUDE:</a:t>
            </a:r>
          </a:p>
          <a:p>
            <a:pPr lvl="2">
              <a:defRPr/>
            </a:pPr>
            <a:endParaRPr lang="en-US" altLang="en-US" dirty="0" smtClean="0">
              <a:solidFill>
                <a:srgbClr val="0070C0"/>
              </a:solidFill>
            </a:endParaRPr>
          </a:p>
          <a:p>
            <a:pPr marL="1371600" lvl="2" indent="-457200" algn="l">
              <a:buFont typeface="+mj-lt"/>
              <a:buAutoNum type="arabicParenR"/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Title (ex. The 1</a:t>
            </a:r>
            <a:r>
              <a:rPr lang="en-US" altLang="en-US" baseline="30000" dirty="0" smtClean="0">
                <a:solidFill>
                  <a:srgbClr val="0070C0"/>
                </a:solidFill>
              </a:rPr>
              <a:t>st</a:t>
            </a:r>
            <a:r>
              <a:rPr lang="en-US" altLang="en-US" dirty="0" smtClean="0">
                <a:solidFill>
                  <a:srgbClr val="0070C0"/>
                </a:solidFill>
              </a:rPr>
              <a:t> Amendment) at top of poster</a:t>
            </a:r>
          </a:p>
          <a:p>
            <a:pPr marL="1371600" lvl="2" indent="-457200" algn="l">
              <a:buFont typeface="+mj-lt"/>
              <a:buAutoNum type="arabicParenR"/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Full description of right guaranteed within it</a:t>
            </a:r>
          </a:p>
          <a:p>
            <a:pPr marL="1371600" lvl="2" indent="-457200" algn="l">
              <a:buFont typeface="+mj-lt"/>
              <a:buAutoNum type="arabicParenR"/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When it was created/ratified</a:t>
            </a:r>
          </a:p>
          <a:p>
            <a:pPr marL="1371600" lvl="2" indent="-457200" algn="l">
              <a:buFont typeface="+mj-lt"/>
              <a:buAutoNum type="arabicParenR"/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Picture representative of the amendment</a:t>
            </a:r>
          </a:p>
          <a:p>
            <a:pPr lvl="2">
              <a:defRPr/>
            </a:pPr>
            <a:endParaRPr lang="en-US" alt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98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1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st</a:t>
            </a:r>
            <a:r>
              <a:rPr lang="en-US" altLang="en-US" b="1" u="sng" dirty="0" smtClean="0">
                <a:solidFill>
                  <a:prstClr val="black"/>
                </a:solidFill>
              </a:rPr>
              <a:t> AMENDMENT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 sz="3600" dirty="0" smtClean="0">
                <a:solidFill>
                  <a:srgbClr val="0070C0"/>
                </a:solidFill>
              </a:rPr>
              <a:t>“Congress shall make no law: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 smtClean="0">
                <a:solidFill>
                  <a:srgbClr val="0070C0"/>
                </a:solidFill>
              </a:rPr>
              <a:t>	(1a.) respecting an establishment of religion,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(1b.) prohibiting the free exercise thereof,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(2.) abridging the freedom of speech,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(3.) of the press;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(4.) the right of the people peaceably to assemble, 		and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(5.) to petition the Government for a redress of 		grievances.”</a:t>
            </a:r>
          </a:p>
          <a:p>
            <a:pPr eaLnBrk="1" hangingPunct="1"/>
            <a:endParaRPr lang="en-US" altLang="en-US" sz="3600" b="1" dirty="0" smtClean="0">
              <a:latin typeface="Arial Black" pitchFamily="34" charset="0"/>
            </a:endParaRPr>
          </a:p>
          <a:p>
            <a:pPr eaLnBrk="1" hangingPunct="1"/>
            <a:endParaRPr lang="en-US" altLang="en-US" sz="3600" b="1" dirty="0" smtClean="0"/>
          </a:p>
          <a:p>
            <a:pPr eaLnBrk="1" hangingPunct="1"/>
            <a:endParaRPr lang="en-US" altLang="en-US" sz="3600" b="1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94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1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st</a:t>
            </a:r>
            <a:r>
              <a:rPr lang="en-US" altLang="en-US" b="1" u="sng" dirty="0" smtClean="0">
                <a:solidFill>
                  <a:prstClr val="black"/>
                </a:solidFill>
              </a:rPr>
              <a:t> </a:t>
            </a:r>
            <a:r>
              <a:rPr lang="en-US" altLang="en-US" b="1" u="sng" dirty="0" smtClean="0">
                <a:solidFill>
                  <a:prstClr val="black"/>
                </a:solidFill>
              </a:rPr>
              <a:t>AMENDMENT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Social Media Article</a:t>
            </a:r>
            <a:endParaRPr lang="en-US" altLang="en-US" b="1" u="sng" dirty="0" smtClean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 sz="2000" dirty="0" smtClean="0">
                <a:solidFill>
                  <a:srgbClr val="0070C0"/>
                </a:solidFill>
              </a:rPr>
              <a:t>The issue of this case is:</a:t>
            </a:r>
          </a:p>
          <a:p>
            <a:pPr algn="l" eaLnBrk="1" hangingPunct="1">
              <a:buFontTx/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	</a:t>
            </a:r>
            <a:r>
              <a:rPr lang="en-US" altLang="en-US" sz="2400" dirty="0" smtClean="0">
                <a:solidFill>
                  <a:srgbClr val="0070C0"/>
                </a:solidFill>
              </a:rPr>
              <a:t>Does a conviction of threatening another person 	require proof of the defendant’s intent to threaten?</a:t>
            </a:r>
          </a:p>
          <a:p>
            <a:pPr algn="l" eaLnBrk="1" hangingPunct="1">
              <a:buFontTx/>
              <a:buNone/>
            </a:pPr>
            <a:endParaRPr lang="en-US" altLang="en-US" sz="900" dirty="0">
              <a:solidFill>
                <a:srgbClr val="0070C0"/>
              </a:solidFill>
            </a:endParaRPr>
          </a:p>
          <a:p>
            <a:pPr algn="l" eaLnBrk="1" hangingPunct="1">
              <a:buFontTx/>
              <a:buNone/>
            </a:pPr>
            <a:r>
              <a:rPr lang="en-US" altLang="en-US" sz="2000" dirty="0" smtClean="0">
                <a:solidFill>
                  <a:srgbClr val="0070C0"/>
                </a:solidFill>
              </a:rPr>
              <a:t>Write a ½ page Quick Write as if you were a Supreme Court justice making a decision on this case.  What would your decision be? 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Would you uphold (keep) this man’s conviction? 	Thus limiting Freedom of Speech.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Would you overturn (throw out) this man’s 	conviction?  Thus protecting Freedom of Speech.</a:t>
            </a:r>
          </a:p>
          <a:p>
            <a:pPr algn="l" eaLnBrk="1" hangingPunct="1">
              <a:buFontTx/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	</a:t>
            </a:r>
            <a:r>
              <a:rPr lang="en-US" alt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Defend your answer. </a:t>
            </a:r>
          </a:p>
          <a:p>
            <a:pPr algn="l" eaLnBrk="1" hangingPunct="1">
              <a:buFontTx/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Use at least one quote from the article.</a:t>
            </a:r>
            <a:endParaRPr lang="en-US" altLang="en-US" sz="1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endParaRPr lang="en-US" altLang="en-US" sz="3600" b="1" dirty="0" smtClean="0">
              <a:solidFill>
                <a:prstClr val="black">
                  <a:tint val="75000"/>
                </a:prstClr>
              </a:solidFill>
              <a:latin typeface="Arial Black" pitchFamily="34" charset="0"/>
            </a:endParaRPr>
          </a:p>
          <a:p>
            <a:pPr eaLnBrk="1" hangingPunct="1"/>
            <a:endParaRPr lang="en-US" altLang="en-US" sz="3600" b="1" dirty="0" smtClean="0">
              <a:solidFill>
                <a:prstClr val="black">
                  <a:tint val="75000"/>
                </a:prstClr>
              </a:solidFill>
            </a:endParaRPr>
          </a:p>
          <a:p>
            <a:pPr eaLnBrk="1" hangingPunct="1"/>
            <a:endParaRPr lang="en-US" altLang="en-US" sz="3600" b="1" dirty="0" smtClean="0">
              <a:solidFill>
                <a:prstClr val="black">
                  <a:tint val="75000"/>
                </a:prst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81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3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rd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101459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Brett &amp; Zach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Ashley &amp; Angelina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Maria &amp; Stephanie C.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Justina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Maria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Toni &amp; Sylvia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Andrea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Lilly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Kim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Stephanie W. &amp; Ivan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Christian H.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Lupe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Raul &amp; Jonathan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Juan &amp; Brian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Caitlyn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Ramon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Jose &amp; Armando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Kristian W.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Juli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Hector &amp; Alicia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Julian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Jasmien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69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4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073640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Jonathan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Ramon &amp; Jesus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Jasmine A.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Illene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Jennifer &amp; Chris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Lili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Casidy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Vanessa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Tino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Ashley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Savannah &amp; Perla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Lucy &amp; Jennifer L.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Alicia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Maite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Jasmine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N. &amp; Diana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Cristian &amp; John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Elizabeth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Arvinder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Ricky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Jaskaran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Brandon &amp; Jose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Susana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Lesley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Rafael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5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698487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Andrew &amp; Gabby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Leo &amp; Tristan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Rafael R.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Esai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Caleb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Jose &amp; Ernesto P.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Rudy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Victor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Elizabeth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Miranda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Hilsa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David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Alexis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Fatima &amp; Genesis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Hailey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Manuel &amp; Maria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Erasmo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Ernesto G.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Kyndall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&amp; Chris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Christian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Rafael A.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Alex &amp; Jesus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Cynthia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Kime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Izaiah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Oscar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Eduardo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6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077361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Gabby &amp; Stephanie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Julio P. &amp; Jose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Sam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Leo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Jennifer &amp; Priscilla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Andrea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Brayan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Fatima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Ricardo &amp; Efren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Cecilia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Megan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Jonathan &amp; Denice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Julio O. &amp; Hannah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Kim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Carrie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Giovanna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Edgar &amp; </a:t>
                      </a:r>
                    </a:p>
                    <a:p>
                      <a:pPr algn="l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  Mariela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Prez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VP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Jorge &amp; Alvaro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Marco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Rolando &amp; Mario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RANKINGS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CLASS AVERAGE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arenR" startAt="4"/>
            </a:pPr>
            <a:r>
              <a:rPr lang="en-US" sz="4000" dirty="0" smtClean="0"/>
              <a:t>   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71%</a:t>
            </a:r>
          </a:p>
          <a:p>
            <a:pPr marL="457200" indent="-457200">
              <a:buAutoNum type="arabicParenR" startAt="3"/>
            </a:pPr>
            <a:r>
              <a:rPr lang="en-US" sz="4000" dirty="0" smtClean="0"/>
              <a:t>   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74%</a:t>
            </a:r>
          </a:p>
          <a:p>
            <a:pPr marL="457200" indent="-457200">
              <a:buAutoNum type="arabicParenR" startAt="2"/>
            </a:pPr>
            <a:r>
              <a:rPr lang="en-US" sz="4000" dirty="0" smtClean="0"/>
              <a:t>  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77.52%</a:t>
            </a:r>
          </a:p>
          <a:p>
            <a:pPr marL="457200" indent="-457200">
              <a:buAutoNum type="arabicParenR"/>
            </a:pPr>
            <a:r>
              <a:rPr lang="en-US" sz="4000" dirty="0" smtClean="0"/>
              <a:t>  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– 77.85%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PURCHASED FINAL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4)   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88%</a:t>
            </a:r>
          </a:p>
          <a:p>
            <a:pPr marL="457200" indent="-457200">
              <a:buAutoNum type="arabicParenR" startAt="3"/>
            </a:pPr>
            <a:r>
              <a:rPr lang="en-US" sz="4000" dirty="0" smtClean="0"/>
              <a:t>  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– 97%</a:t>
            </a:r>
          </a:p>
          <a:p>
            <a:pPr marL="457200" indent="-457200">
              <a:buAutoNum type="arabicParenR" startAt="2"/>
            </a:pPr>
            <a:r>
              <a:rPr lang="en-US" sz="4000" dirty="0" smtClean="0"/>
              <a:t>   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100%</a:t>
            </a:r>
          </a:p>
          <a:p>
            <a:pPr marL="0" indent="0">
              <a:buNone/>
            </a:pPr>
            <a:r>
              <a:rPr lang="en-US" sz="4000" dirty="0" smtClean="0"/>
              <a:t>1)  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100%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40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7489</TotalTime>
  <Words>675</Words>
  <Application>Microsoft Office PowerPoint</Application>
  <PresentationFormat>On-screen Show (4:3)</PresentationFormat>
  <Paragraphs>208</Paragraphs>
  <Slides>13</Slides>
  <Notes>0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14_TP030004031</vt:lpstr>
      <vt:lpstr>Wednesday April 29, 2015 Mr. Goblirsch – American Government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 RANKINGS</vt:lpstr>
      <vt:lpstr>LIST OF INDIVIDUALS WHO  HAVE NOT PAID FOR THE FINAL</vt:lpstr>
      <vt:lpstr>LIST OF INDIVIDUALS WHO  HAVE NOT PAID FOR THE FINAL</vt:lpstr>
      <vt:lpstr>LIST OF INDIVIDUALS WHO  HAVE NOT PAID FOR THE FINAL</vt:lpstr>
      <vt:lpstr>LIST OF INDIVIDUALS WHO  HAVE NOT PAID FOR THE FINAL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207</cp:revision>
  <cp:lastPrinted>2015-04-28T17:08:38Z</cp:lastPrinted>
  <dcterms:created xsi:type="dcterms:W3CDTF">2013-09-30T13:16:32Z</dcterms:created>
  <dcterms:modified xsi:type="dcterms:W3CDTF">2015-04-29T18:49:22Z</dcterms:modified>
</cp:coreProperties>
</file>