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06" r:id="rId2"/>
    <p:sldMasterId id="2147483919" r:id="rId3"/>
  </p:sldMasterIdLst>
  <p:notesMasterIdLst>
    <p:notesMasterId r:id="rId71"/>
  </p:notesMasterIdLst>
  <p:handoutMasterIdLst>
    <p:handoutMasterId r:id="rId72"/>
  </p:handoutMasterIdLst>
  <p:sldIdLst>
    <p:sldId id="283" r:id="rId4"/>
    <p:sldId id="400" r:id="rId5"/>
    <p:sldId id="335" r:id="rId6"/>
    <p:sldId id="331" r:id="rId7"/>
    <p:sldId id="342" r:id="rId8"/>
    <p:sldId id="343" r:id="rId9"/>
    <p:sldId id="346" r:id="rId10"/>
    <p:sldId id="347" r:id="rId11"/>
    <p:sldId id="349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36" r:id="rId62"/>
    <p:sldId id="339" r:id="rId63"/>
    <p:sldId id="340" r:id="rId64"/>
    <p:sldId id="341" r:id="rId65"/>
    <p:sldId id="323" r:id="rId66"/>
    <p:sldId id="319" r:id="rId67"/>
    <p:sldId id="320" r:id="rId68"/>
    <p:sldId id="321" r:id="rId69"/>
    <p:sldId id="322" r:id="rId7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tableStyles" Target="tableStyles.xml"/><Relationship Id="rId7" Type="http://schemas.openxmlformats.org/officeDocument/2006/relationships/slide" Target="slides/slide4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4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4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9CC6595-637F-449D-974F-27C82899EC74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D1DCA1F-F45B-405A-B9DA-DB492B00B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4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59D7B30-E469-4C49-81A9-571EE896807D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3939233-F6F4-4382-924A-B77588AA2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71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2B35AA6-52D4-451D-ABCB-299A57E34ECC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A56AED-913A-458C-818F-BFD61EE06C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0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F53B752-01E8-494E-A4D5-896534BDB0F6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D2BD0EB-FB3E-4E1D-8BDD-65A8BE3BE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3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8BED088-8987-4697-8F34-F92D61282920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0894DCB-6C20-477C-B922-2AB5D5D74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93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850238D-D740-4F9C-AB64-46ABEDA73004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1B8DCC-C86C-49C4-8710-66702A3E2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86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2EEF637-899A-415C-8B82-2C5846E42046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60027D-8445-48A0-AECA-815655DA0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BE45B6B-6B78-446A-8171-8121606F8DFA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CDB3F9D-6A00-4159-9B05-C1F183413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0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5B22787-CD29-4906-B3FA-C476CBDD31F3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932EF1C-E9E8-492E-A77A-AF23FEDE6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38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93D7DB7-7856-4266-9D9B-451E301D5AED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88A534B-C86A-439B-9E64-E1DC1CEF4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33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8A87FA-259C-4E72-8D24-4C38E281DB9E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DEE882-202E-46C3-B74A-152C81A74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02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DE598-615E-4C51-9478-63DC49DE0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6391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499C5A-D2D2-40D1-AB92-DC05E3CBB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833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C7AE76-BB56-4E5B-A0D6-8E3D957BD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217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BCC6E4-DFB1-4DB6-95AC-42FCC3086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004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285601-D9E1-467A-AB81-5B0F10FA4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842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8F2B96-6487-4465-9D7E-495013436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2080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284E80-0232-43AE-9CE9-BE0CD331B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51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41A69B-D6C1-4B46-9A4D-8F6F11ED9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861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0CA644-D99A-41D0-A95C-EC692D524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307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43E7B4-584C-459A-BEEB-81EBA3085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6413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BE487E-5F2B-475D-A269-355D451E3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2826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2CB938-BC06-4ECB-ADA5-618F3057D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8563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703804-5889-4B35-B209-B1367FEB0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1600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082C6A-F194-478A-BB2C-FADAB3C2A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4203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996FEA-C4DA-4304-880B-31B8551B3B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7349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AEEC51-8E5A-4F15-9D58-4D0F78EBB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75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AEB94492-BD79-482C-A34E-1FE563AAE045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6AC7CA5D-B918-46C7-9DF5-E9C3993EC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1592CC-8343-4F52-9F22-457A1DF35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9315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Thursday </a:t>
            </a:r>
            <a:r>
              <a:rPr lang="en-US" altLang="en-US" b="1" dirty="0" smtClean="0">
                <a:solidFill>
                  <a:srgbClr val="FF0000"/>
                </a:solidFill>
              </a:rPr>
              <a:t>April </a:t>
            </a:r>
            <a:r>
              <a:rPr lang="en-US" altLang="en-US" b="1" dirty="0" smtClean="0">
                <a:solidFill>
                  <a:srgbClr val="FF0000"/>
                </a:solidFill>
              </a:rPr>
              <a:t>30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Analyze an assigned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Supreme Court case.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Chrome Book Distribution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DIRECTIONS: 1</a:t>
            </a:r>
            <a:r>
              <a:rPr lang="en-US" sz="2400" baseline="30000" dirty="0" smtClean="0">
                <a:solidFill>
                  <a:prstClr val="black"/>
                </a:solidFill>
              </a:rPr>
              <a:t>st</a:t>
            </a:r>
            <a:r>
              <a:rPr lang="en-US" sz="2400" dirty="0" smtClean="0">
                <a:solidFill>
                  <a:prstClr val="black"/>
                </a:solidFill>
              </a:rPr>
              <a:t> Amendment Presentation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TASK: Create 1</a:t>
            </a:r>
            <a:r>
              <a:rPr lang="en-US" sz="2400" baseline="30000" dirty="0" smtClean="0">
                <a:solidFill>
                  <a:prstClr val="black"/>
                </a:solidFill>
              </a:rPr>
              <a:t>st</a:t>
            </a:r>
            <a:r>
              <a:rPr lang="en-US" sz="2400" dirty="0" smtClean="0">
                <a:solidFill>
                  <a:prstClr val="black"/>
                </a:solidFill>
              </a:rPr>
              <a:t> Amendment Presentation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*****PARTNERS: Amendment Flyer – DUE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Chrome Book Distribution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Chrome Books will be distributed. 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OPEN UP OR LOG-IN TO YOUR CHROME BOOK YET!!!</a:t>
            </a:r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Everson v. Board of Ed. (1947)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15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Engel v. Vitale (1962)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27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Santa Fe Independent School </a:t>
            </a:r>
            <a:r>
              <a:rPr lang="en-US" altLang="en-US" sz="3600" dirty="0" smtClean="0"/>
              <a:t>			District </a:t>
            </a:r>
            <a:r>
              <a:rPr lang="en-US" altLang="en-US" sz="3600" dirty="0"/>
              <a:t>v. Doe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27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Good News Club v. Milford Central 		School (2001)</a:t>
            </a:r>
            <a:endParaRPr lang="en-US" altLang="en-US" sz="3600" dirty="0"/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84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Epperson v. Arkansas (1968)</a:t>
            </a:r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832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Pierce v. Society of Sisters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02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Lemon v. </a:t>
            </a:r>
            <a:r>
              <a:rPr lang="en-US" altLang="en-US" sz="3600" dirty="0" err="1"/>
              <a:t>Kurtzman</a:t>
            </a:r>
            <a:r>
              <a:rPr lang="en-US" altLang="en-US" sz="3600" dirty="0"/>
              <a:t> (1971)</a:t>
            </a:r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02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Zelman v. Simmons-Harris (2002)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4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Reynolds v. U.S. (1879)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347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Oregon v. Smith (1990)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071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smtClean="0">
                <a:solidFill>
                  <a:prstClr val="black"/>
                </a:solidFill>
              </a:rPr>
              <a:t>Amendment Flyer</a:t>
            </a:r>
            <a:endParaRPr lang="en-US" altLang="en-US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Working with a partner</a:t>
            </a: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Create a flyer for an Amendment of your choice</a:t>
            </a:r>
          </a:p>
          <a:p>
            <a:pPr lvl="1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THE FLYER MUST INCLUDE: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Title (ex. The 1</a:t>
            </a:r>
            <a:r>
              <a:rPr lang="en-US" alt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altLang="en-US" dirty="0" smtClean="0">
                <a:solidFill>
                  <a:srgbClr val="0070C0"/>
                </a:solidFill>
              </a:rPr>
              <a:t> Amendment) at top of poster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Full description of right guaranteed within it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When it was created/ratified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Picture representative of the amendment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4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West Virginia State Board of Ed. v. </a:t>
            </a:r>
            <a:r>
              <a:rPr lang="en-US" altLang="en-US" sz="3600" dirty="0" smtClean="0"/>
              <a:t>		Barnette </a:t>
            </a:r>
            <a:r>
              <a:rPr lang="en-US" altLang="en-US" sz="3600" dirty="0"/>
              <a:t>(1943)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354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/>
              <a:t>Schenck</a:t>
            </a:r>
            <a:r>
              <a:rPr lang="en-US" altLang="en-US" sz="3600" dirty="0"/>
              <a:t> v. U.S. (1919)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51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</a:t>
            </a:r>
            <a:r>
              <a:rPr lang="en-US" altLang="en-US" sz="3600" dirty="0" err="1" smtClean="0"/>
              <a:t>Eichman</a:t>
            </a:r>
            <a:r>
              <a:rPr lang="en-US" altLang="en-US" sz="3600" dirty="0" smtClean="0"/>
              <a:t> (1990)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O’Brien (1968)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Tinker v. Des Moines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Bethel School District v. Fraser 			(1986)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Yates v. U.S. (1957)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Gitlow</a:t>
            </a:r>
            <a:r>
              <a:rPr lang="en-US" altLang="en-US" sz="3600" dirty="0" smtClean="0"/>
              <a:t> v. New York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Buckley v. </a:t>
            </a:r>
            <a:r>
              <a:rPr lang="en-US" altLang="en-US" sz="3600" dirty="0" err="1" smtClean="0"/>
              <a:t>Valeo</a:t>
            </a:r>
            <a:r>
              <a:rPr lang="en-US" altLang="en-US" sz="3600" dirty="0" smtClean="0"/>
              <a:t> (1976)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Near v. Minnesota (1931)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1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st</a:t>
            </a:r>
            <a:r>
              <a:rPr lang="en-US" altLang="en-US" b="1" u="sng" dirty="0" smtClean="0">
                <a:solidFill>
                  <a:prstClr val="black"/>
                </a:solidFill>
              </a:rPr>
              <a:t> AMENDMENT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</a:rPr>
              <a:t>“Congress shall make no law: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	(1a.) respecting an establishment of religion,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(1b.) prohibiting the free exercise thereof,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(2.) abridging the freedom of speech,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(3.) of the press;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(4.) the right of the people peaceably to assemble, 		and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(5.) to petition the Government for a redress of 		grievances.”</a:t>
            </a:r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  <a:p>
            <a:pPr eaLnBrk="1" hangingPunct="1"/>
            <a:endParaRPr lang="en-US" altLang="en-US" sz="3600" b="1" dirty="0" smtClean="0"/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NY Times v. U.S. (1971)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717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Sheppard v. Maxwell (1966)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Hazelwood School District v. 			</a:t>
            </a:r>
            <a:r>
              <a:rPr lang="en-US" altLang="en-US" sz="3600" dirty="0" err="1" smtClean="0"/>
              <a:t>Kuhlmeier</a:t>
            </a:r>
            <a:r>
              <a:rPr lang="en-US" altLang="en-US" sz="3600" dirty="0" smtClean="0"/>
              <a:t> (1988)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Branzburg</a:t>
            </a:r>
            <a:r>
              <a:rPr lang="en-US" altLang="en-US" sz="3600" dirty="0" smtClean="0"/>
              <a:t> v. Hayes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National Broadcasting Co. v. U.S. 		(1943)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Red Lion Broadcasting Co. v. FCC 		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Miller v. California (1973)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Hill v. Colorado (2000)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Gregory v. Colorado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Lloyd Corporation v. Tanner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470025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1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Feiner</a:t>
            </a:r>
            <a:r>
              <a:rPr lang="en-US" altLang="en-US" sz="3600" dirty="0" smtClean="0"/>
              <a:t> v. New York (1951)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Cox v. New Hampshire (1941)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Morse v. Frederick (2007)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122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Madsen v. Women’s Health Services 		Inc. (1994)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756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Establishment – Prayer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Engel v. Vitale (1962)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Abington School District v. </a:t>
            </a:r>
            <a:r>
              <a:rPr lang="en-US" altLang="en-US" dirty="0" err="1" smtClean="0"/>
              <a:t>Schemp</a:t>
            </a:r>
            <a:r>
              <a:rPr lang="en-US" altLang="en-US" dirty="0" smtClean="0"/>
              <a:t> (1963)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Santa Fe Independent School District v. Doe (2000)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Westside Community Schools v. </a:t>
            </a:r>
            <a:r>
              <a:rPr lang="en-US" altLang="en-US" dirty="0" err="1" smtClean="0"/>
              <a:t>Mergens</a:t>
            </a: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Establishment Clause, precedent</a:t>
            </a:r>
          </a:p>
        </p:txBody>
      </p:sp>
    </p:spTree>
    <p:extLst>
      <p:ext uri="{BB962C8B-B14F-4D97-AF65-F5344CB8AC3E}">
        <p14:creationId xmlns:p14="http://schemas.microsoft.com/office/powerpoint/2010/main" val="319901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#2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Establishment – Parochial Schools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Everson v. Board of Ed. (1947)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Lemon v. </a:t>
            </a:r>
            <a:r>
              <a:rPr lang="en-US" altLang="en-US" dirty="0" err="1" smtClean="0"/>
              <a:t>Kurtzman</a:t>
            </a:r>
            <a:r>
              <a:rPr lang="en-US" altLang="en-US" dirty="0" smtClean="0"/>
              <a:t> (1971)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Mueller v. Allen (1983)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Mitchell v. Helms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Parochial school, secular</a:t>
            </a:r>
          </a:p>
        </p:txBody>
      </p:sp>
    </p:spTree>
    <p:extLst>
      <p:ext uri="{BB962C8B-B14F-4D97-AF65-F5344CB8AC3E}">
        <p14:creationId xmlns:p14="http://schemas.microsoft.com/office/powerpoint/2010/main" val="210754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#3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Establishment – Evolution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Epperson v. Arkansas (1968)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Edwards v. </a:t>
            </a:r>
            <a:r>
              <a:rPr lang="en-US" altLang="en-US" dirty="0" err="1" smtClean="0"/>
              <a:t>Aguillard</a:t>
            </a:r>
            <a:r>
              <a:rPr lang="en-US" altLang="en-US" dirty="0" smtClean="0"/>
              <a:t> (1987)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Lynch v. Donnelly (1984)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County of Allegheny v. ACLU (1989)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N/A</a:t>
            </a:r>
          </a:p>
        </p:txBody>
      </p:sp>
    </p:spTree>
    <p:extLst>
      <p:ext uri="{BB962C8B-B14F-4D97-AF65-F5344CB8AC3E}">
        <p14:creationId xmlns:p14="http://schemas.microsoft.com/office/powerpoint/2010/main" val="186664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#4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Free Exercise</a:t>
            </a: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Reynolds v. U.S. (1879)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Oregon v. Smith (1990)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City of Boerne, Texas v. Flores (1997)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Minersville School District v. </a:t>
            </a:r>
            <a:r>
              <a:rPr lang="en-US" altLang="en-US" dirty="0" err="1" smtClean="0"/>
              <a:t>Gobitis</a:t>
            </a:r>
            <a:r>
              <a:rPr lang="en-US" altLang="en-US" dirty="0" smtClean="0"/>
              <a:t> (1940)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West Virginia State Board of Ed. v. </a:t>
            </a:r>
            <a:r>
              <a:rPr lang="en-US" altLang="en-US" dirty="0" err="1" smtClean="0"/>
              <a:t>Barnette</a:t>
            </a:r>
            <a:r>
              <a:rPr lang="en-US" altLang="en-US" dirty="0" smtClean="0"/>
              <a:t> (1943)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Free exercise clause, abridge</a:t>
            </a:r>
          </a:p>
        </p:txBody>
      </p:sp>
    </p:spTree>
    <p:extLst>
      <p:ext uri="{BB962C8B-B14F-4D97-AF65-F5344CB8AC3E}">
        <p14:creationId xmlns:p14="http://schemas.microsoft.com/office/powerpoint/2010/main" val="159605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#5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Speech - Symbolic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U.S. v. O’Brien (1968)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Tinker v. Des Moines (1969)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U.S. v. </a:t>
            </a:r>
            <a:r>
              <a:rPr lang="en-US" altLang="en-US" dirty="0" err="1" smtClean="0"/>
              <a:t>Eichman</a:t>
            </a:r>
            <a:r>
              <a:rPr lang="en-US" altLang="en-US" dirty="0" smtClean="0"/>
              <a:t> (1990)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Hill v. Colorado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Pure Speech, Symbolic speech</a:t>
            </a:r>
          </a:p>
        </p:txBody>
      </p:sp>
    </p:spTree>
    <p:extLst>
      <p:ext uri="{BB962C8B-B14F-4D97-AF65-F5344CB8AC3E}">
        <p14:creationId xmlns:p14="http://schemas.microsoft.com/office/powerpoint/2010/main" val="212681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#6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Speech – Limits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Schenck</a:t>
            </a:r>
            <a:r>
              <a:rPr lang="en-US" altLang="en-US" dirty="0" smtClean="0"/>
              <a:t> v. U.S. (1919)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Gitlow</a:t>
            </a:r>
            <a:r>
              <a:rPr lang="en-US" altLang="en-US" dirty="0" smtClean="0"/>
              <a:t> v. N.Y. (1925)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Yates v. U.S. (1957)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Brandenburg v. Ohio (1969)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Seditious speech, Bad tendency 	doctrine (P. 368), Preferred position doctrine 	(P. 368)</a:t>
            </a:r>
          </a:p>
        </p:txBody>
      </p:sp>
    </p:spTree>
    <p:extLst>
      <p:ext uri="{BB962C8B-B14F-4D97-AF65-F5344CB8AC3E}">
        <p14:creationId xmlns:p14="http://schemas.microsoft.com/office/powerpoint/2010/main" val="766755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9144000" cy="676275"/>
          </a:xfrm>
        </p:spPr>
        <p:txBody>
          <a:bodyPr/>
          <a:lstStyle/>
          <a:p>
            <a:r>
              <a:rPr lang="en-US" altLang="en-US" sz="3600" b="1" u="sng" dirty="0" smtClean="0"/>
              <a:t>1</a:t>
            </a:r>
            <a:r>
              <a:rPr lang="en-US" altLang="en-US" sz="3600" b="1" u="sng" baseline="30000" dirty="0" smtClean="0"/>
              <a:t>st</a:t>
            </a:r>
            <a:r>
              <a:rPr lang="en-US" altLang="en-US" sz="3600" b="1" u="sng" dirty="0" smtClean="0"/>
              <a:t> Amendment Freedoms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b="1" dirty="0" smtClean="0"/>
              <a:t>DIRECTIONS</a:t>
            </a:r>
            <a:r>
              <a:rPr lang="en-US" altLang="en-US" dirty="0" smtClean="0"/>
              <a:t>: Create a brief PowerPoint presentation about your assigned Supreme Court case.  Use the template below.</a:t>
            </a:r>
          </a:p>
          <a:p>
            <a:pPr marL="0" indent="0">
              <a:buFont typeface="Arial" charset="0"/>
              <a:buNone/>
            </a:pPr>
            <a:endParaRPr lang="en-US" altLang="en-US" sz="1000" dirty="0" smtClean="0"/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Slide 1 – TITLE SLIDE - Freedom of ______ 		– “Quote from Constitution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2 – Case Background/Summary &amp; 			Issue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3 – Case Court Decision/Impact &amp; 			Your Opinion</a:t>
            </a:r>
          </a:p>
        </p:txBody>
      </p:sp>
    </p:spTree>
    <p:extLst>
      <p:ext uri="{BB962C8B-B14F-4D97-AF65-F5344CB8AC3E}">
        <p14:creationId xmlns:p14="http://schemas.microsoft.com/office/powerpoint/2010/main" val="41718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#7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Speech – Not Protected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NY Times Co. v. Sullivan (1964)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Chapinsky</a:t>
            </a:r>
            <a:r>
              <a:rPr lang="en-US" altLang="en-US" dirty="0" smtClean="0"/>
              <a:t> v. New Hampshire (1942)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Bethel School District v. Fraser (1986)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Hazelwood School District v. </a:t>
            </a:r>
            <a:r>
              <a:rPr lang="en-US" altLang="en-US" dirty="0" err="1" smtClean="0"/>
              <a:t>Kuhlmeier</a:t>
            </a:r>
            <a:r>
              <a:rPr lang="en-US" altLang="en-US" dirty="0" smtClean="0"/>
              <a:t> (1988)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Defamatory speech, slander, libel</a:t>
            </a:r>
          </a:p>
        </p:txBody>
      </p:sp>
    </p:spTree>
    <p:extLst>
      <p:ext uri="{BB962C8B-B14F-4D97-AF65-F5344CB8AC3E}">
        <p14:creationId xmlns:p14="http://schemas.microsoft.com/office/powerpoint/2010/main" val="1852387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#8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Neal v. Minnesota (1931)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NY Times Co. v. U.S. (1971)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Sheppard v. Maxwell (1966)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Nebraska Press Association v. Stuart (1976)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prior restraint, sequestered, gag 	order, shield laws</a:t>
            </a:r>
          </a:p>
        </p:txBody>
      </p:sp>
    </p:spTree>
    <p:extLst>
      <p:ext uri="{BB962C8B-B14F-4D97-AF65-F5344CB8AC3E}">
        <p14:creationId xmlns:p14="http://schemas.microsoft.com/office/powerpoint/2010/main" val="152824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#9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Press - TV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Turner Broadcasting System Inc. v. FCC (1997)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U.S. v. Playboy (2000)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Burstyn v. Wilson (1952)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Federal Communications 	Commission (FCC) (P. 374)</a:t>
            </a:r>
          </a:p>
        </p:txBody>
      </p:sp>
    </p:spTree>
    <p:extLst>
      <p:ext uri="{BB962C8B-B14F-4D97-AF65-F5344CB8AC3E}">
        <p14:creationId xmlns:p14="http://schemas.microsoft.com/office/powerpoint/2010/main" val="272568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#10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Reno v. American Civil Liberties Union (1997)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Miller v. California (1973)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Bigelow v. Virginia (1975)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N/A</a:t>
            </a:r>
          </a:p>
        </p:txBody>
      </p:sp>
    </p:spTree>
    <p:extLst>
      <p:ext uri="{BB962C8B-B14F-4D97-AF65-F5344CB8AC3E}">
        <p14:creationId xmlns:p14="http://schemas.microsoft.com/office/powerpoint/2010/main" val="208323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#11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DeJonge</a:t>
            </a:r>
            <a:r>
              <a:rPr lang="en-US" altLang="en-US" dirty="0" smtClean="0"/>
              <a:t> v. Oregon (1937)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Cox v. New Hampshire (1941)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Grayned</a:t>
            </a:r>
            <a:r>
              <a:rPr lang="en-US" altLang="en-US" dirty="0" smtClean="0"/>
              <a:t> v. City of Rockford (1972)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Police Department of Chicago v. Mosley (1972)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assembly, picketing</a:t>
            </a:r>
          </a:p>
        </p:txBody>
      </p:sp>
    </p:spTree>
    <p:extLst>
      <p:ext uri="{BB962C8B-B14F-4D97-AF65-F5344CB8AC3E}">
        <p14:creationId xmlns:p14="http://schemas.microsoft.com/office/powerpoint/2010/main" val="2767236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#12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Feiner</a:t>
            </a:r>
            <a:r>
              <a:rPr lang="en-US" altLang="en-US" dirty="0" smtClean="0"/>
              <a:t> v. New York (1950)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Gregory v. City of Chicago (1969)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Lloyd Corporation v. Tanner (1972)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Schenck</a:t>
            </a:r>
            <a:r>
              <a:rPr lang="en-US" altLang="en-US" dirty="0" smtClean="0"/>
              <a:t> v. Pro-Choice Network of Western New York (1997)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N/A</a:t>
            </a:r>
          </a:p>
        </p:txBody>
      </p:sp>
    </p:spTree>
    <p:extLst>
      <p:ext uri="{BB962C8B-B14F-4D97-AF65-F5344CB8AC3E}">
        <p14:creationId xmlns:p14="http://schemas.microsoft.com/office/powerpoint/2010/main" val="1555621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#13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Thornhill</a:t>
            </a:r>
            <a:r>
              <a:rPr lang="en-US" altLang="en-US" dirty="0" smtClean="0"/>
              <a:t> v. Alabama (1940)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Hughes v. Superior Court (1950)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Whitney v. California (1927)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Dennis v. U.S. (1951)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Association, Clear and Present 	danger doctrine (P. 382)</a:t>
            </a:r>
          </a:p>
        </p:txBody>
      </p:sp>
    </p:spTree>
    <p:extLst>
      <p:ext uri="{BB962C8B-B14F-4D97-AF65-F5344CB8AC3E}">
        <p14:creationId xmlns:p14="http://schemas.microsoft.com/office/powerpoint/2010/main" val="3226453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486400" cy="6096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000000"/>
                </a:solidFill>
              </a:rPr>
              <a:t>1</a:t>
            </a:r>
            <a:r>
              <a:rPr lang="en-US" altLang="en-US" sz="2400" baseline="30000" smtClean="0">
                <a:solidFill>
                  <a:srgbClr val="000000"/>
                </a:solidFill>
              </a:rPr>
              <a:t>st</a:t>
            </a:r>
            <a:r>
              <a:rPr lang="en-US" altLang="en-US" sz="2400" smtClean="0">
                <a:solidFill>
                  <a:srgbClr val="000000"/>
                </a:solidFill>
              </a:rPr>
              <a:t> Amendment Supreme Court Cases</a:t>
            </a:r>
          </a:p>
        </p:txBody>
      </p:sp>
      <p:graphicFrame>
        <p:nvGraphicFramePr>
          <p:cNvPr id="214060" name="Group 44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943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973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Schenck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(1919)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Schenck,  prints Anti-war pamphlets and sends to drafted war soldiers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Congress can enact a law to limit free speech if it protects the citizens &amp; the national security.  “clear &amp; present danger”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Feiner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New York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(1951)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Denounces government officials and “urged blacks to rise up in arms”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Upheld his conviction, when “clear and present danger” of riot, the state can prevent and punish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Brandenburg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Ohio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(1969)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KKK leader makes a statement on TV, threatened President, Congress, and Supreme Court w/ revenge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Ohio’s law was unconstitutional, statement can’t be considered as enticing action, he acted w/in his 1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Amendment Right.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Gregory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Chicago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(1969)</a:t>
                      </a:r>
                      <a:endParaRPr kumimoji="0" lang="en-US" altLang="en-US" sz="1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Gregory organizes a protest march in an all-white neighborhood.  Crowd becomes hostile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Protesters had been deprived of their 1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amendment right.  No evidence of disorderly conduct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0" name="Text Box 21"/>
          <p:cNvSpPr txBox="1">
            <a:spLocks noChangeArrowheads="1"/>
          </p:cNvSpPr>
          <p:nvPr/>
        </p:nvSpPr>
        <p:spPr bwMode="auto">
          <a:xfrm>
            <a:off x="5867400" y="1524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NAME: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DATE:		    PERIOD:</a:t>
            </a:r>
          </a:p>
        </p:txBody>
      </p:sp>
    </p:spTree>
    <p:extLst>
      <p:ext uri="{BB962C8B-B14F-4D97-AF65-F5344CB8AC3E}">
        <p14:creationId xmlns:p14="http://schemas.microsoft.com/office/powerpoint/2010/main" val="1251513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486400" cy="6096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000000"/>
                </a:solidFill>
              </a:rPr>
              <a:t>1</a:t>
            </a:r>
            <a:r>
              <a:rPr lang="en-US" altLang="en-US" sz="2400" baseline="30000" smtClean="0">
                <a:solidFill>
                  <a:srgbClr val="000000"/>
                </a:solidFill>
              </a:rPr>
              <a:t>st</a:t>
            </a:r>
            <a:r>
              <a:rPr lang="en-US" altLang="en-US" sz="2400" smtClean="0">
                <a:solidFill>
                  <a:srgbClr val="000000"/>
                </a:solidFill>
              </a:rPr>
              <a:t> Amendment Supreme Court Cases</a:t>
            </a:r>
          </a:p>
        </p:txBody>
      </p:sp>
      <p:graphicFrame>
        <p:nvGraphicFramePr>
          <p:cNvPr id="219151" name="Group 15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943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973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NY Times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Copied “pentagon papers” and gave to NY times to print.  Federal government temporarily halted printing of 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 found that actions fell under prior restraint and therefore unconstitutional.  NY times allowed to print.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Bethel School District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Fraser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(1986)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 gave speech including explicit sexual metaphors.  Crowd began simulating sexual activites.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School has authority to discipline students for lewd or indecent speech.  School is responsible for preparing responsible citizens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867400" y="1524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NAME: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DATE:		    PERIOD:</a:t>
            </a:r>
          </a:p>
        </p:txBody>
      </p:sp>
    </p:spTree>
    <p:extLst>
      <p:ext uri="{BB962C8B-B14F-4D97-AF65-F5344CB8AC3E}">
        <p14:creationId xmlns:p14="http://schemas.microsoft.com/office/powerpoint/2010/main" val="88083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3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rd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112284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Brett &amp; Zach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Ashley &amp; Angelina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 &amp; Stephanie 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Toni &amp; Sylvia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Lilly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Stephanie W. &amp; Ivan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 H.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Lupe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Raul &amp;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Juan &amp; Brian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Caitlyn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 Justina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Ramon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Armando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Kristian W.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Juli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Hector &amp;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Julian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Jasmien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Slide #1</a:t>
            </a:r>
            <a:br>
              <a:rPr lang="en-US" altLang="en-US" dirty="0" smtClean="0"/>
            </a:br>
            <a:r>
              <a:rPr lang="en-US" altLang="en-US" dirty="0" smtClean="0"/>
              <a:t>Freedom of ________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lvl="0" eaLnBrk="1" hangingPunct="1">
              <a:buNone/>
            </a:pPr>
            <a:r>
              <a:rPr lang="en-US" altLang="en-US" sz="3600" dirty="0">
                <a:solidFill>
                  <a:prstClr val="black"/>
                </a:solidFill>
              </a:rPr>
              <a:t>Case : ___________ v. </a:t>
            </a:r>
            <a:r>
              <a:rPr lang="en-US" altLang="en-US" sz="3600" dirty="0" smtClean="0">
                <a:solidFill>
                  <a:prstClr val="black"/>
                </a:solidFill>
              </a:rPr>
              <a:t>____________</a:t>
            </a: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“Quote from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Amendment”</a:t>
            </a:r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Picture(s)</a:t>
            </a:r>
          </a:p>
        </p:txBody>
      </p:sp>
    </p:spTree>
    <p:extLst>
      <p:ext uri="{BB962C8B-B14F-4D97-AF65-F5344CB8AC3E}">
        <p14:creationId xmlns:p14="http://schemas.microsoft.com/office/powerpoint/2010/main" val="55762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4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73640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Ramon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 A.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Illene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Jennifer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Lili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Casidy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Vanessa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Ashley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Savannah &amp; Perla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Lucy &amp; Jennifer 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N. &amp; Diana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Cristian &amp;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Elizabeth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Arvinder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Ricky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Jaskaran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Brandon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Susana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Lesley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Rafael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5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98487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Andrew &amp; Gabby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Leo &amp; Tristan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Rafael 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Caleb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Ernesto 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Victor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Elizabeth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Miranda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Hilsa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David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Alexis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Fatima &amp; Genesis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Hailey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Manuel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Erasmo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Ernesto G.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Kyndall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Rafael A.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Alex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Cynthia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Izaiah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Oscar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Eduardo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6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07736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Gabby &amp; Stephanie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Julio P.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Jennifer &amp; Priscilla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Brayan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Fatima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Ricardo &amp; Efren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Cecilia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Megan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Jonathan &amp; Denice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Julio O. &amp; Hannah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Carrie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Giovanna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Edgar &amp; </a:t>
                      </a:r>
                    </a:p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Mariela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Prez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VP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Jorge &amp; Alvaro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Marco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Rolando &amp; Mario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RANKINGS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 AVERAGE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 startAt="4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71%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77.52%</a:t>
            </a:r>
          </a:p>
          <a:p>
            <a:pPr marL="457200" indent="-457200">
              <a:buAutoNum type="arabicParenR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77.85%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PURCHASED FINAL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4)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88%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97%</a:t>
            </a:r>
          </a:p>
          <a:p>
            <a:pPr marL="0" indent="0">
              <a:buNone/>
            </a:pPr>
            <a:r>
              <a:rPr lang="en-US" sz="4000" dirty="0" smtClean="0"/>
              <a:t>1)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4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Andrea 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/>
              <a:t>0</a:t>
            </a:r>
            <a:r>
              <a:rPr lang="en-US" dirty="0" smtClean="0"/>
              <a:t>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Rolando 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smtClean="0"/>
              <a:t>3 </a:t>
            </a:r>
            <a:r>
              <a:rPr lang="en-US" dirty="0" smtClean="0"/>
              <a:t>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Background/Summary: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Issue: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p:sp>
        <p:nvSpPr>
          <p:cNvPr id="3686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Slide #2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Slide #3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Court’s Decision/Impact: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Your Opinion:</a:t>
            </a:r>
            <a:endParaRPr lang="en-US" altLang="en-US" sz="3600" b="1" dirty="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Possible Websites to Use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Supremecourt.gov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Justia.com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Oyez.org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Law.cornell.edu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FirstAmendmentSchools.org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UScourts.gov</a:t>
            </a:r>
          </a:p>
        </p:txBody>
      </p:sp>
    </p:spTree>
    <p:extLst>
      <p:ext uri="{BB962C8B-B14F-4D97-AF65-F5344CB8AC3E}">
        <p14:creationId xmlns:p14="http://schemas.microsoft.com/office/powerpoint/2010/main" val="24794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7669</TotalTime>
  <Words>2162</Words>
  <Application>Microsoft Office PowerPoint</Application>
  <PresentationFormat>On-screen Show (4:3)</PresentationFormat>
  <Paragraphs>634</Paragraphs>
  <Slides>67</Slides>
  <Notes>0</Notes>
  <HiddenSlides>20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14_TP030004031</vt:lpstr>
      <vt:lpstr>12_TP030004031</vt:lpstr>
      <vt:lpstr>Default Design</vt:lpstr>
      <vt:lpstr>Thursday April 30, 2015 Mr. Goblirsch – American Government</vt:lpstr>
      <vt:lpstr>PowerPoint Presentation</vt:lpstr>
      <vt:lpstr>PowerPoint Presentation</vt:lpstr>
      <vt:lpstr>1st AMENDMENT COURT CASES</vt:lpstr>
      <vt:lpstr>1st Amendment Freedoms</vt:lpstr>
      <vt:lpstr>Slide #1 Freedom of ________</vt:lpstr>
      <vt:lpstr>Slide #2</vt:lpstr>
      <vt:lpstr>Slide #3</vt:lpstr>
      <vt:lpstr>Possible Websites to Use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Group #1</vt:lpstr>
      <vt:lpstr>Group #2</vt:lpstr>
      <vt:lpstr>Group #3</vt:lpstr>
      <vt:lpstr>Group #4</vt:lpstr>
      <vt:lpstr>Group #5</vt:lpstr>
      <vt:lpstr>Group #6</vt:lpstr>
      <vt:lpstr>Group #7</vt:lpstr>
      <vt:lpstr>Group #8</vt:lpstr>
      <vt:lpstr>Group #9</vt:lpstr>
      <vt:lpstr>Group #10</vt:lpstr>
      <vt:lpstr>Group #11</vt:lpstr>
      <vt:lpstr>Group #12</vt:lpstr>
      <vt:lpstr>Group #13</vt:lpstr>
      <vt:lpstr>1st Amendment Supreme Court Cases</vt:lpstr>
      <vt:lpstr>1st Amendment Supreme Court Cases</vt:lpstr>
      <vt:lpstr>PowerPoint Presentation</vt:lpstr>
      <vt:lpstr>PowerPoint Presentation</vt:lpstr>
      <vt:lpstr>PowerPoint Presentation</vt:lpstr>
      <vt:lpstr>PowerPoint Presentation</vt:lpstr>
      <vt:lpstr>CLASS RANKINGS</vt:lpstr>
      <vt:lpstr>LIST OF INDIVIDUALS WHO  HAVE NOT PAID FOR THE FINAL</vt:lpstr>
      <vt:lpstr>LIST OF INDIVIDUALS WHO  HAVE NOT PAID FOR THE FINAL</vt:lpstr>
      <vt:lpstr>LIST OF INDIVIDUALS WHO  HAVE NOT PAID FOR THE FINAL</vt:lpstr>
      <vt:lpstr>LIST OF INDIVIDUALS WHO  HAVE NOT PAID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207</cp:revision>
  <cp:lastPrinted>2015-04-30T20:32:48Z</cp:lastPrinted>
  <dcterms:created xsi:type="dcterms:W3CDTF">2013-09-30T13:16:32Z</dcterms:created>
  <dcterms:modified xsi:type="dcterms:W3CDTF">2015-04-30T22:14:01Z</dcterms:modified>
</cp:coreProperties>
</file>