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1"/>
    <p:sldMasterId id="2147483906" r:id="rId2"/>
    <p:sldMasterId id="2147483919" r:id="rId3"/>
  </p:sldMasterIdLst>
  <p:notesMasterIdLst>
    <p:notesMasterId r:id="rId72"/>
  </p:notesMasterIdLst>
  <p:handoutMasterIdLst>
    <p:handoutMasterId r:id="rId73"/>
  </p:handoutMasterIdLst>
  <p:sldIdLst>
    <p:sldId id="401" r:id="rId4"/>
    <p:sldId id="402" r:id="rId5"/>
    <p:sldId id="403" r:id="rId6"/>
    <p:sldId id="335" r:id="rId7"/>
    <p:sldId id="331" r:id="rId8"/>
    <p:sldId id="342" r:id="rId9"/>
    <p:sldId id="343" r:id="rId10"/>
    <p:sldId id="346" r:id="rId11"/>
    <p:sldId id="347" r:id="rId12"/>
    <p:sldId id="349" r:id="rId13"/>
    <p:sldId id="366" r:id="rId14"/>
    <p:sldId id="367" r:id="rId15"/>
    <p:sldId id="368" r:id="rId16"/>
    <p:sldId id="369" r:id="rId17"/>
    <p:sldId id="370" r:id="rId18"/>
    <p:sldId id="371" r:id="rId19"/>
    <p:sldId id="372" r:id="rId20"/>
    <p:sldId id="373" r:id="rId21"/>
    <p:sldId id="374" r:id="rId22"/>
    <p:sldId id="375" r:id="rId23"/>
    <p:sldId id="376" r:id="rId24"/>
    <p:sldId id="377" r:id="rId25"/>
    <p:sldId id="378" r:id="rId26"/>
    <p:sldId id="379" r:id="rId27"/>
    <p:sldId id="380" r:id="rId28"/>
    <p:sldId id="381" r:id="rId29"/>
    <p:sldId id="382" r:id="rId30"/>
    <p:sldId id="383" r:id="rId31"/>
    <p:sldId id="384" r:id="rId32"/>
    <p:sldId id="385" r:id="rId33"/>
    <p:sldId id="386" r:id="rId34"/>
    <p:sldId id="387" r:id="rId35"/>
    <p:sldId id="388" r:id="rId36"/>
    <p:sldId id="389" r:id="rId37"/>
    <p:sldId id="390" r:id="rId38"/>
    <p:sldId id="391" r:id="rId39"/>
    <p:sldId id="392" r:id="rId40"/>
    <p:sldId id="393" r:id="rId41"/>
    <p:sldId id="394" r:id="rId42"/>
    <p:sldId id="395" r:id="rId43"/>
    <p:sldId id="396" r:id="rId44"/>
    <p:sldId id="397" r:id="rId45"/>
    <p:sldId id="398" r:id="rId46"/>
    <p:sldId id="399" r:id="rId47"/>
    <p:sldId id="351" r:id="rId48"/>
    <p:sldId id="352" r:id="rId49"/>
    <p:sldId id="353" r:id="rId50"/>
    <p:sldId id="354" r:id="rId51"/>
    <p:sldId id="355" r:id="rId52"/>
    <p:sldId id="356" r:id="rId53"/>
    <p:sldId id="357" r:id="rId54"/>
    <p:sldId id="358" r:id="rId55"/>
    <p:sldId id="359" r:id="rId56"/>
    <p:sldId id="360" r:id="rId57"/>
    <p:sldId id="361" r:id="rId58"/>
    <p:sldId id="362" r:id="rId59"/>
    <p:sldId id="363" r:id="rId60"/>
    <p:sldId id="364" r:id="rId61"/>
    <p:sldId id="365" r:id="rId62"/>
    <p:sldId id="336" r:id="rId63"/>
    <p:sldId id="339" r:id="rId64"/>
    <p:sldId id="340" r:id="rId65"/>
    <p:sldId id="341" r:id="rId66"/>
    <p:sldId id="323" r:id="rId67"/>
    <p:sldId id="319" r:id="rId68"/>
    <p:sldId id="320" r:id="rId69"/>
    <p:sldId id="321" r:id="rId70"/>
    <p:sldId id="322" r:id="rId71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215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16" Type="http://schemas.openxmlformats.org/officeDocument/2006/relationships/slide" Target="slides/slide1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74" Type="http://schemas.openxmlformats.org/officeDocument/2006/relationships/presProps" Target="presProps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77" Type="http://schemas.openxmlformats.org/officeDocument/2006/relationships/tableStyles" Target="tableStyle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6" Type="http://schemas.openxmlformats.org/officeDocument/2006/relationships/theme" Target="theme/theme1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87941-6F2F-4D72-B14A-A003F6FDCB1A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96CDD-CD37-4E88-99FF-43A4A4609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21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45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BA796-5B5B-4094-AE1D-3ACF4F5CF8C3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30577"/>
            <a:ext cx="7435850" cy="3154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45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659DB-15AA-4E22-BAC7-771AEC7C4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49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469B914-499F-4E30-B66A-313BE553F442}" type="datetimeFigureOut">
              <a:rPr lang="en-US"/>
              <a:pPr>
                <a:defRPr/>
              </a:pPr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802B193-406F-4290-AC3D-96112A676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81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48102E-C648-4D0F-ACBA-D7CC99A12E24}" type="datetimeFigureOut">
              <a:rPr lang="en-US"/>
              <a:pPr>
                <a:defRPr/>
              </a:pPr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2A44F84-4177-4974-8461-87895934A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2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7EA61B3-8916-4176-830E-99281ABB855E}" type="datetimeFigureOut">
              <a:rPr lang="en-US"/>
              <a:pPr>
                <a:defRPr/>
              </a:pPr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02591A8-71C9-427D-A848-F920478C0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06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9CC6595-637F-449D-974F-27C82899EC74}" type="datetimeFigureOut">
              <a:rPr lang="en-US"/>
              <a:pPr>
                <a:defRPr/>
              </a:pPr>
              <a:t>5/1/2015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D1DCA1F-F45B-405A-B9DA-DB492B00BA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947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59D7B30-E469-4C49-81A9-571EE896807D}" type="datetimeFigureOut">
              <a:rPr lang="en-US"/>
              <a:pPr>
                <a:defRPr/>
              </a:pPr>
              <a:t>5/1/2015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3939233-F6F4-4382-924A-B77588AA22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0714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2B35AA6-52D4-451D-ABCB-299A57E34ECC}" type="datetimeFigureOut">
              <a:rPr lang="en-US"/>
              <a:pPr>
                <a:defRPr/>
              </a:pPr>
              <a:t>5/1/2015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7A56AED-913A-458C-818F-BFD61EE06C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60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F53B752-01E8-494E-A4D5-896534BDB0F6}" type="datetimeFigureOut">
              <a:rPr lang="en-US"/>
              <a:pPr>
                <a:defRPr/>
              </a:pPr>
              <a:t>5/1/2015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D2BD0EB-FB3E-4E1D-8BDD-65A8BE3BEF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438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8BED088-8987-4697-8F34-F92D61282920}" type="datetimeFigureOut">
              <a:rPr lang="en-US"/>
              <a:pPr>
                <a:defRPr/>
              </a:pPr>
              <a:t>5/1/2015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0894DCB-6C20-477C-B922-2AB5D5D747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8932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850238D-D740-4F9C-AB64-46ABEDA73004}" type="datetimeFigureOut">
              <a:rPr lang="en-US"/>
              <a:pPr>
                <a:defRPr/>
              </a:pPr>
              <a:t>5/1/2015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E1B8DCC-C86C-49C4-8710-66702A3E2B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7867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2EEF637-899A-415C-8B82-2C5846E42046}" type="datetimeFigureOut">
              <a:rPr lang="en-US"/>
              <a:pPr>
                <a:defRPr/>
              </a:pPr>
              <a:t>5/1/2015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260027D-8445-48A0-AECA-815655DA04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8348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BE45B6B-6B78-446A-8171-8121606F8DFA}" type="datetimeFigureOut">
              <a:rPr lang="en-US"/>
              <a:pPr>
                <a:defRPr/>
              </a:pPr>
              <a:t>5/1/2015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CDB3F9D-6A00-4159-9B05-C1F183413C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200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D47A348-0167-4739-BFDD-FFC2F1606776}" type="datetimeFigureOut">
              <a:rPr lang="en-US"/>
              <a:pPr>
                <a:defRPr/>
              </a:pPr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048609B-2151-4F50-B99E-D9CDDA30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193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5B22787-CD29-4906-B3FA-C476CBDD31F3}" type="datetimeFigureOut">
              <a:rPr lang="en-US"/>
              <a:pPr>
                <a:defRPr/>
              </a:pPr>
              <a:t>5/1/2015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932EF1C-E9E8-492E-A77A-AF23FEDE62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4389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93D7DB7-7856-4266-9D9B-451E301D5AED}" type="datetimeFigureOut">
              <a:rPr lang="en-US"/>
              <a:pPr>
                <a:defRPr/>
              </a:pPr>
              <a:t>5/1/2015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88A534B-C86A-439B-9E64-E1DC1CEF48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9339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08A87FA-259C-4E72-8D24-4C38E281DB9E}" type="datetimeFigureOut">
              <a:rPr lang="en-US"/>
              <a:pPr>
                <a:defRPr/>
              </a:pPr>
              <a:t>5/1/2015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BDEE882-202E-46C3-B74A-152C81A74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2020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DE598-615E-4C51-9478-63DC49DE05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46391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9499C5A-D2D2-40D1-AB92-DC05E3CBBC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38330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AC7AE76-BB56-4E5B-A0D6-8E3D957BDB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42171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BBCC6E4-DFB1-4DB6-95AC-42FCC30867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30047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3285601-D9E1-467A-AB81-5B0F10FA4C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38427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68F2B96-6487-4465-9D7E-4950134367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62080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D284E80-0232-43AE-9CE9-BE0CD331B8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9517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27E3742-A7BB-448E-86FC-80AC8CCADE74}" type="datetimeFigureOut">
              <a:rPr lang="en-US"/>
              <a:pPr>
                <a:defRPr/>
              </a:pPr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9A4F932-B8CB-4DE1-8EFF-80E5A42E8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77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841A69B-D6C1-4B46-9A4D-8F6F11ED92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18611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90CA644-D99A-41D0-A95C-EC692D5247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43073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B43E7B4-584C-459A-BEEB-81EBA30856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56413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CBE487E-5F2B-475D-A269-355D451E35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02826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A2CB938-BC06-4ECB-ADA5-618F3057DC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98563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9703804-5889-4B35-B209-B1367FEB02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716000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0082C6A-F194-478A-BB2C-FADAB3C2A7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442037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1996FEA-C4DA-4304-880B-31B8551B3B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73496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0AEEC51-8E5A-4F15-9D58-4D0F78EBB0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5751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B17EEEA-00A7-4EB1-B699-373CEF9BE67E}" type="datetimeFigureOut">
              <a:rPr lang="en-US"/>
              <a:pPr>
                <a:defRPr/>
              </a:pPr>
              <a:t>5/1/2015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7717DE8-8BDB-4E31-AB13-C815A880E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5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15FB454-DDF0-415C-9DE3-0714F807C3E1}" type="datetimeFigureOut">
              <a:rPr lang="en-US"/>
              <a:pPr>
                <a:defRPr/>
              </a:pPr>
              <a:t>5/1/2015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B86434B-DFB1-4A09-9CDE-6B03B26BD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91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A035294-0DAF-420C-B329-10A31E145B62}" type="datetimeFigureOut">
              <a:rPr lang="en-US"/>
              <a:pPr>
                <a:defRPr/>
              </a:pPr>
              <a:t>5/1/2015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596B8FC-CF67-4F30-AE67-5EF9C8AA4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12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C5DAB9-2498-4181-B2A8-8D3122C13100}" type="datetimeFigureOut">
              <a:rPr lang="en-US"/>
              <a:pPr>
                <a:defRPr/>
              </a:pPr>
              <a:t>5/1/2015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C1C27B4-2633-44F6-B37D-22E7CA5162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7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E675799-3422-4686-97F0-3950EBDCDEA5}" type="datetimeFigureOut">
              <a:rPr lang="en-US"/>
              <a:pPr>
                <a:defRPr/>
              </a:pPr>
              <a:t>5/1/2015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4A02DEC-315B-4E2C-BE67-54CEBE64C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21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79B1EB1-4EAD-46DE-B4EC-00F4CED1CEAB}" type="datetimeFigureOut">
              <a:rPr lang="en-US"/>
              <a:pPr>
                <a:defRPr/>
              </a:pPr>
              <a:t>5/1/2015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A7C81B5-8784-4645-B266-FD96F85D0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6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FAF32870-3CE8-4FE9-BB66-69F840335EA6}" type="datetimeFigureOut">
              <a:rPr lang="en-US"/>
              <a:pPr>
                <a:defRPr/>
              </a:pPr>
              <a:t>5/1/2015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CE1198E-5052-417F-8C19-1C211290A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AEB94492-BD79-482C-A34E-1FE563AAE045}" type="datetimeFigureOut">
              <a:rPr lang="en-US"/>
              <a:pPr>
                <a:defRPr/>
              </a:pPr>
              <a:t>5/1/2015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6AC7CA5D-B918-46C7-9DF5-E9C3993EC3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791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1592CC-8343-4F52-9F22-457A1DF359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593153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  <p:sldLayoutId id="2147483923" r:id="rId4"/>
    <p:sldLayoutId id="2147483924" r:id="rId5"/>
    <p:sldLayoutId id="2147483925" r:id="rId6"/>
    <p:sldLayoutId id="2147483926" r:id="rId7"/>
    <p:sldLayoutId id="2147483927" r:id="rId8"/>
    <p:sldLayoutId id="2147483928" r:id="rId9"/>
    <p:sldLayoutId id="2147483929" r:id="rId10"/>
    <p:sldLayoutId id="2147483930" r:id="rId11"/>
    <p:sldLayoutId id="2147483931" r:id="rId12"/>
    <p:sldLayoutId id="2147483932" r:id="rId13"/>
    <p:sldLayoutId id="2147483933" r:id="rId14"/>
    <p:sldLayoutId id="2147483934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Friday </a:t>
            </a:r>
            <a:r>
              <a:rPr lang="en-US" altLang="en-US" b="1" dirty="0" smtClean="0">
                <a:solidFill>
                  <a:srgbClr val="FF0000"/>
                </a:solidFill>
              </a:rPr>
              <a:t>May 1</a:t>
            </a:r>
            <a:r>
              <a:rPr lang="en-US" altLang="en-US" b="1" dirty="0" smtClean="0">
                <a:solidFill>
                  <a:srgbClr val="FF0000"/>
                </a:solidFill>
              </a:rPr>
              <a:t>, </a:t>
            </a:r>
            <a:r>
              <a:rPr lang="en-US" altLang="en-US" b="1" dirty="0" smtClean="0">
                <a:solidFill>
                  <a:srgbClr val="FF0000"/>
                </a:solidFill>
              </a:rPr>
              <a:t>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 - </a:t>
            </a:r>
            <a:r>
              <a:rPr lang="en-US" sz="2400" dirty="0" smtClean="0"/>
              <a:t>Analyze the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Amendment rights of free speech, press, assembly, &amp; religion.</a:t>
            </a:r>
            <a:endParaRPr lang="en-US" sz="2400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 3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rd</a:t>
            </a:r>
            <a:r>
              <a:rPr lang="en-US" sz="2800" b="1" dirty="0" smtClean="0">
                <a:solidFill>
                  <a:srgbClr val="FF0000"/>
                </a:solidFill>
              </a:rPr>
              <a:t> Period ONLY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WARM-UP: Tax Day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PRESENATIONS: 1</a:t>
            </a:r>
            <a:r>
              <a:rPr lang="en-US" sz="2400" baseline="30000" dirty="0" smtClean="0">
                <a:solidFill>
                  <a:prstClr val="black"/>
                </a:solidFill>
              </a:rPr>
              <a:t>st</a:t>
            </a:r>
            <a:r>
              <a:rPr lang="en-US" sz="2400" dirty="0" smtClean="0">
                <a:solidFill>
                  <a:prstClr val="black"/>
                </a:solidFill>
              </a:rPr>
              <a:t> Amendment Court Cases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CHART: Fill out chart as each case is presented</a:t>
            </a:r>
            <a:endParaRPr lang="en-US" sz="1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Tax Day WARM-UP</a:t>
            </a:r>
            <a:r>
              <a:rPr lang="en-US" sz="2800" dirty="0">
                <a:solidFill>
                  <a:srgbClr val="1F497D"/>
                </a:solidFill>
              </a:rPr>
              <a:t>: </a:t>
            </a:r>
            <a:r>
              <a:rPr lang="en-US" sz="1050" dirty="0">
                <a:solidFill>
                  <a:srgbClr val="000000"/>
                </a:solidFill>
              </a:rPr>
              <a:t>(Follow the directions below</a:t>
            </a:r>
            <a:r>
              <a:rPr lang="en-US" sz="1050" dirty="0" smtClean="0">
                <a:solidFill>
                  <a:srgbClr val="000000"/>
                </a:solidFill>
              </a:rPr>
              <a:t>)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	***5 minutes***</a:t>
            </a:r>
          </a:p>
          <a:p>
            <a:pPr marL="0" lvl="0" indent="0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sz="1800" dirty="0">
                <a:solidFill>
                  <a:prstClr val="black"/>
                </a:solidFill>
              </a:rPr>
              <a:t>Calculate your weekly taxes and make your Weekly Deposit.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800" dirty="0">
                <a:solidFill>
                  <a:prstClr val="black"/>
                </a:solidFill>
              </a:rPr>
              <a:t>Ask your Section Leader if you received any restroom bonuses</a:t>
            </a:r>
          </a:p>
          <a:p>
            <a:pPr marL="857250" lvl="1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solidFill>
                  <a:prstClr val="black"/>
                </a:solidFill>
              </a:rPr>
              <a:t>If so, add it to your pay for that day on your Weekly Time Sheet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800" dirty="0">
                <a:solidFill>
                  <a:prstClr val="black"/>
                </a:solidFill>
              </a:rPr>
              <a:t>Add up your daily pay from the week to get your Gross Total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800" dirty="0">
                <a:solidFill>
                  <a:prstClr val="black"/>
                </a:solidFill>
              </a:rPr>
              <a:t>Calculate your taxes using the TAX BRACKETS below:</a:t>
            </a:r>
          </a:p>
          <a:p>
            <a:pPr marL="1257300" lvl="2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solidFill>
                  <a:srgbClr val="00B050"/>
                </a:solidFill>
              </a:rPr>
              <a:t>Gross Total </a:t>
            </a:r>
            <a:r>
              <a:rPr lang="en-US" sz="1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 than $45.00 </a:t>
            </a:r>
            <a:r>
              <a:rPr lang="en-US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================</a:t>
            </a:r>
            <a:r>
              <a:rPr lang="en-US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1800" b="1" u="sng" dirty="0">
                <a:solidFill>
                  <a:srgbClr val="FF0000"/>
                </a:solidFill>
              </a:rPr>
              <a:t>28%</a:t>
            </a:r>
            <a:r>
              <a:rPr lang="en-US" sz="1800" dirty="0">
                <a:solidFill>
                  <a:srgbClr val="FF0000"/>
                </a:solidFill>
              </a:rPr>
              <a:t> tax rate (X 0.28)</a:t>
            </a:r>
          </a:p>
          <a:p>
            <a:pPr marL="1257300" lvl="2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solidFill>
                  <a:srgbClr val="00B050"/>
                </a:solidFill>
              </a:rPr>
              <a:t>Gross Total </a:t>
            </a:r>
            <a:r>
              <a:rPr lang="en-US" sz="1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$45 through $55.00 </a:t>
            </a:r>
            <a:r>
              <a:rPr lang="en-US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==============</a:t>
            </a:r>
            <a:r>
              <a:rPr lang="en-US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1800" b="1" u="sng" dirty="0">
                <a:solidFill>
                  <a:srgbClr val="FF0000"/>
                </a:solidFill>
                <a:sym typeface="Wingdings" panose="05000000000000000000" pitchFamily="2" charset="2"/>
              </a:rPr>
              <a:t>33</a:t>
            </a:r>
            <a:r>
              <a:rPr lang="en-US" sz="1800" b="1" u="sng" dirty="0">
                <a:solidFill>
                  <a:srgbClr val="FF0000"/>
                </a:solidFill>
              </a:rPr>
              <a:t>%</a:t>
            </a:r>
            <a:r>
              <a:rPr lang="en-US" sz="1800" dirty="0">
                <a:solidFill>
                  <a:srgbClr val="FF0000"/>
                </a:solidFill>
              </a:rPr>
              <a:t> tax rate (X 0.33)</a:t>
            </a:r>
          </a:p>
          <a:p>
            <a:pPr marL="1257300" lvl="2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solidFill>
                  <a:srgbClr val="00B050"/>
                </a:solidFill>
              </a:rPr>
              <a:t>Gross Total </a:t>
            </a:r>
            <a:r>
              <a:rPr lang="en-US" sz="1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than $55.00</a:t>
            </a:r>
            <a:r>
              <a:rPr lang="en-US" sz="1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================</a:t>
            </a:r>
            <a:r>
              <a:rPr lang="en-US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1800" b="1" u="sng" dirty="0">
                <a:solidFill>
                  <a:srgbClr val="FF0000"/>
                </a:solidFill>
              </a:rPr>
              <a:t>38%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dirty="0">
                <a:solidFill>
                  <a:srgbClr val="FF0000"/>
                </a:solidFill>
              </a:rPr>
              <a:t>tax rate (X 0.38)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800" dirty="0">
                <a:solidFill>
                  <a:prstClr val="black"/>
                </a:solidFill>
              </a:rPr>
              <a:t>Subtract your taxes from your gross to get your net pay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800" dirty="0">
                <a:solidFill>
                  <a:prstClr val="black"/>
                </a:solidFill>
              </a:rPr>
              <a:t>Your net pay for the week = your Weekly </a:t>
            </a:r>
            <a:r>
              <a:rPr lang="en-US" sz="1800" dirty="0" smtClean="0">
                <a:solidFill>
                  <a:prstClr val="black"/>
                </a:solidFill>
              </a:rPr>
              <a:t>Deposit</a:t>
            </a:r>
            <a:endParaRPr lang="en-US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17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Possible Websites to Use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000000"/>
                </a:solidFill>
              </a:rPr>
              <a:t>Supremecourt.gov</a:t>
            </a:r>
          </a:p>
          <a:p>
            <a:r>
              <a:rPr lang="en-US" altLang="en-US" dirty="0" smtClean="0">
                <a:solidFill>
                  <a:srgbClr val="000000"/>
                </a:solidFill>
              </a:rPr>
              <a:t>Justia.com</a:t>
            </a:r>
          </a:p>
          <a:p>
            <a:r>
              <a:rPr lang="en-US" altLang="en-US" dirty="0" smtClean="0">
                <a:solidFill>
                  <a:srgbClr val="000000"/>
                </a:solidFill>
              </a:rPr>
              <a:t>Oyez.org</a:t>
            </a:r>
          </a:p>
          <a:p>
            <a:r>
              <a:rPr lang="en-US" altLang="en-US" dirty="0" smtClean="0">
                <a:solidFill>
                  <a:srgbClr val="000000"/>
                </a:solidFill>
              </a:rPr>
              <a:t>Law.cornell.edu</a:t>
            </a:r>
          </a:p>
          <a:p>
            <a:r>
              <a:rPr lang="en-US" altLang="en-US" dirty="0" smtClean="0">
                <a:solidFill>
                  <a:srgbClr val="FF0000"/>
                </a:solidFill>
              </a:rPr>
              <a:t>FirstAmendmentSchools.org</a:t>
            </a:r>
          </a:p>
          <a:p>
            <a:r>
              <a:rPr lang="en-US" altLang="en-US" dirty="0" smtClean="0">
                <a:solidFill>
                  <a:srgbClr val="FF0000"/>
                </a:solidFill>
              </a:rPr>
              <a:t>UScourts.gov</a:t>
            </a:r>
          </a:p>
          <a:p>
            <a:r>
              <a:rPr lang="en-US" altLang="en-US" dirty="0" smtClean="0">
                <a:solidFill>
                  <a:srgbClr val="FF0000"/>
                </a:solidFill>
              </a:rPr>
              <a:t>Casebriefs.com</a:t>
            </a:r>
            <a:endParaRPr lang="en-US" alt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46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Religion – Establishment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Font typeface="Arial" charset="0"/>
              <a:buNone/>
              <a:defRPr/>
            </a:pPr>
            <a:r>
              <a:rPr lang="en-US" altLang="en-US" sz="3600" dirty="0" smtClean="0"/>
              <a:t>CASE: Everson v. Board of Ed. (1947)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9150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Religion – Establishment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Font typeface="Arial" charset="0"/>
              <a:buNone/>
              <a:defRPr/>
            </a:pPr>
            <a:r>
              <a:rPr lang="en-US" altLang="en-US" sz="3600" dirty="0" smtClean="0"/>
              <a:t>CASE: Engel v. Vitale (1962)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26270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Religion – Establishment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</a:t>
            </a:r>
            <a:r>
              <a:rPr lang="en-US" altLang="en-US" sz="3600" dirty="0"/>
              <a:t>Santa Fe Independent School </a:t>
            </a:r>
            <a:r>
              <a:rPr lang="en-US" altLang="en-US" sz="3600" dirty="0" smtClean="0"/>
              <a:t>			District </a:t>
            </a:r>
            <a:r>
              <a:rPr lang="en-US" altLang="en-US" sz="3600" dirty="0"/>
              <a:t>v. Doe (2000)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26270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Religion – Establishment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Good News Club v. Milford Central 		School (2001)</a:t>
            </a:r>
            <a:endParaRPr lang="en-US" altLang="en-US" sz="3600" dirty="0"/>
          </a:p>
          <a:p>
            <a:pPr marL="0" indent="0">
              <a:buFont typeface="Arial" charset="0"/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1847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Religion – Establishment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</a:t>
            </a:r>
            <a:r>
              <a:rPr lang="en-US" altLang="en-US" sz="3600" dirty="0"/>
              <a:t>Epperson v. Arkansas (1968)</a:t>
            </a:r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68327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Religion – Establishment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Pierce v. Society of Sisters (1925)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84020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Religion – Establishment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</a:t>
            </a:r>
            <a:r>
              <a:rPr lang="en-US" altLang="en-US" sz="3600" dirty="0"/>
              <a:t>Lemon v. </a:t>
            </a:r>
            <a:r>
              <a:rPr lang="en-US" altLang="en-US" sz="3600" dirty="0" err="1"/>
              <a:t>Kurtzman</a:t>
            </a:r>
            <a:r>
              <a:rPr lang="en-US" altLang="en-US" sz="3600" dirty="0"/>
              <a:t> (1971)</a:t>
            </a:r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84020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Religion – Establishment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Zelman v. Simmons-Harris (2002)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1849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Religion – Free Exercise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Reynolds v. U.S. (1879)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13473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Friday </a:t>
            </a:r>
            <a:r>
              <a:rPr lang="en-US" altLang="en-US" b="1" dirty="0" smtClean="0">
                <a:solidFill>
                  <a:srgbClr val="FF0000"/>
                </a:solidFill>
              </a:rPr>
              <a:t>May 1</a:t>
            </a:r>
            <a:r>
              <a:rPr lang="en-US" altLang="en-US" b="1" dirty="0" smtClean="0">
                <a:solidFill>
                  <a:srgbClr val="FF0000"/>
                </a:solidFill>
              </a:rPr>
              <a:t>, </a:t>
            </a:r>
            <a:r>
              <a:rPr lang="en-US" altLang="en-US" b="1" dirty="0" smtClean="0">
                <a:solidFill>
                  <a:srgbClr val="FF0000"/>
                </a:solidFill>
              </a:rPr>
              <a:t>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lvl="0" indent="-609600">
              <a:spcBef>
                <a:spcPct val="0"/>
              </a:spcBef>
              <a:buNone/>
              <a:defRPr/>
            </a:pPr>
            <a:r>
              <a:rPr lang="en-US" sz="2400" dirty="0">
                <a:solidFill>
                  <a:prstClr val="black"/>
                </a:solidFill>
              </a:rPr>
              <a:t> - Analyze the 1</a:t>
            </a:r>
            <a:r>
              <a:rPr lang="en-US" sz="2400" baseline="30000" dirty="0">
                <a:solidFill>
                  <a:prstClr val="black"/>
                </a:solidFill>
              </a:rPr>
              <a:t>st</a:t>
            </a:r>
            <a:r>
              <a:rPr lang="en-US" sz="2400" dirty="0">
                <a:solidFill>
                  <a:prstClr val="black"/>
                </a:solidFill>
              </a:rPr>
              <a:t> Amendment rights of free speech, press, assembly, &amp; religion</a:t>
            </a:r>
            <a:r>
              <a:rPr lang="en-US" sz="2400" dirty="0" smtClean="0">
                <a:solidFill>
                  <a:prstClr val="black"/>
                </a:solidFill>
              </a:rPr>
              <a:t>.</a:t>
            </a:r>
            <a:endParaRPr lang="en-US" sz="2400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 5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800" b="1" dirty="0" smtClean="0">
                <a:solidFill>
                  <a:srgbClr val="FF0000"/>
                </a:solidFill>
              </a:rPr>
              <a:t> Period ONLY</a:t>
            </a:r>
            <a:endParaRPr lang="en-US" sz="2400" dirty="0" smtClean="0"/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>
                <a:solidFill>
                  <a:prstClr val="black"/>
                </a:solidFill>
              </a:rPr>
              <a:t>WARM-UP: Tax Day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>
                <a:solidFill>
                  <a:prstClr val="black"/>
                </a:solidFill>
              </a:rPr>
              <a:t>PRESENATIONS: 1</a:t>
            </a:r>
            <a:r>
              <a:rPr lang="en-US" sz="2200" baseline="30000" dirty="0">
                <a:solidFill>
                  <a:prstClr val="black"/>
                </a:solidFill>
              </a:rPr>
              <a:t>st</a:t>
            </a:r>
            <a:r>
              <a:rPr lang="en-US" sz="2200" dirty="0">
                <a:solidFill>
                  <a:prstClr val="black"/>
                </a:solidFill>
              </a:rPr>
              <a:t> Amendment Court Cases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>
                <a:solidFill>
                  <a:prstClr val="black"/>
                </a:solidFill>
              </a:rPr>
              <a:t>CHART: Fill out chart as each case is presented</a:t>
            </a:r>
            <a:endParaRPr lang="en-US" sz="11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Tax Day WARM-UP</a:t>
            </a:r>
            <a:r>
              <a:rPr lang="en-US" sz="2800" dirty="0">
                <a:solidFill>
                  <a:srgbClr val="1F497D"/>
                </a:solidFill>
              </a:rPr>
              <a:t>: </a:t>
            </a:r>
            <a:r>
              <a:rPr lang="en-US" sz="1050" dirty="0">
                <a:solidFill>
                  <a:srgbClr val="000000"/>
                </a:solidFill>
              </a:rPr>
              <a:t>(Follow the directions below</a:t>
            </a:r>
            <a:r>
              <a:rPr lang="en-US" sz="1050" dirty="0" smtClean="0">
                <a:solidFill>
                  <a:srgbClr val="000000"/>
                </a:solidFill>
              </a:rPr>
              <a:t>)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	***5 minutes***</a:t>
            </a:r>
          </a:p>
          <a:p>
            <a:pPr marL="0" lvl="0" indent="0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sz="1800" dirty="0">
                <a:solidFill>
                  <a:prstClr val="black"/>
                </a:solidFill>
              </a:rPr>
              <a:t>Calculate your weekly taxes and make your Weekly Deposit.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800" dirty="0">
                <a:solidFill>
                  <a:prstClr val="black"/>
                </a:solidFill>
              </a:rPr>
              <a:t>Ask your Section Leader if you received any restroom </a:t>
            </a:r>
            <a:r>
              <a:rPr lang="en-US" sz="1800" dirty="0" smtClean="0">
                <a:solidFill>
                  <a:prstClr val="black"/>
                </a:solidFill>
              </a:rPr>
              <a:t>or attendance bonuses</a:t>
            </a:r>
            <a:endParaRPr lang="en-US" sz="1800" dirty="0">
              <a:solidFill>
                <a:prstClr val="black"/>
              </a:solidFill>
            </a:endParaRPr>
          </a:p>
          <a:p>
            <a:pPr marL="857250" lvl="1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solidFill>
                  <a:prstClr val="black"/>
                </a:solidFill>
              </a:rPr>
              <a:t>If so, add it to your pay for that day on your Weekly Time Sheet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800" dirty="0">
                <a:solidFill>
                  <a:prstClr val="black"/>
                </a:solidFill>
              </a:rPr>
              <a:t>Add up your daily pay from the week to get your Gross Total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800" dirty="0">
                <a:solidFill>
                  <a:prstClr val="black"/>
                </a:solidFill>
              </a:rPr>
              <a:t>Calculate your taxes using the TAX </a:t>
            </a:r>
            <a:r>
              <a:rPr lang="en-US" sz="1800" dirty="0" smtClean="0">
                <a:solidFill>
                  <a:prstClr val="black"/>
                </a:solidFill>
              </a:rPr>
              <a:t>BRACKET </a:t>
            </a:r>
            <a:r>
              <a:rPr lang="en-US" sz="1800" dirty="0">
                <a:solidFill>
                  <a:prstClr val="black"/>
                </a:solidFill>
              </a:rPr>
              <a:t>below</a:t>
            </a:r>
            <a:r>
              <a:rPr lang="en-US" sz="1800" dirty="0" smtClean="0">
                <a:solidFill>
                  <a:prstClr val="black"/>
                </a:solidFill>
              </a:rPr>
              <a:t>:</a:t>
            </a:r>
            <a:endParaRPr lang="en-US" sz="1800" dirty="0">
              <a:solidFill>
                <a:srgbClr val="FF0000"/>
              </a:solidFill>
            </a:endParaRPr>
          </a:p>
          <a:p>
            <a:pPr marL="1257300" lvl="2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Proportional Tax for ALL STUDENTS</a:t>
            </a:r>
            <a:r>
              <a:rPr lang="en-US" sz="18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=============</a:t>
            </a:r>
            <a:r>
              <a:rPr lang="en-US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1800" b="1" u="sng" dirty="0">
                <a:solidFill>
                  <a:srgbClr val="FF0000"/>
                </a:solidFill>
                <a:sym typeface="Wingdings" panose="05000000000000000000" pitchFamily="2" charset="2"/>
              </a:rPr>
              <a:t>37</a:t>
            </a:r>
            <a:r>
              <a:rPr lang="en-US" sz="1800" b="1" u="sng" dirty="0">
                <a:solidFill>
                  <a:srgbClr val="FF0000"/>
                </a:solidFill>
              </a:rPr>
              <a:t>%</a:t>
            </a:r>
            <a:r>
              <a:rPr lang="en-US" sz="1800" dirty="0">
                <a:solidFill>
                  <a:srgbClr val="FF0000"/>
                </a:solidFill>
              </a:rPr>
              <a:t> tax rate (X </a:t>
            </a:r>
            <a:r>
              <a:rPr lang="en-US" sz="1800" dirty="0" smtClean="0">
                <a:solidFill>
                  <a:srgbClr val="FF0000"/>
                </a:solidFill>
              </a:rPr>
              <a:t>0.37)</a:t>
            </a:r>
            <a:endParaRPr lang="en-US" sz="1800" dirty="0">
              <a:solidFill>
                <a:srgbClr val="FF0000"/>
              </a:solidFill>
            </a:endParaRP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800" dirty="0">
                <a:solidFill>
                  <a:prstClr val="black"/>
                </a:solidFill>
              </a:rPr>
              <a:t>Subtract your taxes from your gross to get your net pay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800" dirty="0">
                <a:solidFill>
                  <a:prstClr val="black"/>
                </a:solidFill>
              </a:rPr>
              <a:t>Your net pay for the week = your Weekly </a:t>
            </a:r>
            <a:r>
              <a:rPr lang="en-US" sz="1800" dirty="0" smtClean="0">
                <a:solidFill>
                  <a:prstClr val="black"/>
                </a:solidFill>
              </a:rPr>
              <a:t>Deposit</a:t>
            </a:r>
            <a:endParaRPr lang="en-US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2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Religion – Free Exercise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</a:t>
            </a:r>
            <a:r>
              <a:rPr lang="en-US" altLang="en-US" sz="3600" dirty="0"/>
              <a:t>Oregon v. Smith (1990)</a:t>
            </a:r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50711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Religion – Free Exercise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</a:t>
            </a:r>
            <a:r>
              <a:rPr lang="en-US" altLang="en-US" sz="3600" dirty="0"/>
              <a:t>West Virginia State Board of Ed. v. </a:t>
            </a:r>
            <a:r>
              <a:rPr lang="en-US" altLang="en-US" sz="3600" dirty="0" smtClean="0"/>
              <a:t>		Barnette </a:t>
            </a:r>
            <a:r>
              <a:rPr lang="en-US" altLang="en-US" sz="3600" dirty="0"/>
              <a:t>(1943)</a:t>
            </a:r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63545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Speech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</a:t>
            </a:r>
            <a:r>
              <a:rPr lang="en-US" altLang="en-US" sz="3600" dirty="0" err="1"/>
              <a:t>Schenck</a:t>
            </a:r>
            <a:r>
              <a:rPr lang="en-US" altLang="en-US" sz="3600" dirty="0"/>
              <a:t> v. U.S. (1919)</a:t>
            </a:r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73518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Speech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U.S. v. </a:t>
            </a:r>
            <a:r>
              <a:rPr lang="en-US" altLang="en-US" sz="3600" dirty="0" err="1" smtClean="0"/>
              <a:t>Eichman</a:t>
            </a:r>
            <a:r>
              <a:rPr lang="en-US" altLang="en-US" sz="3600" dirty="0" smtClean="0"/>
              <a:t> (1990)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5588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Speech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U.S. v. O’Brien (1968)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5588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Speech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Tinker v. Des Moines (1969)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5588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Speech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Bethel School District v. Fraser 			(1986)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5588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Speech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Yates v. U.S. (1957)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5588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Speech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</a:t>
            </a:r>
            <a:r>
              <a:rPr lang="en-US" altLang="en-US" sz="3600" dirty="0" err="1" smtClean="0"/>
              <a:t>Gitlow</a:t>
            </a:r>
            <a:r>
              <a:rPr lang="en-US" altLang="en-US" sz="3600" dirty="0" smtClean="0"/>
              <a:t> v. New York (1925)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5588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Speech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Buckley v. </a:t>
            </a:r>
            <a:r>
              <a:rPr lang="en-US" altLang="en-US" sz="3600" dirty="0" err="1" smtClean="0"/>
              <a:t>Valeo</a:t>
            </a:r>
            <a:r>
              <a:rPr lang="en-US" altLang="en-US" sz="3600" dirty="0" smtClean="0"/>
              <a:t> (1976)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5588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Friday </a:t>
            </a:r>
            <a:r>
              <a:rPr lang="en-US" altLang="en-US" b="1" dirty="0" smtClean="0">
                <a:solidFill>
                  <a:srgbClr val="FF0000"/>
                </a:solidFill>
              </a:rPr>
              <a:t>May 1</a:t>
            </a:r>
            <a:r>
              <a:rPr lang="en-US" altLang="en-US" b="1" dirty="0" smtClean="0">
                <a:solidFill>
                  <a:srgbClr val="FF0000"/>
                </a:solidFill>
              </a:rPr>
              <a:t>, </a:t>
            </a:r>
            <a:r>
              <a:rPr lang="en-US" altLang="en-US" b="1" dirty="0" smtClean="0">
                <a:solidFill>
                  <a:srgbClr val="FF0000"/>
                </a:solidFill>
              </a:rPr>
              <a:t>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lvl="0" indent="-609600">
              <a:spcBef>
                <a:spcPct val="0"/>
              </a:spcBef>
              <a:buNone/>
              <a:defRPr/>
            </a:pPr>
            <a:r>
              <a:rPr lang="en-US" sz="2400" dirty="0">
                <a:solidFill>
                  <a:prstClr val="black"/>
                </a:solidFill>
              </a:rPr>
              <a:t> - Analyze the 1</a:t>
            </a:r>
            <a:r>
              <a:rPr lang="en-US" sz="2400" baseline="30000" dirty="0">
                <a:solidFill>
                  <a:prstClr val="black"/>
                </a:solidFill>
              </a:rPr>
              <a:t>st</a:t>
            </a:r>
            <a:r>
              <a:rPr lang="en-US" sz="2400" dirty="0">
                <a:solidFill>
                  <a:prstClr val="black"/>
                </a:solidFill>
              </a:rPr>
              <a:t> Amendment rights of free speech, press, assembly, &amp; religion.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 4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800" b="1" dirty="0" smtClean="0">
                <a:solidFill>
                  <a:srgbClr val="FF0000"/>
                </a:solidFill>
              </a:rPr>
              <a:t> &amp; 6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800" b="1" dirty="0" smtClean="0">
                <a:solidFill>
                  <a:srgbClr val="FF0000"/>
                </a:solidFill>
              </a:rPr>
              <a:t> Periods ONLY</a:t>
            </a:r>
            <a:endParaRPr lang="en-US" sz="2400" dirty="0" smtClean="0"/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>
                <a:solidFill>
                  <a:prstClr val="black"/>
                </a:solidFill>
              </a:rPr>
              <a:t>WARM-UP: Tax Day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>
                <a:solidFill>
                  <a:prstClr val="black"/>
                </a:solidFill>
              </a:rPr>
              <a:t>PRESENATIONS: 1</a:t>
            </a:r>
            <a:r>
              <a:rPr lang="en-US" sz="2200" baseline="30000" dirty="0">
                <a:solidFill>
                  <a:prstClr val="black"/>
                </a:solidFill>
              </a:rPr>
              <a:t>st</a:t>
            </a:r>
            <a:r>
              <a:rPr lang="en-US" sz="2200" dirty="0">
                <a:solidFill>
                  <a:prstClr val="black"/>
                </a:solidFill>
              </a:rPr>
              <a:t> Amendment Court Cases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>
                <a:solidFill>
                  <a:prstClr val="black"/>
                </a:solidFill>
              </a:rPr>
              <a:t>CHART: Fill out chart as each case is presented</a:t>
            </a:r>
            <a:endParaRPr lang="en-US" sz="11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Tax Day WARM-UP</a:t>
            </a:r>
            <a:r>
              <a:rPr lang="en-US" sz="2800" dirty="0">
                <a:solidFill>
                  <a:srgbClr val="1F497D"/>
                </a:solidFill>
              </a:rPr>
              <a:t>: </a:t>
            </a:r>
            <a:r>
              <a:rPr lang="en-US" sz="1050" dirty="0">
                <a:solidFill>
                  <a:srgbClr val="000000"/>
                </a:solidFill>
              </a:rPr>
              <a:t>(Follow the directions below</a:t>
            </a:r>
            <a:r>
              <a:rPr lang="en-US" sz="1050" dirty="0" smtClean="0">
                <a:solidFill>
                  <a:srgbClr val="000000"/>
                </a:solidFill>
              </a:rPr>
              <a:t>)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	***5 minutes***</a:t>
            </a:r>
          </a:p>
          <a:p>
            <a:pPr marL="0" lvl="0" indent="0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sz="1600" dirty="0">
                <a:solidFill>
                  <a:prstClr val="black"/>
                </a:solidFill>
              </a:rPr>
              <a:t>Calculate your weekly taxes and make your Weekly Deposit.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600" dirty="0">
                <a:solidFill>
                  <a:prstClr val="black"/>
                </a:solidFill>
              </a:rPr>
              <a:t>Ask your Section Leader if you received any restroom bonuses</a:t>
            </a:r>
          </a:p>
          <a:p>
            <a:pPr marL="857250" lvl="1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prstClr val="black"/>
                </a:solidFill>
              </a:rPr>
              <a:t>If so, add it to your pay for that day on your Weekly Time Sheet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600" dirty="0">
                <a:solidFill>
                  <a:prstClr val="black"/>
                </a:solidFill>
              </a:rPr>
              <a:t>Add up your daily pay from the week to get your Gross Total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600" dirty="0">
                <a:solidFill>
                  <a:prstClr val="black"/>
                </a:solidFill>
              </a:rPr>
              <a:t>Calculate your taxes using the TAX BRACKETS below:</a:t>
            </a:r>
          </a:p>
          <a:p>
            <a:pPr marL="1257300" lvl="2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srgbClr val="00B050"/>
                </a:solidFill>
              </a:rPr>
              <a:t>Gross Total </a:t>
            </a:r>
            <a:r>
              <a:rPr lang="en-US" sz="16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 than $40.00 </a:t>
            </a:r>
            <a:r>
              <a:rPr lang="en-US" sz="1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================</a:t>
            </a:r>
            <a:r>
              <a:rPr lang="en-US" sz="1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1600" b="1" u="sng" dirty="0">
                <a:solidFill>
                  <a:srgbClr val="FF0000"/>
                </a:solidFill>
                <a:sym typeface="Wingdings" panose="05000000000000000000" pitchFamily="2" charset="2"/>
              </a:rPr>
              <a:t>10</a:t>
            </a:r>
            <a:r>
              <a:rPr lang="en-US" sz="1600" b="1" u="sng" dirty="0">
                <a:solidFill>
                  <a:srgbClr val="FF0000"/>
                </a:solidFill>
              </a:rPr>
              <a:t>%</a:t>
            </a:r>
            <a:r>
              <a:rPr lang="en-US" sz="1600" dirty="0">
                <a:solidFill>
                  <a:srgbClr val="FF0000"/>
                </a:solidFill>
              </a:rPr>
              <a:t> tax rate (X 0.10)</a:t>
            </a:r>
          </a:p>
          <a:p>
            <a:pPr marL="1257300" lvl="2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srgbClr val="00B050"/>
                </a:solidFill>
              </a:rPr>
              <a:t>Gross Total </a:t>
            </a:r>
            <a:r>
              <a:rPr lang="en-US" sz="16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$40 through $60.00 </a:t>
            </a:r>
            <a:r>
              <a:rPr lang="en-US" sz="1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==============</a:t>
            </a:r>
            <a:r>
              <a:rPr lang="en-US" sz="1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1600" b="1" u="sng" dirty="0">
                <a:solidFill>
                  <a:srgbClr val="FF0000"/>
                </a:solidFill>
                <a:sym typeface="Wingdings" panose="05000000000000000000" pitchFamily="2" charset="2"/>
              </a:rPr>
              <a:t>20</a:t>
            </a:r>
            <a:r>
              <a:rPr lang="en-US" sz="1600" b="1" u="sng" dirty="0">
                <a:solidFill>
                  <a:srgbClr val="FF0000"/>
                </a:solidFill>
              </a:rPr>
              <a:t>%</a:t>
            </a:r>
            <a:r>
              <a:rPr lang="en-US" sz="1600" dirty="0">
                <a:solidFill>
                  <a:srgbClr val="FF0000"/>
                </a:solidFill>
              </a:rPr>
              <a:t> tax rate (X 0.20)</a:t>
            </a:r>
          </a:p>
          <a:p>
            <a:pPr marL="1257300" lvl="2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srgbClr val="00B050"/>
                </a:solidFill>
              </a:rPr>
              <a:t>Gross Total </a:t>
            </a:r>
            <a:r>
              <a:rPr lang="en-US" sz="16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$60 through $70.00 </a:t>
            </a:r>
            <a:r>
              <a:rPr lang="en-US" sz="1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==============</a:t>
            </a:r>
            <a:r>
              <a:rPr lang="en-US" sz="1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1600" b="1" u="sng" dirty="0">
                <a:solidFill>
                  <a:srgbClr val="FF0000"/>
                </a:solidFill>
                <a:sym typeface="Wingdings" panose="05000000000000000000" pitchFamily="2" charset="2"/>
              </a:rPr>
              <a:t>30</a:t>
            </a:r>
            <a:r>
              <a:rPr lang="en-US" sz="1600" b="1" u="sng" dirty="0">
                <a:solidFill>
                  <a:srgbClr val="FF0000"/>
                </a:solidFill>
              </a:rPr>
              <a:t>%</a:t>
            </a:r>
            <a:r>
              <a:rPr lang="en-US" sz="1600" dirty="0">
                <a:solidFill>
                  <a:srgbClr val="FF0000"/>
                </a:solidFill>
              </a:rPr>
              <a:t> tax rate (X 0.30)</a:t>
            </a:r>
          </a:p>
          <a:p>
            <a:pPr marL="1257300" lvl="2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srgbClr val="00B050"/>
                </a:solidFill>
              </a:rPr>
              <a:t>Gross Total </a:t>
            </a:r>
            <a:r>
              <a:rPr lang="en-US" sz="16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$70 through $80.00 </a:t>
            </a:r>
            <a:r>
              <a:rPr lang="en-US" sz="1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==============</a:t>
            </a:r>
            <a:r>
              <a:rPr lang="en-US" sz="1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1600" b="1" u="sng" dirty="0">
                <a:solidFill>
                  <a:srgbClr val="FF0000"/>
                </a:solidFill>
                <a:sym typeface="Wingdings" panose="05000000000000000000" pitchFamily="2" charset="2"/>
              </a:rPr>
              <a:t>40</a:t>
            </a:r>
            <a:r>
              <a:rPr lang="en-US" sz="1600" b="1" u="sng" dirty="0">
                <a:solidFill>
                  <a:srgbClr val="FF0000"/>
                </a:solidFill>
              </a:rPr>
              <a:t>%</a:t>
            </a:r>
            <a:r>
              <a:rPr lang="en-US" sz="1600" dirty="0">
                <a:solidFill>
                  <a:srgbClr val="FF0000"/>
                </a:solidFill>
              </a:rPr>
              <a:t> tax rate (X 0.40)</a:t>
            </a:r>
          </a:p>
          <a:p>
            <a:pPr marL="1257300" lvl="2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srgbClr val="00B050"/>
                </a:solidFill>
              </a:rPr>
              <a:t>Gross Total </a:t>
            </a:r>
            <a:r>
              <a:rPr lang="en-US" sz="16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than $80.00</a:t>
            </a:r>
            <a:r>
              <a:rPr lang="en-US" sz="1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================</a:t>
            </a:r>
            <a:r>
              <a:rPr lang="en-US" sz="1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1600" b="1" u="sng" dirty="0">
                <a:solidFill>
                  <a:srgbClr val="FF0000"/>
                </a:solidFill>
                <a:sym typeface="Wingdings" panose="05000000000000000000" pitchFamily="2" charset="2"/>
              </a:rPr>
              <a:t>50</a:t>
            </a:r>
            <a:r>
              <a:rPr lang="en-US" sz="1600" b="1" u="sng" dirty="0">
                <a:solidFill>
                  <a:srgbClr val="FF0000"/>
                </a:solidFill>
              </a:rPr>
              <a:t>%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</a:rPr>
              <a:t>tax rate (X 0.50)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600" dirty="0">
                <a:solidFill>
                  <a:prstClr val="black"/>
                </a:solidFill>
              </a:rPr>
              <a:t>Subtract your taxes from your gross to get your net pay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600" dirty="0">
                <a:solidFill>
                  <a:prstClr val="black"/>
                </a:solidFill>
              </a:rPr>
              <a:t>Your net pay for the week = your Weekly </a:t>
            </a:r>
            <a:r>
              <a:rPr lang="en-US" sz="1600" dirty="0" smtClean="0">
                <a:solidFill>
                  <a:prstClr val="black"/>
                </a:solidFill>
              </a:rPr>
              <a:t>Deposit</a:t>
            </a:r>
            <a:endParaRPr lang="en-U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9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Press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Near v. Minnesota (1931)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5588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Press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NY Times v. U.S. (1971)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07175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Press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Sheppard v. Maxwell (1966)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6619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Press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Hazelwood School District v. 			</a:t>
            </a:r>
            <a:r>
              <a:rPr lang="en-US" altLang="en-US" sz="3600" dirty="0" err="1" smtClean="0"/>
              <a:t>Kuhlmeier</a:t>
            </a:r>
            <a:r>
              <a:rPr lang="en-US" altLang="en-US" sz="3600" dirty="0" smtClean="0"/>
              <a:t> (1988)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6619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Press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</a:t>
            </a:r>
            <a:r>
              <a:rPr lang="en-US" altLang="en-US" sz="3600" dirty="0" err="1" smtClean="0"/>
              <a:t>Branzburg</a:t>
            </a:r>
            <a:r>
              <a:rPr lang="en-US" altLang="en-US" sz="3600" dirty="0" smtClean="0"/>
              <a:t> v. Hayes (1972)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6619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Press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National Broadcasting Co. v. U.S. 		(1943)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6619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Press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Red Lion Broadcasting Co. v. FCC 		(1969)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6619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Press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Miller v. California (1973)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6619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Assembly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Hill v. Colorado (2000)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6619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Assembly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Gregory v. Colorado (1969)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49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274638"/>
            <a:ext cx="82296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u="sng" dirty="0" smtClean="0">
                <a:solidFill>
                  <a:prstClr val="black"/>
                </a:solidFill>
              </a:rPr>
              <a:t>1</a:t>
            </a:r>
            <a:r>
              <a:rPr lang="en-US" altLang="en-US" b="1" u="sng" baseline="30000" dirty="0" smtClean="0">
                <a:solidFill>
                  <a:prstClr val="black"/>
                </a:solidFill>
              </a:rPr>
              <a:t>st</a:t>
            </a:r>
            <a:r>
              <a:rPr lang="en-US" altLang="en-US" b="1" u="sng" dirty="0" smtClean="0">
                <a:solidFill>
                  <a:prstClr val="black"/>
                </a:solidFill>
              </a:rPr>
              <a:t> AMENDMENT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990600"/>
            <a:ext cx="91440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buFontTx/>
              <a:buNone/>
            </a:pPr>
            <a:r>
              <a:rPr lang="en-US" altLang="en-US" sz="3600" dirty="0" smtClean="0">
                <a:solidFill>
                  <a:srgbClr val="0070C0"/>
                </a:solidFill>
              </a:rPr>
              <a:t>“Congress shall make no law: </a:t>
            </a:r>
          </a:p>
          <a:p>
            <a:pPr algn="l" eaLnBrk="1" hangingPunct="1">
              <a:buFontTx/>
              <a:buNone/>
            </a:pPr>
            <a:r>
              <a:rPr lang="en-US" altLang="en-US" sz="2800" dirty="0" smtClean="0">
                <a:solidFill>
                  <a:srgbClr val="0070C0"/>
                </a:solidFill>
              </a:rPr>
              <a:t>	(1a.) respecting an establishment of religion, or </a:t>
            </a:r>
          </a:p>
          <a:p>
            <a:pPr algn="l" eaLnBrk="1" hangingPunct="1"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</a:rPr>
              <a:t>	</a:t>
            </a:r>
            <a:r>
              <a:rPr lang="en-US" altLang="en-US" sz="2800" dirty="0" smtClean="0">
                <a:solidFill>
                  <a:srgbClr val="0070C0"/>
                </a:solidFill>
              </a:rPr>
              <a:t>(1b.) prohibiting the free exercise thereof, or </a:t>
            </a:r>
          </a:p>
          <a:p>
            <a:pPr algn="l" eaLnBrk="1" hangingPunct="1"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</a:rPr>
              <a:t>	</a:t>
            </a:r>
            <a:r>
              <a:rPr lang="en-US" altLang="en-US" sz="2800" dirty="0" smtClean="0">
                <a:solidFill>
                  <a:srgbClr val="0070C0"/>
                </a:solidFill>
              </a:rPr>
              <a:t>(2.) abridging the freedom of speech, or </a:t>
            </a:r>
          </a:p>
          <a:p>
            <a:pPr algn="l" eaLnBrk="1" hangingPunct="1"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</a:rPr>
              <a:t>	</a:t>
            </a:r>
            <a:r>
              <a:rPr lang="en-US" altLang="en-US" sz="2800" dirty="0" smtClean="0">
                <a:solidFill>
                  <a:srgbClr val="0070C0"/>
                </a:solidFill>
              </a:rPr>
              <a:t>(3.) of the press; or </a:t>
            </a:r>
          </a:p>
          <a:p>
            <a:pPr algn="l" eaLnBrk="1" hangingPunct="1"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</a:rPr>
              <a:t>	</a:t>
            </a:r>
            <a:r>
              <a:rPr lang="en-US" altLang="en-US" sz="2800" dirty="0" smtClean="0">
                <a:solidFill>
                  <a:srgbClr val="0070C0"/>
                </a:solidFill>
              </a:rPr>
              <a:t>(4.) the right of the people peaceably to assemble, 		and </a:t>
            </a:r>
          </a:p>
          <a:p>
            <a:pPr algn="l" eaLnBrk="1" hangingPunct="1"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</a:rPr>
              <a:t>	</a:t>
            </a:r>
            <a:r>
              <a:rPr lang="en-US" altLang="en-US" sz="2800" dirty="0" smtClean="0">
                <a:solidFill>
                  <a:srgbClr val="0070C0"/>
                </a:solidFill>
              </a:rPr>
              <a:t>(5.) to petition the Government for a redress of 		grievances.”</a:t>
            </a:r>
          </a:p>
          <a:p>
            <a:pPr eaLnBrk="1" hangingPunct="1"/>
            <a:endParaRPr lang="en-US" altLang="en-US" sz="3600" b="1" dirty="0" smtClean="0">
              <a:latin typeface="Arial Black" pitchFamily="34" charset="0"/>
            </a:endParaRPr>
          </a:p>
          <a:p>
            <a:pPr eaLnBrk="1" hangingPunct="1"/>
            <a:endParaRPr lang="en-US" altLang="en-US" sz="3600" b="1" dirty="0" smtClean="0"/>
          </a:p>
          <a:p>
            <a:pPr eaLnBrk="1" hangingPunct="1"/>
            <a:endParaRPr lang="en-US" altLang="en-US" sz="3600" b="1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949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Assembly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Lloyd Corporation v. Tanner (1972)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49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Assembly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</a:t>
            </a:r>
            <a:r>
              <a:rPr lang="en-US" altLang="en-US" sz="3600" dirty="0" err="1" smtClean="0"/>
              <a:t>Feiner</a:t>
            </a:r>
            <a:r>
              <a:rPr lang="en-US" altLang="en-US" sz="3600" dirty="0" smtClean="0"/>
              <a:t> v. New York (1951)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49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Assembly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Cox v. New Hampshire (1941)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49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Speech 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Morse v. Frederick (2007)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01220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Assembly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Madsen v. Women’s Health Services 		Inc. (1994)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67563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811212"/>
          </a:xfrm>
        </p:spPr>
        <p:txBody>
          <a:bodyPr/>
          <a:lstStyle/>
          <a:p>
            <a:r>
              <a:rPr lang="en-US" altLang="en-US" smtClean="0"/>
              <a:t>Group #1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Religion – Establishment – Prayer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Engel v. Vitale (1962)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Abington School District v. </a:t>
            </a:r>
            <a:r>
              <a:rPr lang="en-US" altLang="en-US" dirty="0" err="1" smtClean="0"/>
              <a:t>Schemp</a:t>
            </a:r>
            <a:r>
              <a:rPr lang="en-US" altLang="en-US" dirty="0" smtClean="0"/>
              <a:t> (1963)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Santa Fe Independent School District v. Doe (2000)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Westside Community Schools v. </a:t>
            </a:r>
            <a:r>
              <a:rPr lang="en-US" altLang="en-US" dirty="0" err="1" smtClean="0"/>
              <a:t>Mergens</a:t>
            </a:r>
            <a:endParaRPr lang="en-US" altLang="en-US" dirty="0" smtClean="0"/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Vocab terms – Establishment Clause, precedent</a:t>
            </a:r>
          </a:p>
        </p:txBody>
      </p:sp>
    </p:spTree>
    <p:extLst>
      <p:ext uri="{BB962C8B-B14F-4D97-AF65-F5344CB8AC3E}">
        <p14:creationId xmlns:p14="http://schemas.microsoft.com/office/powerpoint/2010/main" val="3199019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811212"/>
          </a:xfrm>
        </p:spPr>
        <p:txBody>
          <a:bodyPr/>
          <a:lstStyle/>
          <a:p>
            <a:r>
              <a:rPr lang="en-US" altLang="en-US" smtClean="0"/>
              <a:t>Group #2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Religion – Establishment – Parochial Schools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Everson v. Board of Ed. (1947)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Lemon v. </a:t>
            </a:r>
            <a:r>
              <a:rPr lang="en-US" altLang="en-US" dirty="0" err="1" smtClean="0"/>
              <a:t>Kurtzman</a:t>
            </a:r>
            <a:r>
              <a:rPr lang="en-US" altLang="en-US" dirty="0" smtClean="0"/>
              <a:t> (1971)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Mueller v. Allen (1983)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Mitchell v. Helms (2000)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Vocab terms – Parochial school, secular</a:t>
            </a:r>
          </a:p>
        </p:txBody>
      </p:sp>
    </p:spTree>
    <p:extLst>
      <p:ext uri="{BB962C8B-B14F-4D97-AF65-F5344CB8AC3E}">
        <p14:creationId xmlns:p14="http://schemas.microsoft.com/office/powerpoint/2010/main" val="2107541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811212"/>
          </a:xfrm>
        </p:spPr>
        <p:txBody>
          <a:bodyPr/>
          <a:lstStyle/>
          <a:p>
            <a:r>
              <a:rPr lang="en-US" altLang="en-US" smtClean="0"/>
              <a:t>Group #3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Religion – Establishment – Evolution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Epperson v. Arkansas (1968)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Edwards v. </a:t>
            </a:r>
            <a:r>
              <a:rPr lang="en-US" altLang="en-US" dirty="0" err="1" smtClean="0"/>
              <a:t>Aguillard</a:t>
            </a:r>
            <a:r>
              <a:rPr lang="en-US" altLang="en-US" dirty="0" smtClean="0"/>
              <a:t> (1987)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Lynch v. Donnelly (1984)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County of Allegheny v. ACLU (1989)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Vocab terms – N/A</a:t>
            </a:r>
          </a:p>
        </p:txBody>
      </p:sp>
    </p:spTree>
    <p:extLst>
      <p:ext uri="{BB962C8B-B14F-4D97-AF65-F5344CB8AC3E}">
        <p14:creationId xmlns:p14="http://schemas.microsoft.com/office/powerpoint/2010/main" val="1866645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811212"/>
          </a:xfrm>
        </p:spPr>
        <p:txBody>
          <a:bodyPr/>
          <a:lstStyle/>
          <a:p>
            <a:r>
              <a:rPr lang="en-US" altLang="en-US" smtClean="0"/>
              <a:t>Group #4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Religion – Free Exercise</a:t>
            </a:r>
            <a:endParaRPr lang="en-US" altLang="en-US" dirty="0"/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Reynolds v. U.S. (1879)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Oregon v. Smith (1990)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City of Boerne, Texas v. Flores (1997)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Minersville School District v. </a:t>
            </a:r>
            <a:r>
              <a:rPr lang="en-US" altLang="en-US" dirty="0" err="1" smtClean="0"/>
              <a:t>Gobitis</a:t>
            </a:r>
            <a:r>
              <a:rPr lang="en-US" altLang="en-US" dirty="0" smtClean="0"/>
              <a:t> (1940)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West Virginia State Board of Ed. v. </a:t>
            </a:r>
            <a:r>
              <a:rPr lang="en-US" altLang="en-US" dirty="0" err="1" smtClean="0"/>
              <a:t>Barnette</a:t>
            </a:r>
            <a:r>
              <a:rPr lang="en-US" altLang="en-US" dirty="0" smtClean="0"/>
              <a:t> (1943)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Vocab terms – Free exercise clause, abridge</a:t>
            </a:r>
          </a:p>
        </p:txBody>
      </p:sp>
    </p:spTree>
    <p:extLst>
      <p:ext uri="{BB962C8B-B14F-4D97-AF65-F5344CB8AC3E}">
        <p14:creationId xmlns:p14="http://schemas.microsoft.com/office/powerpoint/2010/main" val="1596052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811212"/>
          </a:xfrm>
        </p:spPr>
        <p:txBody>
          <a:bodyPr/>
          <a:lstStyle/>
          <a:p>
            <a:r>
              <a:rPr lang="en-US" altLang="en-US" smtClean="0"/>
              <a:t>Group #5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Speech - Symbolic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U.S. v. O’Brien (1968)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Tinker v. Des Moines (1969)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U.S. v. </a:t>
            </a:r>
            <a:r>
              <a:rPr lang="en-US" altLang="en-US" dirty="0" err="1" smtClean="0"/>
              <a:t>Eichman</a:t>
            </a:r>
            <a:r>
              <a:rPr lang="en-US" altLang="en-US" dirty="0" smtClean="0"/>
              <a:t> (1990)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Hill v. Colorado (2000)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Vocab terms – Pure Speech, Symbolic speech</a:t>
            </a:r>
          </a:p>
        </p:txBody>
      </p:sp>
    </p:spTree>
    <p:extLst>
      <p:ext uri="{BB962C8B-B14F-4D97-AF65-F5344CB8AC3E}">
        <p14:creationId xmlns:p14="http://schemas.microsoft.com/office/powerpoint/2010/main" val="2126818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43200"/>
            <a:ext cx="9144000" cy="1470025"/>
          </a:xfrm>
        </p:spPr>
        <p:txBody>
          <a:bodyPr/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54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</a:t>
            </a:r>
            <a:b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CASES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715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811212"/>
          </a:xfrm>
        </p:spPr>
        <p:txBody>
          <a:bodyPr/>
          <a:lstStyle/>
          <a:p>
            <a:r>
              <a:rPr lang="en-US" altLang="en-US" smtClean="0"/>
              <a:t>Group #6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Speech – Limits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err="1" smtClean="0"/>
              <a:t>Schenck</a:t>
            </a:r>
            <a:r>
              <a:rPr lang="en-US" altLang="en-US" dirty="0" smtClean="0"/>
              <a:t> v. U.S. (1919)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err="1" smtClean="0"/>
              <a:t>Gitlow</a:t>
            </a:r>
            <a:r>
              <a:rPr lang="en-US" altLang="en-US" dirty="0" smtClean="0"/>
              <a:t> v. N.Y. (1925)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Yates v. U.S. (1957)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Brandenburg v. Ohio (1969)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Vocab terms – Seditious speech, Bad tendency 	doctrine (P. 368), Preferred position doctrine 	(P. 368)</a:t>
            </a:r>
          </a:p>
        </p:txBody>
      </p:sp>
    </p:spTree>
    <p:extLst>
      <p:ext uri="{BB962C8B-B14F-4D97-AF65-F5344CB8AC3E}">
        <p14:creationId xmlns:p14="http://schemas.microsoft.com/office/powerpoint/2010/main" val="766755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811212"/>
          </a:xfrm>
        </p:spPr>
        <p:txBody>
          <a:bodyPr/>
          <a:lstStyle/>
          <a:p>
            <a:r>
              <a:rPr lang="en-US" altLang="en-US" smtClean="0"/>
              <a:t>Group #7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Speech – Not Protected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NY Times Co. v. Sullivan (1964)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err="1" smtClean="0"/>
              <a:t>Chapinsky</a:t>
            </a:r>
            <a:r>
              <a:rPr lang="en-US" altLang="en-US" dirty="0" smtClean="0"/>
              <a:t> v. New Hampshire (1942)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Bethel School District v. Fraser (1986)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Hazelwood School District v. </a:t>
            </a:r>
            <a:r>
              <a:rPr lang="en-US" altLang="en-US" dirty="0" err="1" smtClean="0"/>
              <a:t>Kuhlmeier</a:t>
            </a:r>
            <a:r>
              <a:rPr lang="en-US" altLang="en-US" dirty="0" smtClean="0"/>
              <a:t> (1988)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Vocab terms – Defamatory speech, slander, libel</a:t>
            </a:r>
          </a:p>
        </p:txBody>
      </p:sp>
    </p:spTree>
    <p:extLst>
      <p:ext uri="{BB962C8B-B14F-4D97-AF65-F5344CB8AC3E}">
        <p14:creationId xmlns:p14="http://schemas.microsoft.com/office/powerpoint/2010/main" val="185238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811212"/>
          </a:xfrm>
        </p:spPr>
        <p:txBody>
          <a:bodyPr/>
          <a:lstStyle/>
          <a:p>
            <a:r>
              <a:rPr lang="en-US" altLang="en-US" smtClean="0"/>
              <a:t>Group #8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Press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Neal v. Minnesota (1931)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NY Times Co. v. U.S. (1971)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Sheppard v. Maxwell (1966)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Nebraska Press Association v. Stuart (1976)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Vocab terms – prior restraint, sequestered, gag 	order, shield laws</a:t>
            </a:r>
          </a:p>
        </p:txBody>
      </p:sp>
    </p:spTree>
    <p:extLst>
      <p:ext uri="{BB962C8B-B14F-4D97-AF65-F5344CB8AC3E}">
        <p14:creationId xmlns:p14="http://schemas.microsoft.com/office/powerpoint/2010/main" val="1528246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811212"/>
          </a:xfrm>
        </p:spPr>
        <p:txBody>
          <a:bodyPr/>
          <a:lstStyle/>
          <a:p>
            <a:r>
              <a:rPr lang="en-US" altLang="en-US" smtClean="0"/>
              <a:t>Group #9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Press - TV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Turner Broadcasting System Inc. v. FCC (1997)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U.S. v. Playboy (2000)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Burstyn v. Wilson (1952)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Vocab terms – Federal Communications 	Commission (FCC) (P. 374)</a:t>
            </a:r>
          </a:p>
        </p:txBody>
      </p:sp>
    </p:spTree>
    <p:extLst>
      <p:ext uri="{BB962C8B-B14F-4D97-AF65-F5344CB8AC3E}">
        <p14:creationId xmlns:p14="http://schemas.microsoft.com/office/powerpoint/2010/main" val="2725688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811212"/>
          </a:xfrm>
        </p:spPr>
        <p:txBody>
          <a:bodyPr/>
          <a:lstStyle/>
          <a:p>
            <a:r>
              <a:rPr lang="en-US" altLang="en-US" smtClean="0"/>
              <a:t>Group #10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Press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Reno v. American Civil Liberties Union (1997)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Miller v. California (1973)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Bigelow v. Virginia (1975)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Vocab terms – N/A</a:t>
            </a:r>
          </a:p>
        </p:txBody>
      </p:sp>
    </p:spTree>
    <p:extLst>
      <p:ext uri="{BB962C8B-B14F-4D97-AF65-F5344CB8AC3E}">
        <p14:creationId xmlns:p14="http://schemas.microsoft.com/office/powerpoint/2010/main" val="208323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811212"/>
          </a:xfrm>
        </p:spPr>
        <p:txBody>
          <a:bodyPr/>
          <a:lstStyle/>
          <a:p>
            <a:r>
              <a:rPr lang="en-US" altLang="en-US" smtClean="0"/>
              <a:t>Group #11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Assembly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err="1" smtClean="0"/>
              <a:t>DeJonge</a:t>
            </a:r>
            <a:r>
              <a:rPr lang="en-US" altLang="en-US" dirty="0" smtClean="0"/>
              <a:t> v. Oregon (1937)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Cox v. New Hampshire (1941)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err="1" smtClean="0"/>
              <a:t>Grayned</a:t>
            </a:r>
            <a:r>
              <a:rPr lang="en-US" altLang="en-US" dirty="0" smtClean="0"/>
              <a:t> v. City of Rockford (1972)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Police Department of Chicago v. Mosley (1972)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Vocab terms – assembly, picketing</a:t>
            </a:r>
          </a:p>
        </p:txBody>
      </p:sp>
    </p:spTree>
    <p:extLst>
      <p:ext uri="{BB962C8B-B14F-4D97-AF65-F5344CB8AC3E}">
        <p14:creationId xmlns:p14="http://schemas.microsoft.com/office/powerpoint/2010/main" val="2767236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811212"/>
          </a:xfrm>
        </p:spPr>
        <p:txBody>
          <a:bodyPr/>
          <a:lstStyle/>
          <a:p>
            <a:r>
              <a:rPr lang="en-US" altLang="en-US" smtClean="0"/>
              <a:t>Group #12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Assembly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err="1" smtClean="0"/>
              <a:t>Feiner</a:t>
            </a:r>
            <a:r>
              <a:rPr lang="en-US" altLang="en-US" dirty="0" smtClean="0"/>
              <a:t> v. New York (1950)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Gregory v. City of Chicago (1969)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Lloyd Corporation v. Tanner (1972)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err="1" smtClean="0"/>
              <a:t>Schenck</a:t>
            </a:r>
            <a:r>
              <a:rPr lang="en-US" altLang="en-US" dirty="0" smtClean="0"/>
              <a:t> v. Pro-Choice Network of Western New York (1997)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Vocab terms – N/A</a:t>
            </a:r>
          </a:p>
        </p:txBody>
      </p:sp>
    </p:spTree>
    <p:extLst>
      <p:ext uri="{BB962C8B-B14F-4D97-AF65-F5344CB8AC3E}">
        <p14:creationId xmlns:p14="http://schemas.microsoft.com/office/powerpoint/2010/main" val="1555621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811212"/>
          </a:xfrm>
        </p:spPr>
        <p:txBody>
          <a:bodyPr/>
          <a:lstStyle/>
          <a:p>
            <a:r>
              <a:rPr lang="en-US" altLang="en-US" smtClean="0"/>
              <a:t>Group #13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Assembly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err="1" smtClean="0"/>
              <a:t>Thornhill</a:t>
            </a:r>
            <a:r>
              <a:rPr lang="en-US" altLang="en-US" dirty="0" smtClean="0"/>
              <a:t> v. Alabama (1940)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Hughes v. Superior Court (1950)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Whitney v. California (1927)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Dennis v. U.S. (1951)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Vocab terms – Association, Clear and Present 	danger doctrine (P. 382)</a:t>
            </a:r>
          </a:p>
        </p:txBody>
      </p:sp>
    </p:spTree>
    <p:extLst>
      <p:ext uri="{BB962C8B-B14F-4D97-AF65-F5344CB8AC3E}">
        <p14:creationId xmlns:p14="http://schemas.microsoft.com/office/powerpoint/2010/main" val="3226453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5486400" cy="609600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solidFill>
                  <a:srgbClr val="000000"/>
                </a:solidFill>
              </a:rPr>
              <a:t>1</a:t>
            </a:r>
            <a:r>
              <a:rPr lang="en-US" altLang="en-US" sz="2400" baseline="30000" smtClean="0">
                <a:solidFill>
                  <a:srgbClr val="000000"/>
                </a:solidFill>
              </a:rPr>
              <a:t>st</a:t>
            </a:r>
            <a:r>
              <a:rPr lang="en-US" altLang="en-US" sz="2400" smtClean="0">
                <a:solidFill>
                  <a:srgbClr val="000000"/>
                </a:solidFill>
              </a:rPr>
              <a:t> Amendment Supreme Court Cases</a:t>
            </a:r>
          </a:p>
        </p:txBody>
      </p:sp>
      <p:graphicFrame>
        <p:nvGraphicFramePr>
          <p:cNvPr id="214060" name="Group 44"/>
          <p:cNvGraphicFramePr>
            <a:graphicFrameLocks noGrp="1"/>
          </p:cNvGraphicFramePr>
          <p:nvPr>
            <p:ph idx="1"/>
          </p:nvPr>
        </p:nvGraphicFramePr>
        <p:xfrm>
          <a:off x="457200" y="762000"/>
          <a:ext cx="8229600" cy="594360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29733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Case:  </a:t>
                      </a:r>
                      <a:r>
                        <a:rPr kumimoji="0" lang="en-US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Schenck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v. </a:t>
                      </a:r>
                      <a:r>
                        <a:rPr kumimoji="0" lang="en-US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United States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(1919)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Plaintiff’s Issue: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Schenck,  prints Anti-war pamphlets and sends to drafted war soldiers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Court’s Decision / Impact: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Congress can enact a law to limit free speech if it protects the citizens &amp; the national security.  “clear &amp; present danger”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Case: </a:t>
                      </a:r>
                      <a:r>
                        <a:rPr kumimoji="0" lang="en-US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Feiner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v. </a:t>
                      </a:r>
                      <a:r>
                        <a:rPr kumimoji="0" lang="en-US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New York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(1951)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Plaintiff’s Issue: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Denounces government officials and “urged blacks to rise up in arms”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Court’s Decision / Impact: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Upheld his conviction, when “clear and present danger” of riot, the state can prevent and punish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0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Case: </a:t>
                      </a:r>
                      <a:r>
                        <a:rPr kumimoji="0" lang="en-US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Brandenburg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v. </a:t>
                      </a:r>
                      <a:r>
                        <a:rPr kumimoji="0" lang="en-US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Ohio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(1969)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Plaintiff’s Issue: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KKK leader makes a statement on TV, threatened President, Congress, and Supreme Court w/ revenge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Court’s Decision / Impact: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Ohio’s law was unconstitutional, statement can’t be considered as enticing action, he acted w/in his 1</a:t>
                      </a:r>
                      <a:r>
                        <a:rPr kumimoji="0" lang="en-US" alt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Amendment Right.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Case: </a:t>
                      </a:r>
                      <a:r>
                        <a:rPr kumimoji="0" lang="en-US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Gregory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v. </a:t>
                      </a:r>
                      <a:r>
                        <a:rPr kumimoji="0" lang="en-US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Chicago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(1969)</a:t>
                      </a:r>
                      <a:endParaRPr kumimoji="0" lang="en-US" altLang="en-US" sz="1600" b="0" i="0" u="sng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Plaintiff’s Issue: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Gregory organizes a protest march in an all-white neighborhood.  Crowd becomes hostile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Court’s Decision / Impact: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Protesters had been deprived of their 1</a:t>
                      </a:r>
                      <a:r>
                        <a:rPr kumimoji="0" lang="en-US" alt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amendment right.  No evidence of disorderly conduct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310" name="Text Box 21"/>
          <p:cNvSpPr txBox="1">
            <a:spLocks noChangeArrowheads="1"/>
          </p:cNvSpPr>
          <p:nvPr/>
        </p:nvSpPr>
        <p:spPr bwMode="auto">
          <a:xfrm>
            <a:off x="5867400" y="152400"/>
            <a:ext cx="31242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cs typeface="Arial" charset="0"/>
              </a:rPr>
              <a:t>NAME: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cs typeface="Arial" charset="0"/>
              </a:rPr>
              <a:t>DATE:		    PERIOD:</a:t>
            </a:r>
          </a:p>
        </p:txBody>
      </p:sp>
    </p:spTree>
    <p:extLst>
      <p:ext uri="{BB962C8B-B14F-4D97-AF65-F5344CB8AC3E}">
        <p14:creationId xmlns:p14="http://schemas.microsoft.com/office/powerpoint/2010/main" val="1251513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5486400" cy="609600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solidFill>
                  <a:srgbClr val="000000"/>
                </a:solidFill>
              </a:rPr>
              <a:t>1</a:t>
            </a:r>
            <a:r>
              <a:rPr lang="en-US" altLang="en-US" sz="2400" baseline="30000" smtClean="0">
                <a:solidFill>
                  <a:srgbClr val="000000"/>
                </a:solidFill>
              </a:rPr>
              <a:t>st</a:t>
            </a:r>
            <a:r>
              <a:rPr lang="en-US" altLang="en-US" sz="2400" smtClean="0">
                <a:solidFill>
                  <a:srgbClr val="000000"/>
                </a:solidFill>
              </a:rPr>
              <a:t> Amendment Supreme Court Cases</a:t>
            </a:r>
          </a:p>
        </p:txBody>
      </p:sp>
      <p:graphicFrame>
        <p:nvGraphicFramePr>
          <p:cNvPr id="219151" name="Group 15"/>
          <p:cNvGraphicFramePr>
            <a:graphicFrameLocks noGrp="1"/>
          </p:cNvGraphicFramePr>
          <p:nvPr>
            <p:ph idx="1"/>
          </p:nvPr>
        </p:nvGraphicFramePr>
        <p:xfrm>
          <a:off x="457200" y="762000"/>
          <a:ext cx="8229600" cy="594360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29733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Case:  </a:t>
                      </a:r>
                      <a:r>
                        <a:rPr kumimoji="0" lang="en-US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NY Times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v. </a:t>
                      </a:r>
                      <a:r>
                        <a:rPr kumimoji="0" lang="en-US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United States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(1971)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Plaintiff’s Issue: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Copied “pentagon papers” and gave to NY times to print.  Federal government temporarily halted printing of papers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Court’s Decision / Impact: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Court found that actions fell under prior restraint and therefore unconstitutional.  NY times allowed to print.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Case: </a:t>
                      </a:r>
                      <a:r>
                        <a:rPr kumimoji="0" lang="en-US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Bethel School District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v. </a:t>
                      </a:r>
                      <a:r>
                        <a:rPr kumimoji="0" lang="en-US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Fraser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(1986)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Plaintiff’s Issue: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Student gave speech including explicit sexual metaphors.  Crowd began simulating sexual activites.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Court’s Decision / Impact: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School has authority to discipline students for lewd or indecent speech.  School is responsible for preparing responsible citizens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0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334" name="Text Box 14"/>
          <p:cNvSpPr txBox="1">
            <a:spLocks noChangeArrowheads="1"/>
          </p:cNvSpPr>
          <p:nvPr/>
        </p:nvSpPr>
        <p:spPr bwMode="auto">
          <a:xfrm>
            <a:off x="5867400" y="152400"/>
            <a:ext cx="31242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cs typeface="Arial" charset="0"/>
              </a:rPr>
              <a:t>NAME: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cs typeface="Arial" charset="0"/>
              </a:rPr>
              <a:t>DATE:		    PERIOD:</a:t>
            </a:r>
          </a:p>
        </p:txBody>
      </p:sp>
    </p:spTree>
    <p:extLst>
      <p:ext uri="{BB962C8B-B14F-4D97-AF65-F5344CB8AC3E}">
        <p14:creationId xmlns:p14="http://schemas.microsoft.com/office/powerpoint/2010/main" val="88083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0" y="9525"/>
            <a:ext cx="9144000" cy="676275"/>
          </a:xfrm>
        </p:spPr>
        <p:txBody>
          <a:bodyPr/>
          <a:lstStyle/>
          <a:p>
            <a:r>
              <a:rPr lang="en-US" altLang="en-US" sz="3600" b="1" u="sng" dirty="0" smtClean="0"/>
              <a:t>1</a:t>
            </a:r>
            <a:r>
              <a:rPr lang="en-US" altLang="en-US" sz="3600" b="1" u="sng" baseline="30000" dirty="0" smtClean="0"/>
              <a:t>st</a:t>
            </a:r>
            <a:r>
              <a:rPr lang="en-US" altLang="en-US" sz="3600" b="1" u="sng" dirty="0" smtClean="0"/>
              <a:t> Amendment Freedoms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45259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b="1" dirty="0" smtClean="0"/>
              <a:t>DIRECTIONS</a:t>
            </a:r>
            <a:r>
              <a:rPr lang="en-US" altLang="en-US" dirty="0" smtClean="0"/>
              <a:t>: Create a brief PowerPoint presentation about your assigned Supreme Court case.  Use the template below.</a:t>
            </a:r>
          </a:p>
          <a:p>
            <a:pPr marL="0" indent="0">
              <a:buFont typeface="Arial" charset="0"/>
              <a:buNone/>
            </a:pPr>
            <a:endParaRPr lang="en-US" altLang="en-US" sz="1000" dirty="0" smtClean="0"/>
          </a:p>
          <a:p>
            <a:pPr marL="0" indent="0">
              <a:buFont typeface="Arial" charset="0"/>
              <a:buNone/>
            </a:pPr>
            <a:r>
              <a:rPr lang="en-US" altLang="en-US" dirty="0" smtClean="0"/>
              <a:t>	Slide 1 – TITLE SLIDE - Freedom of ______ 		– “Quote from Constitution</a:t>
            </a:r>
          </a:p>
          <a:p>
            <a:pPr marL="0" indent="0">
              <a:buFont typeface="Arial" charset="0"/>
              <a:buNone/>
            </a:pPr>
            <a:r>
              <a:rPr lang="en-US" altLang="en-US" dirty="0" smtClean="0"/>
              <a:t>	</a:t>
            </a:r>
          </a:p>
          <a:p>
            <a:pPr marL="0" indent="0">
              <a:buFont typeface="Arial" charset="0"/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Slide 2 – Case Background/Summary &amp; 			Issue</a:t>
            </a:r>
          </a:p>
          <a:p>
            <a:pPr marL="0" indent="0">
              <a:buFont typeface="Arial" charset="0"/>
              <a:buNone/>
            </a:pPr>
            <a:r>
              <a:rPr lang="en-US" altLang="en-US" dirty="0" smtClean="0"/>
              <a:t>	</a:t>
            </a:r>
          </a:p>
          <a:p>
            <a:pPr marL="0" indent="0">
              <a:buFont typeface="Arial" charset="0"/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Slide 3 – Case Court Decision/Impact &amp; 			Your Opinion</a:t>
            </a:r>
          </a:p>
        </p:txBody>
      </p:sp>
    </p:spTree>
    <p:extLst>
      <p:ext uri="{BB962C8B-B14F-4D97-AF65-F5344CB8AC3E}">
        <p14:creationId xmlns:p14="http://schemas.microsoft.com/office/powerpoint/2010/main" val="417186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0" y="274638"/>
            <a:ext cx="91440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u="sng" dirty="0" smtClean="0">
                <a:solidFill>
                  <a:prstClr val="black"/>
                </a:solidFill>
              </a:rPr>
              <a:t>3</a:t>
            </a:r>
            <a:r>
              <a:rPr lang="en-US" altLang="en-US" b="1" u="sng" baseline="30000" dirty="0" smtClean="0">
                <a:solidFill>
                  <a:prstClr val="black"/>
                </a:solidFill>
              </a:rPr>
              <a:t>rd</a:t>
            </a:r>
            <a:r>
              <a:rPr lang="en-US" altLang="en-US" b="1" u="sng" dirty="0" smtClean="0">
                <a:solidFill>
                  <a:prstClr val="black"/>
                </a:solidFill>
              </a:rPr>
              <a:t> Period FINAL PROJECT</a:t>
            </a:r>
          </a:p>
          <a:p>
            <a:r>
              <a:rPr lang="en-US" altLang="en-US" b="1" u="sng" dirty="0" smtClean="0">
                <a:solidFill>
                  <a:prstClr val="black"/>
                </a:solidFill>
              </a:rPr>
              <a:t>PRESENATION SCHEDULE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1112284"/>
              </p:ext>
            </p:extLst>
          </p:nvPr>
        </p:nvGraphicFramePr>
        <p:xfrm>
          <a:off x="76200" y="1371600"/>
          <a:ext cx="8991600" cy="541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7200"/>
                <a:gridCol w="2997200"/>
                <a:gridCol w="2997200"/>
              </a:tblGrid>
              <a:tr h="6762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WEDNESDAY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27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THURSDAY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28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FRIDAY</a:t>
                      </a:r>
                      <a:endParaRPr lang="en-US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May 29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Brett &amp; Zach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Ashley &amp; Angelina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Maria &amp; Stephanie C.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Maria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Toni &amp; Sylvia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Andrea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Lilly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Kim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Stephanie W. &amp; Ivan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Christian H.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Lupe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Raul &amp; Jonathan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Juan &amp; Brian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- Caitlyn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Justina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Ramon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Jose &amp; Armando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Kristian W.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Juli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Hector &amp; Alicia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Julian &amp;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Jasmien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69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0" y="274638"/>
            <a:ext cx="91440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u="sng" dirty="0" smtClean="0">
                <a:solidFill>
                  <a:prstClr val="black"/>
                </a:solidFill>
              </a:rPr>
              <a:t>4</a:t>
            </a:r>
            <a:r>
              <a:rPr lang="en-US" altLang="en-US" b="1" u="sng" baseline="30000" dirty="0" smtClean="0">
                <a:solidFill>
                  <a:prstClr val="black"/>
                </a:solidFill>
              </a:rPr>
              <a:t>th</a:t>
            </a:r>
            <a:r>
              <a:rPr lang="en-US" altLang="en-US" b="1" u="sng" dirty="0" smtClean="0">
                <a:solidFill>
                  <a:prstClr val="black"/>
                </a:solidFill>
              </a:rPr>
              <a:t> Period FINAL PROJECT</a:t>
            </a:r>
          </a:p>
          <a:p>
            <a:r>
              <a:rPr lang="en-US" altLang="en-US" b="1" u="sng" dirty="0" smtClean="0">
                <a:solidFill>
                  <a:prstClr val="black"/>
                </a:solidFill>
              </a:rPr>
              <a:t>PRESENATION SCHEDULE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7073640"/>
              </p:ext>
            </p:extLst>
          </p:nvPr>
        </p:nvGraphicFramePr>
        <p:xfrm>
          <a:off x="76200" y="1371600"/>
          <a:ext cx="8991600" cy="541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7200"/>
                <a:gridCol w="2997200"/>
                <a:gridCol w="2997200"/>
              </a:tblGrid>
              <a:tr h="6762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WEDNESDAY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27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THURSDAY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28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FRIDAY</a:t>
                      </a:r>
                      <a:endParaRPr lang="en-US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May 29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- Jonathan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Ramon &amp; Jesus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Jasmine A. &amp;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Illene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Jennifer &amp; Chris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Lili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&amp;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Casidy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Vanessa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Tino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Ashley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Savannah &amp; Perla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Lucy &amp; Jennifer L.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Alicia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Maite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Jasmine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N. &amp; Diana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Cristian &amp; John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Elizabeth &amp;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Arvinder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Ricky &amp;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Jaskaran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Brandon &amp; Jose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Susana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Lesley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Rafael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285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0" y="274638"/>
            <a:ext cx="91440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u="sng" dirty="0" smtClean="0">
                <a:solidFill>
                  <a:prstClr val="black"/>
                </a:solidFill>
              </a:rPr>
              <a:t>5</a:t>
            </a:r>
            <a:r>
              <a:rPr lang="en-US" altLang="en-US" b="1" u="sng" baseline="30000" dirty="0" smtClean="0">
                <a:solidFill>
                  <a:prstClr val="black"/>
                </a:solidFill>
              </a:rPr>
              <a:t>th</a:t>
            </a:r>
            <a:r>
              <a:rPr lang="en-US" altLang="en-US" b="1" u="sng" dirty="0" smtClean="0">
                <a:solidFill>
                  <a:prstClr val="black"/>
                </a:solidFill>
              </a:rPr>
              <a:t> Period FINAL PROJECT</a:t>
            </a:r>
          </a:p>
          <a:p>
            <a:r>
              <a:rPr lang="en-US" altLang="en-US" b="1" u="sng" dirty="0" smtClean="0">
                <a:solidFill>
                  <a:prstClr val="black"/>
                </a:solidFill>
              </a:rPr>
              <a:t>PRESENATION SCHEDULE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8698487"/>
              </p:ext>
            </p:extLst>
          </p:nvPr>
        </p:nvGraphicFramePr>
        <p:xfrm>
          <a:off x="76200" y="1371600"/>
          <a:ext cx="8991600" cy="541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7200"/>
                <a:gridCol w="2997200"/>
                <a:gridCol w="2997200"/>
              </a:tblGrid>
              <a:tr h="6762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WEDNESDAY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27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THURSDAY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28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FRIDAY</a:t>
                      </a:r>
                      <a:endParaRPr lang="en-US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May 29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Andrew &amp; Gabby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Leo &amp; Tristan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Rafael R.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Esai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Caleb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Jose &amp; Ernesto P.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Rudy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Victor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Elizabeth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Miranda &amp;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Hilsa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David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Alexis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Fatima &amp; Genesis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Hailey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Manuel &amp; Maria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Erasmo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Ernesto G.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Kyndall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&amp; Chris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Christian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Rafael A.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Alex &amp; Jesus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Cynthia &amp;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Kime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Izaiah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Oscar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Eduardo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285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0" y="274638"/>
            <a:ext cx="91440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u="sng" dirty="0" smtClean="0">
                <a:solidFill>
                  <a:prstClr val="black"/>
                </a:solidFill>
              </a:rPr>
              <a:t>6</a:t>
            </a:r>
            <a:r>
              <a:rPr lang="en-US" altLang="en-US" b="1" u="sng" baseline="30000" dirty="0" smtClean="0">
                <a:solidFill>
                  <a:prstClr val="black"/>
                </a:solidFill>
              </a:rPr>
              <a:t>th</a:t>
            </a:r>
            <a:r>
              <a:rPr lang="en-US" altLang="en-US" b="1" u="sng" dirty="0" smtClean="0">
                <a:solidFill>
                  <a:prstClr val="black"/>
                </a:solidFill>
              </a:rPr>
              <a:t> Period FINAL PROJECT</a:t>
            </a:r>
          </a:p>
          <a:p>
            <a:r>
              <a:rPr lang="en-US" altLang="en-US" b="1" u="sng" dirty="0" smtClean="0">
                <a:solidFill>
                  <a:prstClr val="black"/>
                </a:solidFill>
              </a:rPr>
              <a:t>PRESENATION SCHEDULE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7077361"/>
              </p:ext>
            </p:extLst>
          </p:nvPr>
        </p:nvGraphicFramePr>
        <p:xfrm>
          <a:off x="76200" y="1371600"/>
          <a:ext cx="8991600" cy="541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7200"/>
                <a:gridCol w="2997200"/>
                <a:gridCol w="2997200"/>
              </a:tblGrid>
              <a:tr h="6762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WEDNESDAY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27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THURSDAY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28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FRIDAY</a:t>
                      </a:r>
                      <a:endParaRPr lang="en-US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May 29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Gabby &amp; Stephanie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Julio P. &amp; Jose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Sam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Josh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Leo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Jennifer &amp; Priscilla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Andrea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Brayan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Fatima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Ricardo &amp; Efren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Cecilia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Megan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Jonathan &amp; Denice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Julio O. &amp; Hannah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Kim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Carrie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Giovanna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, Edgar &amp; </a:t>
                      </a:r>
                    </a:p>
                    <a:p>
                      <a:pPr algn="l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       Mariela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Prez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VP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Jorge &amp; Alvaro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Marco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Rolando &amp; Mario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285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RANKINGS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CLASS AVERAGE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AutoNum type="arabicParenR" startAt="4"/>
            </a:pPr>
            <a:r>
              <a:rPr lang="en-US" sz="4000" dirty="0" smtClean="0"/>
              <a:t>   5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– 71%</a:t>
            </a:r>
          </a:p>
          <a:p>
            <a:pPr marL="457200" indent="-457200">
              <a:buAutoNum type="arabicParenR" startAt="3"/>
            </a:pPr>
            <a:r>
              <a:rPr lang="en-US" sz="4000" dirty="0" smtClean="0"/>
              <a:t>   6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– 74%</a:t>
            </a:r>
          </a:p>
          <a:p>
            <a:pPr marL="457200" indent="-457200">
              <a:buAutoNum type="arabicParenR" startAt="2"/>
            </a:pPr>
            <a:r>
              <a:rPr lang="en-US" sz="4000" dirty="0" smtClean="0"/>
              <a:t>   4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– 77.52%</a:t>
            </a:r>
          </a:p>
          <a:p>
            <a:pPr marL="457200" indent="-457200">
              <a:buAutoNum type="arabicParenR"/>
            </a:pPr>
            <a:r>
              <a:rPr lang="en-US" sz="4000" dirty="0" smtClean="0"/>
              <a:t>   3</a:t>
            </a:r>
            <a:r>
              <a:rPr lang="en-US" sz="4000" baseline="30000" dirty="0" smtClean="0"/>
              <a:t>rd</a:t>
            </a:r>
            <a:r>
              <a:rPr lang="en-US" sz="4000" dirty="0" smtClean="0"/>
              <a:t> – 77.85%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PURCHASED FINAL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/>
              <a:t>4)   5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– 74%</a:t>
            </a:r>
          </a:p>
          <a:p>
            <a:pPr marL="457200" indent="-457200">
              <a:buAutoNum type="arabicParenR" startAt="3"/>
            </a:pPr>
            <a:r>
              <a:rPr lang="en-US" sz="4000" dirty="0" smtClean="0"/>
              <a:t>   6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– 88%</a:t>
            </a:r>
          </a:p>
          <a:p>
            <a:pPr marL="457200" indent="-457200">
              <a:buAutoNum type="arabicParenR" startAt="2"/>
            </a:pPr>
            <a:r>
              <a:rPr lang="en-US" sz="4000" dirty="0" smtClean="0"/>
              <a:t>   3</a:t>
            </a:r>
            <a:r>
              <a:rPr lang="en-US" sz="4000" baseline="30000" dirty="0" smtClean="0"/>
              <a:t>rd</a:t>
            </a:r>
            <a:r>
              <a:rPr lang="en-US" sz="4000" dirty="0" smtClean="0"/>
              <a:t> – 97%</a:t>
            </a:r>
          </a:p>
          <a:p>
            <a:pPr marL="0" indent="0">
              <a:buNone/>
            </a:pPr>
            <a:r>
              <a:rPr lang="en-US" sz="4000" dirty="0" smtClean="0"/>
              <a:t>1)   4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– 100%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2409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1143000"/>
          </a:xfrm>
        </p:spPr>
        <p:txBody>
          <a:bodyPr/>
          <a:lstStyle/>
          <a:p>
            <a:r>
              <a:rPr lang="en-US" u="sng" dirty="0" smtClean="0"/>
              <a:t>LIST OF INDIVIDUALS WHO </a:t>
            </a:r>
            <a:br>
              <a:rPr lang="en-US" u="sng" dirty="0" smtClean="0"/>
            </a:br>
            <a:r>
              <a:rPr lang="en-US" u="sng" dirty="0" smtClean="0"/>
              <a:t>HAVE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u="sng" dirty="0" smtClean="0"/>
              <a:t>PAID FOR THE FINAL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PERIOD</a:t>
            </a:r>
          </a:p>
          <a:p>
            <a:endParaRPr lang="en-US" dirty="0" smtClean="0"/>
          </a:p>
          <a:p>
            <a:r>
              <a:rPr lang="en-US" dirty="0" smtClean="0"/>
              <a:t>Andrea C.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Total Have Not Paid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1 / 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730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1143000"/>
          </a:xfrm>
        </p:spPr>
        <p:txBody>
          <a:bodyPr/>
          <a:lstStyle/>
          <a:p>
            <a:r>
              <a:rPr lang="en-US" u="sng" dirty="0" smtClean="0"/>
              <a:t>LIST OF INDIVIDUALS WHO </a:t>
            </a:r>
            <a:br>
              <a:rPr lang="en-US" u="sng" dirty="0" smtClean="0"/>
            </a:br>
            <a:r>
              <a:rPr lang="en-US" u="sng" dirty="0" smtClean="0"/>
              <a:t>HAVE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u="sng" dirty="0" smtClean="0"/>
              <a:t>PAID FOR THE FINAL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PERIOD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Total Have Not Paid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0 / 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800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1143000"/>
          </a:xfrm>
        </p:spPr>
        <p:txBody>
          <a:bodyPr/>
          <a:lstStyle/>
          <a:p>
            <a:r>
              <a:rPr lang="en-US" u="sng" dirty="0" smtClean="0"/>
              <a:t>LIST OF INDIVIDUALS WHO </a:t>
            </a:r>
            <a:br>
              <a:rPr lang="en-US" u="sng" dirty="0" smtClean="0"/>
            </a:br>
            <a:r>
              <a:rPr lang="en-US" u="sng" dirty="0" smtClean="0"/>
              <a:t>HAVE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u="sng" dirty="0" smtClean="0"/>
              <a:t>PAID FOR THE FINAL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PERIOD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Total Have Not Paid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</a:t>
            </a:r>
            <a:r>
              <a:rPr lang="en-US" dirty="0"/>
              <a:t>0</a:t>
            </a:r>
            <a:r>
              <a:rPr lang="en-US" dirty="0" smtClean="0"/>
              <a:t> / 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723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1143000"/>
          </a:xfrm>
        </p:spPr>
        <p:txBody>
          <a:bodyPr/>
          <a:lstStyle/>
          <a:p>
            <a:r>
              <a:rPr lang="en-US" u="sng" dirty="0" smtClean="0"/>
              <a:t>LIST OF INDIVIDUALS WHO </a:t>
            </a:r>
            <a:br>
              <a:rPr lang="en-US" u="sng" dirty="0" smtClean="0"/>
            </a:br>
            <a:r>
              <a:rPr lang="en-US" u="sng" dirty="0" smtClean="0"/>
              <a:t>HAVE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u="sng" dirty="0" smtClean="0"/>
              <a:t>PAID FOR THE FINAL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PERIOD</a:t>
            </a:r>
          </a:p>
          <a:p>
            <a:endParaRPr lang="en-US" dirty="0" smtClean="0"/>
          </a:p>
          <a:p>
            <a:r>
              <a:rPr lang="en-US" dirty="0" smtClean="0"/>
              <a:t>Rolando C.</a:t>
            </a:r>
          </a:p>
          <a:p>
            <a:r>
              <a:rPr lang="en-US" dirty="0" smtClean="0"/>
              <a:t>Hannah G.</a:t>
            </a:r>
          </a:p>
          <a:p>
            <a:r>
              <a:rPr lang="en-US" dirty="0" smtClean="0"/>
              <a:t>Abel M.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Total Have Not Paid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3 / 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67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Slide #1</a:t>
            </a:r>
            <a:br>
              <a:rPr lang="en-US" altLang="en-US" dirty="0" smtClean="0"/>
            </a:br>
            <a:r>
              <a:rPr lang="en-US" altLang="en-US" dirty="0" smtClean="0"/>
              <a:t>Freedom of ________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2332038"/>
            <a:ext cx="8229600" cy="4525962"/>
          </a:xfrm>
        </p:spPr>
        <p:txBody>
          <a:bodyPr/>
          <a:lstStyle/>
          <a:p>
            <a:pPr lvl="0" eaLnBrk="1" hangingPunct="1">
              <a:buNone/>
            </a:pPr>
            <a:r>
              <a:rPr lang="en-US" altLang="en-US" sz="3600" dirty="0">
                <a:solidFill>
                  <a:prstClr val="black"/>
                </a:solidFill>
              </a:rPr>
              <a:t>Case : ___________ v. </a:t>
            </a:r>
            <a:r>
              <a:rPr lang="en-US" altLang="en-US" sz="3600" dirty="0" smtClean="0">
                <a:solidFill>
                  <a:prstClr val="black"/>
                </a:solidFill>
              </a:rPr>
              <a:t>____________</a:t>
            </a:r>
            <a:endParaRPr lang="en-US" altLang="en-US" dirty="0" smtClean="0"/>
          </a:p>
          <a:p>
            <a:pPr algn="ctr">
              <a:buFont typeface="Arial" charset="0"/>
              <a:buNone/>
            </a:pPr>
            <a:endParaRPr lang="en-US" altLang="en-US" dirty="0"/>
          </a:p>
          <a:p>
            <a:pPr algn="ctr">
              <a:buFont typeface="Arial" charset="0"/>
              <a:buNone/>
            </a:pPr>
            <a:r>
              <a:rPr lang="en-US" altLang="en-US" dirty="0" smtClean="0"/>
              <a:t>“Quote from 1</a:t>
            </a:r>
            <a:r>
              <a:rPr lang="en-US" altLang="en-US" baseline="30000" dirty="0" smtClean="0"/>
              <a:t>st</a:t>
            </a:r>
            <a:r>
              <a:rPr lang="en-US" altLang="en-US" dirty="0" smtClean="0"/>
              <a:t> Amendment”</a:t>
            </a:r>
          </a:p>
          <a:p>
            <a:pPr algn="ctr">
              <a:buFont typeface="Arial" charset="0"/>
              <a:buNone/>
            </a:pPr>
            <a:endParaRPr lang="en-US" altLang="en-US" dirty="0" smtClean="0"/>
          </a:p>
          <a:p>
            <a:pPr algn="ctr">
              <a:buFont typeface="Arial" charset="0"/>
              <a:buNone/>
            </a:pPr>
            <a:endParaRPr lang="en-US" altLang="en-US" dirty="0" smtClean="0"/>
          </a:p>
          <a:p>
            <a:pPr algn="ctr">
              <a:buFont typeface="Arial" charset="0"/>
              <a:buNone/>
            </a:pPr>
            <a:r>
              <a:rPr lang="en-US" altLang="en-US" dirty="0" smtClean="0"/>
              <a:t>Picture(s)</a:t>
            </a:r>
          </a:p>
        </p:txBody>
      </p:sp>
    </p:spTree>
    <p:extLst>
      <p:ext uri="{BB962C8B-B14F-4D97-AF65-F5344CB8AC3E}">
        <p14:creationId xmlns:p14="http://schemas.microsoft.com/office/powerpoint/2010/main" val="55762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3600" smtClean="0"/>
          </a:p>
          <a:p>
            <a:pPr eaLnBrk="1" hangingPunct="1">
              <a:buFontTx/>
              <a:buNone/>
            </a:pPr>
            <a:r>
              <a:rPr lang="en-US" altLang="en-US" sz="3600" smtClean="0"/>
              <a:t>Background/Summary:</a:t>
            </a:r>
          </a:p>
          <a:p>
            <a:pPr eaLnBrk="1" hangingPunct="1">
              <a:buFontTx/>
              <a:buNone/>
            </a:pPr>
            <a:endParaRPr lang="en-US" altLang="en-US" sz="3600" smtClean="0"/>
          </a:p>
          <a:p>
            <a:pPr eaLnBrk="1" hangingPunct="1">
              <a:buFontTx/>
              <a:buNone/>
            </a:pPr>
            <a:endParaRPr lang="en-US" altLang="en-US" sz="3600" smtClean="0"/>
          </a:p>
          <a:p>
            <a:pPr eaLnBrk="1" hangingPunct="1">
              <a:buFontTx/>
              <a:buNone/>
            </a:pPr>
            <a:endParaRPr lang="en-US" altLang="en-US" sz="3600" smtClean="0"/>
          </a:p>
          <a:p>
            <a:pPr eaLnBrk="1" hangingPunct="1">
              <a:buFontTx/>
              <a:buNone/>
            </a:pPr>
            <a:r>
              <a:rPr lang="en-US" altLang="en-US" sz="3600" smtClean="0"/>
              <a:t>Issue:</a:t>
            </a:r>
          </a:p>
          <a:p>
            <a:pPr eaLnBrk="1" hangingPunct="1">
              <a:buFontTx/>
              <a:buNone/>
            </a:pPr>
            <a:endParaRPr lang="en-US" altLang="en-US" sz="3600" smtClean="0"/>
          </a:p>
        </p:txBody>
      </p:sp>
      <p:sp>
        <p:nvSpPr>
          <p:cNvPr id="36867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dirty="0" smtClean="0"/>
              <a:t>Slide #2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162800" y="226291"/>
            <a:ext cx="1524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86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Slide #3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3600" dirty="0" smtClean="0"/>
          </a:p>
          <a:p>
            <a:pPr eaLnBrk="1" hangingPunct="1">
              <a:buFontTx/>
              <a:buNone/>
            </a:pPr>
            <a:r>
              <a:rPr lang="en-US" altLang="en-US" sz="3600" dirty="0" smtClean="0"/>
              <a:t>Court’s Decision/Impact:</a:t>
            </a:r>
          </a:p>
          <a:p>
            <a:pPr eaLnBrk="1" hangingPunct="1">
              <a:buFontTx/>
              <a:buNone/>
            </a:pPr>
            <a:endParaRPr lang="en-US" altLang="en-US" sz="3600" dirty="0" smtClean="0"/>
          </a:p>
          <a:p>
            <a:pPr eaLnBrk="1" hangingPunct="1">
              <a:buFontTx/>
              <a:buNone/>
            </a:pPr>
            <a:endParaRPr lang="en-US" altLang="en-US" sz="3600" dirty="0" smtClean="0"/>
          </a:p>
          <a:p>
            <a:pPr eaLnBrk="1" hangingPunct="1">
              <a:buFontTx/>
              <a:buNone/>
            </a:pPr>
            <a:endParaRPr lang="en-US" altLang="en-US" sz="3600" dirty="0" smtClean="0"/>
          </a:p>
          <a:p>
            <a:pPr eaLnBrk="1" hangingPunct="1">
              <a:buFontTx/>
              <a:buNone/>
            </a:pPr>
            <a:r>
              <a:rPr lang="en-US" altLang="en-US" sz="3600" dirty="0" smtClean="0"/>
              <a:t>Your Opinion:</a:t>
            </a:r>
            <a:endParaRPr lang="en-US" altLang="en-US" sz="3600" b="1" dirty="0" smtClean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62800" y="226291"/>
            <a:ext cx="1524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52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Design">
  <a:themeElements>
    <a:clrScheme name="Default Design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7708</TotalTime>
  <Words>2258</Words>
  <Application>Microsoft Office PowerPoint</Application>
  <PresentationFormat>On-screen Show (4:3)</PresentationFormat>
  <Paragraphs>670</Paragraphs>
  <Slides>68</Slides>
  <Notes>0</Notes>
  <HiddenSlides>19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68</vt:i4>
      </vt:variant>
    </vt:vector>
  </HeadingPairs>
  <TitlesOfParts>
    <vt:vector size="71" baseType="lpstr">
      <vt:lpstr>14_TP030004031</vt:lpstr>
      <vt:lpstr>12_TP030004031</vt:lpstr>
      <vt:lpstr>Default Design</vt:lpstr>
      <vt:lpstr>Friday May 1, 2015 Mr. Goblirsch – American Government</vt:lpstr>
      <vt:lpstr>Friday May 1, 2015 Mr. Goblirsch – American Government</vt:lpstr>
      <vt:lpstr>Friday May 1, 2015 Mr. Goblirsch – American Government</vt:lpstr>
      <vt:lpstr>PowerPoint Presentation</vt:lpstr>
      <vt:lpstr>1st AMENDMENT COURT CASES</vt:lpstr>
      <vt:lpstr>1st Amendment Freedoms</vt:lpstr>
      <vt:lpstr>Slide #1 Freedom of ________</vt:lpstr>
      <vt:lpstr>Slide #2</vt:lpstr>
      <vt:lpstr>Slide #3</vt:lpstr>
      <vt:lpstr>Possible Websites to Use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Group #1</vt:lpstr>
      <vt:lpstr>Group #2</vt:lpstr>
      <vt:lpstr>Group #3</vt:lpstr>
      <vt:lpstr>Group #4</vt:lpstr>
      <vt:lpstr>Group #5</vt:lpstr>
      <vt:lpstr>Group #6</vt:lpstr>
      <vt:lpstr>Group #7</vt:lpstr>
      <vt:lpstr>Group #8</vt:lpstr>
      <vt:lpstr>Group #9</vt:lpstr>
      <vt:lpstr>Group #10</vt:lpstr>
      <vt:lpstr>Group #11</vt:lpstr>
      <vt:lpstr>Group #12</vt:lpstr>
      <vt:lpstr>Group #13</vt:lpstr>
      <vt:lpstr>1st Amendment Supreme Court Cases</vt:lpstr>
      <vt:lpstr>1st Amendment Supreme Court Cases</vt:lpstr>
      <vt:lpstr>PowerPoint Presentation</vt:lpstr>
      <vt:lpstr>PowerPoint Presentation</vt:lpstr>
      <vt:lpstr>PowerPoint Presentation</vt:lpstr>
      <vt:lpstr>PowerPoint Presentation</vt:lpstr>
      <vt:lpstr>CLASS RANKINGS</vt:lpstr>
      <vt:lpstr>LIST OF INDIVIDUALS WHO  HAVE NOT PAID FOR THE FINAL</vt:lpstr>
      <vt:lpstr>LIST OF INDIVIDUALS WHO  HAVE NOT PAID FOR THE FINAL</vt:lpstr>
      <vt:lpstr>LIST OF INDIVIDUALS WHO  HAVE NOT PAID FOR THE FINAL</vt:lpstr>
      <vt:lpstr>LIST OF INDIVIDUALS WHO  HAVE NOT PAID FOR THE FINAL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September 30, 2013 Mr. Goblirsch – American Government</dc:title>
  <dc:creator>Windows User</dc:creator>
  <cp:lastModifiedBy>cgoblirsch</cp:lastModifiedBy>
  <cp:revision>210</cp:revision>
  <cp:lastPrinted>2015-05-01T14:29:22Z</cp:lastPrinted>
  <dcterms:created xsi:type="dcterms:W3CDTF">2013-09-30T13:16:32Z</dcterms:created>
  <dcterms:modified xsi:type="dcterms:W3CDTF">2015-05-01T14:56:09Z</dcterms:modified>
</cp:coreProperties>
</file>