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  <p:sldMasterId id="2147483906" r:id="rId2"/>
    <p:sldMasterId id="2147483918" r:id="rId3"/>
  </p:sldMasterIdLst>
  <p:notesMasterIdLst>
    <p:notesMasterId r:id="rId55"/>
  </p:notesMasterIdLst>
  <p:handoutMasterIdLst>
    <p:handoutMasterId r:id="rId56"/>
  </p:handoutMasterIdLst>
  <p:sldIdLst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8" r:id="rId21"/>
    <p:sldId id="419" r:id="rId22"/>
    <p:sldId id="420" r:id="rId23"/>
    <p:sldId id="421" r:id="rId24"/>
    <p:sldId id="422" r:id="rId25"/>
    <p:sldId id="423" r:id="rId26"/>
    <p:sldId id="424" r:id="rId27"/>
    <p:sldId id="425" r:id="rId28"/>
    <p:sldId id="426" r:id="rId29"/>
    <p:sldId id="427" r:id="rId30"/>
    <p:sldId id="428" r:id="rId31"/>
    <p:sldId id="429" r:id="rId32"/>
    <p:sldId id="430" r:id="rId33"/>
    <p:sldId id="431" r:id="rId34"/>
    <p:sldId id="432" r:id="rId35"/>
    <p:sldId id="433" r:id="rId36"/>
    <p:sldId id="391" r:id="rId37"/>
    <p:sldId id="392" r:id="rId38"/>
    <p:sldId id="393" r:id="rId39"/>
    <p:sldId id="394" r:id="rId40"/>
    <p:sldId id="395" r:id="rId41"/>
    <p:sldId id="396" r:id="rId42"/>
    <p:sldId id="397" r:id="rId43"/>
    <p:sldId id="398" r:id="rId44"/>
    <p:sldId id="399" r:id="rId45"/>
    <p:sldId id="336" r:id="rId46"/>
    <p:sldId id="339" r:id="rId47"/>
    <p:sldId id="340" r:id="rId48"/>
    <p:sldId id="341" r:id="rId49"/>
    <p:sldId id="323" r:id="rId50"/>
    <p:sldId id="319" r:id="rId51"/>
    <p:sldId id="320" r:id="rId52"/>
    <p:sldId id="321" r:id="rId53"/>
    <p:sldId id="322" r:id="rId54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5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7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5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9CC6595-637F-449D-974F-27C82899EC74}" type="datetimeFigureOut">
              <a:rPr lang="en-US"/>
              <a:pPr>
                <a:defRPr/>
              </a:pPr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D1DCA1F-F45B-405A-B9DA-DB492B00BA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4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59D7B30-E469-4C49-81A9-571EE896807D}" type="datetimeFigureOut">
              <a:rPr lang="en-US"/>
              <a:pPr>
                <a:defRPr/>
              </a:pPr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3939233-F6F4-4382-924A-B77588AA2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71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2B35AA6-52D4-451D-ABCB-299A57E34ECC}" type="datetimeFigureOut">
              <a:rPr lang="en-US"/>
              <a:pPr>
                <a:defRPr/>
              </a:pPr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A56AED-913A-458C-818F-BFD61EE06C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0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F53B752-01E8-494E-A4D5-896534BDB0F6}" type="datetimeFigureOut">
              <a:rPr lang="en-US"/>
              <a:pPr>
                <a:defRPr/>
              </a:pPr>
              <a:t>5/7/2015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D2BD0EB-FB3E-4E1D-8BDD-65A8BE3BE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38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8BED088-8987-4697-8F34-F92D61282920}" type="datetimeFigureOut">
              <a:rPr lang="en-US"/>
              <a:pPr>
                <a:defRPr/>
              </a:pPr>
              <a:t>5/7/2015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0894DCB-6C20-477C-B922-2AB5D5D747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93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850238D-D740-4F9C-AB64-46ABEDA73004}" type="datetimeFigureOut">
              <a:rPr lang="en-US"/>
              <a:pPr>
                <a:defRPr/>
              </a:pPr>
              <a:t>5/7/2015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E1B8DCC-C86C-49C4-8710-66702A3E2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86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2EEF637-899A-415C-8B82-2C5846E42046}" type="datetimeFigureOut">
              <a:rPr lang="en-US"/>
              <a:pPr>
                <a:defRPr/>
              </a:pPr>
              <a:t>5/7/2015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60027D-8445-48A0-AECA-815655DA0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BE45B6B-6B78-446A-8171-8121606F8DFA}" type="datetimeFigureOut">
              <a:rPr lang="en-US"/>
              <a:pPr>
                <a:defRPr/>
              </a:pPr>
              <a:t>5/7/2015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CDB3F9D-6A00-4159-9B05-C1F183413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0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5B22787-CD29-4906-B3FA-C476CBDD31F3}" type="datetimeFigureOut">
              <a:rPr lang="en-US"/>
              <a:pPr>
                <a:defRPr/>
              </a:pPr>
              <a:t>5/7/2015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932EF1C-E9E8-492E-A77A-AF23FEDE6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38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93D7DB7-7856-4266-9D9B-451E301D5AED}" type="datetimeFigureOut">
              <a:rPr lang="en-US"/>
              <a:pPr>
                <a:defRPr/>
              </a:pPr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88A534B-C86A-439B-9E64-E1DC1CEF4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33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08A87FA-259C-4E72-8D24-4C38E281DB9E}" type="datetimeFigureOut">
              <a:rPr lang="en-US"/>
              <a:pPr>
                <a:defRPr/>
              </a:pPr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BDEE882-202E-46C3-B74A-152C81A74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020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9499C5A-D2D2-40D1-AB92-DC05E3CBB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8171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C7AE76-BB56-4E5B-A0D6-8E3D957BDB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9114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BBCC6E4-DFB1-4DB6-95AC-42FCC30867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736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3285601-D9E1-467A-AB81-5B0F10FA4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5762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8F2B96-6487-4465-9D7E-4950134367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2091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284E80-0232-43AE-9CE9-BE0CD331B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2473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41A69B-D6C1-4B46-9A4D-8F6F11ED9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79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0CA644-D99A-41D0-A95C-EC692D524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5957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43E7B4-584C-459A-BEEB-81EBA3085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319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CBE487E-5F2B-475D-A269-355D451E3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681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2CB938-BC06-4ECB-ADA5-618F3057DC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3057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9703804-5889-4B35-B209-B1367FEB0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919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0082C6A-F194-478A-BB2C-FADAB3C2A7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1079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996FEA-C4DA-4304-880B-31B8551B3B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1304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0AEEC51-8E5A-4F15-9D58-4D0F78EBB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8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AEB94492-BD79-482C-A34E-1FE563AAE045}" type="datetimeFigureOut">
              <a:rPr lang="en-US"/>
              <a:pPr>
                <a:defRPr/>
              </a:pPr>
              <a:t>5/7/2015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6AC7CA5D-B918-46C7-9DF5-E9C3993EC3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9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1592CC-8343-4F52-9F22-457A1DF35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74180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  <p:sldLayoutId id="214748393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Thursday </a:t>
            </a:r>
            <a:r>
              <a:rPr lang="en-US" altLang="en-US" b="1" dirty="0" smtClean="0">
                <a:solidFill>
                  <a:srgbClr val="FF0000"/>
                </a:solidFill>
              </a:rPr>
              <a:t>May </a:t>
            </a:r>
            <a:r>
              <a:rPr lang="en-US" altLang="en-US" b="1" dirty="0" smtClean="0">
                <a:solidFill>
                  <a:srgbClr val="FF0000"/>
                </a:solidFill>
              </a:rPr>
              <a:t>7,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</a:t>
            </a:r>
            <a:r>
              <a:rPr lang="en-US" sz="2400" dirty="0" smtClean="0"/>
              <a:t>Analyze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Amendment rights of free speech, press, assembly, &amp; religion.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No WARM-UP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PRESENATIONS: 1</a:t>
            </a:r>
            <a:r>
              <a:rPr lang="en-US" sz="2400" baseline="30000" dirty="0" smtClean="0">
                <a:solidFill>
                  <a:prstClr val="black"/>
                </a:solidFill>
              </a:rPr>
              <a:t>st</a:t>
            </a:r>
            <a:r>
              <a:rPr lang="en-US" sz="2400" dirty="0" smtClean="0">
                <a:solidFill>
                  <a:prstClr val="black"/>
                </a:solidFill>
              </a:rPr>
              <a:t> Amendment </a:t>
            </a:r>
            <a:r>
              <a:rPr lang="en-US" sz="2400" dirty="0" smtClean="0">
                <a:solidFill>
                  <a:prstClr val="black"/>
                </a:solidFill>
              </a:rPr>
              <a:t>Court Cases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CHART: Fill out chart as each case is presented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*****FINAL PROJECTS DUE MAY 22*****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No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No Warm-Up.  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We will be starting presentations immediately in order to finish.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altLang="en-US" sz="3600" dirty="0" smtClean="0"/>
              <a:t>CASE: Engel v. Vitale (1962)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6882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Santa Fe Independent School </a:t>
            </a:r>
            <a:r>
              <a:rPr lang="en-US" altLang="en-US" sz="3600" dirty="0" smtClean="0"/>
              <a:t>			District </a:t>
            </a:r>
            <a:r>
              <a:rPr lang="en-US" altLang="en-US" sz="3600" dirty="0"/>
              <a:t>v. Doe (2000)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5992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Good News Club v. Milford Central 		School (2001)</a:t>
            </a:r>
            <a:endParaRPr lang="en-US" altLang="en-US" sz="3600" dirty="0"/>
          </a:p>
          <a:p>
            <a:pPr marL="0" indent="0">
              <a:buFont typeface="Arial" charset="0"/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8625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Epperson v. Arkansas (1968)</a:t>
            </a:r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369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Pierce v. Society of Sisters (1925)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2896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Lemon v. </a:t>
            </a:r>
            <a:r>
              <a:rPr lang="en-US" altLang="en-US" sz="3600" dirty="0" err="1"/>
              <a:t>Kurtzman</a:t>
            </a:r>
            <a:r>
              <a:rPr lang="en-US" altLang="en-US" sz="3600" dirty="0"/>
              <a:t> (1971)</a:t>
            </a:r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3698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Zelman v. Simmons-Harris (2002)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5740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Free Exercise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Reynolds v. U.S. (1879)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8819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Free Exercise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Oregon v. Smith (1990)</a:t>
            </a:r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6933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Free Exercise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West Virginia State Board of Ed. v. </a:t>
            </a:r>
            <a:r>
              <a:rPr lang="en-US" altLang="en-US" sz="3600" dirty="0" smtClean="0"/>
              <a:t>		Barnette </a:t>
            </a:r>
            <a:r>
              <a:rPr lang="en-US" altLang="en-US" sz="3600" dirty="0"/>
              <a:t>(1943)</a:t>
            </a:r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5295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1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st</a:t>
            </a:r>
            <a:r>
              <a:rPr lang="en-US" altLang="en-US" b="1" u="sng" dirty="0" smtClean="0">
                <a:solidFill>
                  <a:prstClr val="black"/>
                </a:solidFill>
              </a:rPr>
              <a:t> AMENDMENT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sz="3600" dirty="0" smtClean="0">
                <a:solidFill>
                  <a:srgbClr val="0070C0"/>
                </a:solidFill>
              </a:rPr>
              <a:t>“Congress shall make no law: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 smtClean="0">
                <a:solidFill>
                  <a:srgbClr val="0070C0"/>
                </a:solidFill>
              </a:rPr>
              <a:t>	(1a.) respecting an establishment of religion,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(1b.) prohibiting the free exercise thereof,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(2.) abridging the freedom of speech,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(3.) of the press;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(4.) the right of the people peaceably to assemble, 		and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(5.) to petition the Government for a redress of 		grievances.”</a:t>
            </a:r>
          </a:p>
          <a:p>
            <a:pPr eaLnBrk="1" hangingPunct="1"/>
            <a:endParaRPr lang="en-US" altLang="en-US" sz="3600" b="1" dirty="0" smtClean="0">
              <a:solidFill>
                <a:prstClr val="black">
                  <a:tint val="75000"/>
                </a:prstClr>
              </a:solidFill>
              <a:latin typeface="Arial Black" pitchFamily="34" charset="0"/>
            </a:endParaRPr>
          </a:p>
          <a:p>
            <a:pPr eaLnBrk="1" hangingPunct="1"/>
            <a:endParaRPr lang="en-US" altLang="en-US" sz="3600" b="1" dirty="0" smtClean="0">
              <a:solidFill>
                <a:prstClr val="black">
                  <a:tint val="75000"/>
                </a:prstClr>
              </a:solidFill>
            </a:endParaRPr>
          </a:p>
          <a:p>
            <a:pPr eaLnBrk="1" hangingPunct="1"/>
            <a:endParaRPr lang="en-US" altLang="en-US" sz="3600" b="1" dirty="0" smtClean="0">
              <a:solidFill>
                <a:prstClr val="black">
                  <a:tint val="75000"/>
                </a:prst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4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/>
              <a:t>Schenck</a:t>
            </a:r>
            <a:r>
              <a:rPr lang="en-US" altLang="en-US" sz="3600" dirty="0"/>
              <a:t> v. U.S. (1919)</a:t>
            </a:r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6600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U.S. v. </a:t>
            </a:r>
            <a:r>
              <a:rPr lang="en-US" altLang="en-US" sz="3600" dirty="0" err="1" smtClean="0"/>
              <a:t>Eichman</a:t>
            </a:r>
            <a:r>
              <a:rPr lang="en-US" altLang="en-US" sz="3600" dirty="0" smtClean="0"/>
              <a:t> (1990)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6324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U.S. v. O’Brien (1968)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3798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Tinker v. Des Moines (1969)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3203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Bethel School District v. Fraser 			(1986)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2225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Yates v. U.S. (1957)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4401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 smtClean="0"/>
              <a:t>Gitlow</a:t>
            </a:r>
            <a:r>
              <a:rPr lang="en-US" altLang="en-US" sz="3600" dirty="0" smtClean="0"/>
              <a:t> v. New York (1925)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6071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Buckley v. </a:t>
            </a:r>
            <a:r>
              <a:rPr lang="en-US" altLang="en-US" sz="3600" dirty="0" err="1" smtClean="0"/>
              <a:t>Valeo</a:t>
            </a:r>
            <a:r>
              <a:rPr lang="en-US" altLang="en-US" sz="3600" dirty="0" smtClean="0"/>
              <a:t> (1976)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8953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Near v. Minnesota (1931)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8056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NY Times v. U.S. (1971)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0359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3200"/>
            <a:ext cx="9144000" cy="1470025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5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901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Sheppard v. Maxwell (1966)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7492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Hazelwood School District v. 			</a:t>
            </a:r>
            <a:r>
              <a:rPr lang="en-US" altLang="en-US" sz="3600" dirty="0" err="1" smtClean="0"/>
              <a:t>Kuhlmeier</a:t>
            </a:r>
            <a:r>
              <a:rPr lang="en-US" altLang="en-US" sz="3600" dirty="0" smtClean="0"/>
              <a:t> (1988)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3925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 smtClean="0"/>
              <a:t>Branzburg</a:t>
            </a:r>
            <a:r>
              <a:rPr lang="en-US" altLang="en-US" sz="3600" dirty="0" smtClean="0"/>
              <a:t> v. Hayes (1972)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5589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National Broadcasting Co. v. U.S. 		(1943)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8399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Red Lion Broadcasting Co. v. FCC 		(1969)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Miller v. California (1973)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Hill v. Colorado (2000)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Gregory v. Chicago (1969)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Lloyd Corporation v. Tanner (1972)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 smtClean="0"/>
              <a:t>Feiner</a:t>
            </a:r>
            <a:r>
              <a:rPr lang="en-US" altLang="en-US" sz="3600" dirty="0" smtClean="0"/>
              <a:t> v. New York (1951)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9144000" cy="676275"/>
          </a:xfrm>
        </p:spPr>
        <p:txBody>
          <a:bodyPr/>
          <a:lstStyle/>
          <a:p>
            <a:r>
              <a:rPr lang="en-US" altLang="en-US" sz="3600" b="1" u="sng" dirty="0" smtClean="0"/>
              <a:t>1</a:t>
            </a:r>
            <a:r>
              <a:rPr lang="en-US" altLang="en-US" sz="3600" b="1" u="sng" baseline="30000" dirty="0" smtClean="0"/>
              <a:t>st</a:t>
            </a:r>
            <a:r>
              <a:rPr lang="en-US" altLang="en-US" sz="3600" b="1" u="sng" dirty="0" smtClean="0"/>
              <a:t> Amendment Freedoms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b="1" dirty="0" smtClean="0"/>
              <a:t>DIRECTIONS</a:t>
            </a:r>
            <a:r>
              <a:rPr lang="en-US" altLang="en-US" dirty="0" smtClean="0"/>
              <a:t>: Create a brief PowerPoint presentation about your assigned Supreme Court case.  Use the template below.</a:t>
            </a:r>
          </a:p>
          <a:p>
            <a:pPr marL="0" indent="0">
              <a:buFont typeface="Arial" charset="0"/>
              <a:buNone/>
            </a:pPr>
            <a:endParaRPr lang="en-US" altLang="en-US" sz="1000" dirty="0" smtClean="0"/>
          </a:p>
          <a:p>
            <a:pPr marL="0" indent="0">
              <a:buFont typeface="Arial" charset="0"/>
              <a:buNone/>
            </a:pPr>
            <a:r>
              <a:rPr lang="en-US" altLang="en-US" dirty="0" smtClean="0"/>
              <a:t>	Slide 1 – TITLE SLIDE - Freedom of ______ 		– “Quote from Constitution</a:t>
            </a:r>
          </a:p>
          <a:p>
            <a:pPr marL="0" indent="0">
              <a:buFont typeface="Arial" charset="0"/>
              <a:buNone/>
            </a:pPr>
            <a:r>
              <a:rPr lang="en-US" altLang="en-US" dirty="0" smtClean="0"/>
              <a:t>	</a:t>
            </a:r>
          </a:p>
          <a:p>
            <a:pPr marL="0" indent="0">
              <a:buFont typeface="Arial" charset="0"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Slide 2 – Case Background/Summary &amp; 			Issue</a:t>
            </a:r>
          </a:p>
          <a:p>
            <a:pPr marL="0" indent="0">
              <a:buFont typeface="Arial" charset="0"/>
              <a:buNone/>
            </a:pPr>
            <a:r>
              <a:rPr lang="en-US" altLang="en-US" dirty="0" smtClean="0"/>
              <a:t>	</a:t>
            </a:r>
          </a:p>
          <a:p>
            <a:pPr marL="0" indent="0">
              <a:buFont typeface="Arial" charset="0"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Slide 3 – Case Court Decision/Impact &amp; 			Your Opinion</a:t>
            </a:r>
          </a:p>
        </p:txBody>
      </p:sp>
    </p:spTree>
    <p:extLst>
      <p:ext uri="{BB962C8B-B14F-4D97-AF65-F5344CB8AC3E}">
        <p14:creationId xmlns:p14="http://schemas.microsoft.com/office/powerpoint/2010/main" val="313547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Cox v. New Hampshire (1941)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 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Morse v. Frederick (2007)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1220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Madsen v. Women’s Health Services 		Inc. (1994)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7563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3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rd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112284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Brett &amp; Zach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Ashley &amp; Angelina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Maria &amp; Stephanie C.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Toni &amp; Sylvia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Lilly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Stephanie W. &amp; Ivan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 H.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Lupe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Raul &amp;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Juan &amp; Brian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Caitlyn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Justina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Ramon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Armando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Kristian W.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Juli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Hector &amp;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Julian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Jasmien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6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4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073640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Ramon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 A.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Illene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Jennifer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Lili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Casidy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Vanessa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Tino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Ashley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Savannah &amp; Perla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Lucy &amp; Jennifer 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Maite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N. &amp; Diana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Cristian &amp; John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Elizabeth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Arvinder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Ricky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Jaskaran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Brandon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Susana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Lesley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Rafael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5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698487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Andrew &amp; Gabby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Leo &amp; Tristan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Rafael R.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Esai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Caleb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Ernesto P.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Rudy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Victor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Elizabeth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Miranda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Hilsa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David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Alexis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Fatima &amp; Genesis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Hailey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Manuel &amp; 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Erasmo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Ernesto G.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Kyndall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Rafael A.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Alex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Cynthia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Kime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Izaiah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Oscar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Eduardo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6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077361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Gabby &amp; Stephanie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Julio P.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Sam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Leo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Jennifer &amp; Priscilla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Brayan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Fatima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Ricardo &amp; Efren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Cecilia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Megan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Jonathan &amp; Denice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Julio O. &amp; Hannah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Carrie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Giovanna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Edgar &amp; </a:t>
                      </a:r>
                    </a:p>
                    <a:p>
                      <a:pPr algn="l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Mariela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Prez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VP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Jorge &amp; Alvaro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Marco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Rolando &amp; Mario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RANKINGS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CLASS AVERAGE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arenR" startAt="4"/>
            </a:pPr>
            <a:r>
              <a:rPr lang="en-US" sz="4000" dirty="0" smtClean="0"/>
              <a:t>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71.89%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73.56%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77.49%</a:t>
            </a:r>
          </a:p>
          <a:p>
            <a:pPr marL="457200" indent="-457200">
              <a:buAutoNum type="arabicParenR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78.72%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PURCHASED FINAL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4)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100%</a:t>
            </a:r>
          </a:p>
          <a:p>
            <a:pPr marL="0" indent="0">
              <a:buNone/>
            </a:pPr>
            <a:r>
              <a:rPr lang="en-US" sz="4000" dirty="0" smtClean="0"/>
              <a:t>3)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100%</a:t>
            </a:r>
          </a:p>
          <a:p>
            <a:pPr marL="0" indent="0">
              <a:buNone/>
            </a:pPr>
            <a:r>
              <a:rPr lang="en-US" sz="4000" dirty="0" smtClean="0"/>
              <a:t>2)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100%</a:t>
            </a:r>
          </a:p>
          <a:p>
            <a:pPr marL="0" indent="0">
              <a:buNone/>
            </a:pPr>
            <a:r>
              <a:rPr lang="en-US" sz="4000" dirty="0" smtClean="0"/>
              <a:t>1)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100%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409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0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3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0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0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Slide #1</a:t>
            </a:r>
            <a:br>
              <a:rPr lang="en-US" altLang="en-US" dirty="0" smtClean="0"/>
            </a:br>
            <a:r>
              <a:rPr lang="en-US" altLang="en-US" dirty="0" smtClean="0"/>
              <a:t>Freedom of ________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pPr lvl="0" eaLnBrk="1" hangingPunct="1">
              <a:buNone/>
            </a:pPr>
            <a:r>
              <a:rPr lang="en-US" altLang="en-US" sz="3600" dirty="0">
                <a:solidFill>
                  <a:prstClr val="black"/>
                </a:solidFill>
              </a:rPr>
              <a:t>Case : ___________ v. </a:t>
            </a:r>
            <a:r>
              <a:rPr lang="en-US" altLang="en-US" sz="3600" dirty="0" smtClean="0">
                <a:solidFill>
                  <a:prstClr val="black"/>
                </a:solidFill>
              </a:rPr>
              <a:t>____________</a:t>
            </a:r>
            <a:endParaRPr lang="en-US" altLang="en-US" dirty="0" smtClean="0"/>
          </a:p>
          <a:p>
            <a:pPr algn="ctr">
              <a:buFont typeface="Arial" charset="0"/>
              <a:buNone/>
            </a:pPr>
            <a:endParaRPr lang="en-US" altLang="en-US" dirty="0"/>
          </a:p>
          <a:p>
            <a:pPr algn="ctr">
              <a:buFont typeface="Arial" charset="0"/>
              <a:buNone/>
            </a:pPr>
            <a:r>
              <a:rPr lang="en-US" altLang="en-US" dirty="0" smtClean="0"/>
              <a:t>“Quote from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Amendment”</a:t>
            </a:r>
          </a:p>
          <a:p>
            <a:pPr algn="ctr">
              <a:buFont typeface="Arial" charset="0"/>
              <a:buNone/>
            </a:pPr>
            <a:endParaRPr lang="en-US" altLang="en-US" dirty="0" smtClean="0"/>
          </a:p>
          <a:p>
            <a:pPr algn="ctr">
              <a:buFont typeface="Arial" charset="0"/>
              <a:buNone/>
            </a:pPr>
            <a:endParaRPr lang="en-US" altLang="en-US" dirty="0" smtClean="0"/>
          </a:p>
          <a:p>
            <a:pPr algn="ctr">
              <a:buFont typeface="Arial" charset="0"/>
              <a:buNone/>
            </a:pPr>
            <a:r>
              <a:rPr lang="en-US" altLang="en-US" dirty="0" smtClean="0"/>
              <a:t>Picture(s)</a:t>
            </a:r>
          </a:p>
        </p:txBody>
      </p:sp>
    </p:spTree>
    <p:extLst>
      <p:ext uri="{BB962C8B-B14F-4D97-AF65-F5344CB8AC3E}">
        <p14:creationId xmlns:p14="http://schemas.microsoft.com/office/powerpoint/2010/main" val="22361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/>
              <a:t>0</a:t>
            </a:r>
            <a:r>
              <a:rPr lang="en-US" dirty="0" smtClean="0"/>
              <a:t> 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2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Rolando C.</a:t>
            </a:r>
          </a:p>
          <a:p>
            <a:r>
              <a:rPr lang="en-US" dirty="0" smtClean="0"/>
              <a:t>Hannah G.</a:t>
            </a:r>
          </a:p>
          <a:p>
            <a:r>
              <a:rPr lang="en-US" dirty="0" smtClean="0"/>
              <a:t>Abel M.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3 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r>
              <a:rPr lang="en-US" altLang="en-US" sz="3600" smtClean="0"/>
              <a:t>Background/Summary: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r>
              <a:rPr lang="en-US" altLang="en-US" sz="3600" smtClean="0"/>
              <a:t>Issue: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</p:txBody>
      </p:sp>
      <p:sp>
        <p:nvSpPr>
          <p:cNvPr id="36867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Slide #2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62800" y="226291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PICTURE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Slide #3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Court’s Decision/Impact:</a:t>
            </a:r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Your Opinion:</a:t>
            </a:r>
            <a:endParaRPr lang="en-US" altLang="en-US" sz="3600" b="1" dirty="0" smtClean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226291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PICTURE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0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Possible Websites to Use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Supremecourt.gov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Justia.com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Oyez.org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Law.cornell.edu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FirstAmendmentSchools.org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UScourts.gov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Casebriefs.com</a:t>
            </a:r>
          </a:p>
        </p:txBody>
      </p:sp>
    </p:spTree>
    <p:extLst>
      <p:ext uri="{BB962C8B-B14F-4D97-AF65-F5344CB8AC3E}">
        <p14:creationId xmlns:p14="http://schemas.microsoft.com/office/powerpoint/2010/main" val="62996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altLang="en-US" sz="3600" dirty="0" smtClean="0"/>
              <a:t>CASE: Everson v. Board of Ed. (1947)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3466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8456</TotalTime>
  <Words>1197</Words>
  <Application>Microsoft Office PowerPoint</Application>
  <PresentationFormat>On-screen Show (4:3)</PresentationFormat>
  <Paragraphs>461</Paragraphs>
  <Slides>51</Slides>
  <Notes>0</Notes>
  <HiddenSlides>45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14_TP030004031</vt:lpstr>
      <vt:lpstr>12_TP030004031</vt:lpstr>
      <vt:lpstr>Default Design</vt:lpstr>
      <vt:lpstr>Thursday May 7, 2015 Mr. Goblirsch – American Government</vt:lpstr>
      <vt:lpstr>PowerPoint Presentation</vt:lpstr>
      <vt:lpstr>1st AMENDMENT COURT CASES</vt:lpstr>
      <vt:lpstr>1st Amendment Freedoms</vt:lpstr>
      <vt:lpstr>Slide #1 Freedom of ________</vt:lpstr>
      <vt:lpstr>Slide #2</vt:lpstr>
      <vt:lpstr>Slide #3</vt:lpstr>
      <vt:lpstr>Possible Websites to Use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PowerPoint Presentation</vt:lpstr>
      <vt:lpstr>PowerPoint Presentation</vt:lpstr>
      <vt:lpstr>PowerPoint Presentation</vt:lpstr>
      <vt:lpstr>PowerPoint Presentation</vt:lpstr>
      <vt:lpstr>CLASS RANKINGS</vt:lpstr>
      <vt:lpstr>LIST OF INDIVIDUALS WHO  HAVE NOT PAID FOR THE FINAL</vt:lpstr>
      <vt:lpstr>LIST OF INDIVIDUALS WHO  HAVE NOT PAID FOR THE FINAL</vt:lpstr>
      <vt:lpstr>LIST OF INDIVIDUALS WHO  HAVE NOT PAID FOR THE FINAL</vt:lpstr>
      <vt:lpstr>LIST OF INDIVIDUALS WHO  HAVE NOT PAID FOR THE FINAL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Clinton Goblirsch</cp:lastModifiedBy>
  <cp:revision>225</cp:revision>
  <cp:lastPrinted>2015-05-01T14:29:22Z</cp:lastPrinted>
  <dcterms:created xsi:type="dcterms:W3CDTF">2013-09-30T13:16:32Z</dcterms:created>
  <dcterms:modified xsi:type="dcterms:W3CDTF">2015-05-08T05:07:16Z</dcterms:modified>
</cp:coreProperties>
</file>