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33" r:id="rId2"/>
    <p:sldMasterId id="2147483945" r:id="rId3"/>
    <p:sldMasterId id="2147483960" r:id="rId4"/>
  </p:sldMasterIdLst>
  <p:notesMasterIdLst>
    <p:notesMasterId r:id="rId20"/>
  </p:notesMasterIdLst>
  <p:handoutMasterIdLst>
    <p:handoutMasterId r:id="rId21"/>
  </p:handoutMasterIdLst>
  <p:sldIdLst>
    <p:sldId id="401" r:id="rId5"/>
    <p:sldId id="408" r:id="rId6"/>
    <p:sldId id="413" r:id="rId7"/>
    <p:sldId id="414" r:id="rId8"/>
    <p:sldId id="420" r:id="rId9"/>
    <p:sldId id="415" r:id="rId10"/>
    <p:sldId id="416" r:id="rId11"/>
    <p:sldId id="425" r:id="rId12"/>
    <p:sldId id="417" r:id="rId13"/>
    <p:sldId id="426" r:id="rId14"/>
    <p:sldId id="419" r:id="rId15"/>
    <p:sldId id="336" r:id="rId16"/>
    <p:sldId id="339" r:id="rId17"/>
    <p:sldId id="340" r:id="rId18"/>
    <p:sldId id="341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7941-6F2F-4D72-B14A-A003F6FDCB1A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6CDD-CD37-4E88-99FF-43A4A460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5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A796-5B5B-4094-AE1D-3ACF4F5CF8C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7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5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59DB-15AA-4E22-BAC7-771AEC7C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453434F-F1E9-470E-B773-565F16266175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73DEC66-3703-4748-9810-1638C7853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6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9B43B53-76F1-42D0-B91A-467EBFA901FB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FFE5DC9-863F-4D82-9A36-E7C914C92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4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4F772FC-D910-4A7A-9EDA-14E43328A3C0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A6C2DB2-88C5-455C-AF46-B2B2790F4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F56AC40-50DC-4CCC-B9A1-1DC9D3654ED6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CECD22-042F-4776-B15F-C0724A9DB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5877C3-81B6-4B1F-B5D9-AD0F6530D8DF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9B49CC6-7C10-4758-A98D-F97434DBF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5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26A22B3-FA7F-4F59-A6C8-75AE703C80AB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3CAA79B-190E-48DF-872B-35162FE00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2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365C71-0ED4-48D5-ABD6-027B4CED83F0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B65FE90-6845-475B-A0F3-DD426821A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1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581803-1159-441D-93C6-2DCCB41A18E4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E4AE8B5-6065-4805-B65D-5FE64DDC2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8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2E5C23C-2B54-4BEB-8EB7-A2C85C73AC84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5D8059D-3682-4709-9664-ABB3C3077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2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440D0E8-ACF7-4DD6-87FB-E249EDBD9BFF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7C103EA-9E5A-4EAD-AA2E-81AE494E7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26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A7210B7-9541-44FB-9F2E-BC9BA7D1737C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D1BCA2-921D-4D16-881B-15609C8F8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33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1643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932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681170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2669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2446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2366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9236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978386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675272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3527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1359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9383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85967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9520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54465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113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16678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5690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689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1287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591526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143047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099383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204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0027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7254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8067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498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6" Type="http://schemas.openxmlformats.org/officeDocument/2006/relationships/vmlDrawing" Target="../drawings/vmlDrawing3.v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EC0216E-71DC-4363-B6EA-8B3F4CBE23BD}" type="datetimeFigureOut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BCB6266-7D63-4297-A813-2E937109B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May 11,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Analyze the </a:t>
            </a:r>
            <a:r>
              <a:rPr lang="en-US" sz="2400" dirty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Amendments of the Constitution.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Accused Vocab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&amp; 6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Amendment Rights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DOCUMENT: Miranda v. </a:t>
            </a:r>
            <a:r>
              <a:rPr lang="en-US" sz="2400" dirty="0" smtClean="0">
                <a:solidFill>
                  <a:prstClr val="black"/>
                </a:solidFill>
              </a:rPr>
              <a:t>Arizona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QUICK WRITE: Rights of the Accused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*Workbook P. 92 from Friday DUE TOMORROW*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PROJECTS DUE MAY 22*****</a:t>
            </a: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Accused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</a:t>
            </a:r>
            <a:r>
              <a:rPr lang="en-US" sz="105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***5 minutes***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Define the terms below.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Writ of habeas corpus		4.   Grand jury</a:t>
            </a:r>
          </a:p>
          <a:p>
            <a:pPr marL="457200" lvl="0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Bill of attainder			5.   </a:t>
            </a:r>
            <a:r>
              <a:rPr lang="en-US" sz="2000" dirty="0" smtClean="0">
                <a:solidFill>
                  <a:prstClr val="black"/>
                </a:solidFill>
              </a:rPr>
              <a:t>Indictment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Ex post facto law			6.   Bench trial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Right to an Adequate Defense</a:t>
            </a:r>
          </a:p>
        </p:txBody>
      </p:sp>
      <p:graphicFrame>
        <p:nvGraphicFramePr>
          <p:cNvPr id="435204" name="Object 4"/>
          <p:cNvGraphicFramePr>
            <a:graphicFrameLocks noGrp="1" noChangeAspect="1"/>
          </p:cNvGraphicFramePr>
          <p:nvPr>
            <p:ph type="tbl" idx="1"/>
          </p:nvPr>
        </p:nvGraphicFramePr>
        <p:xfrm>
          <a:off x="300038" y="2562225"/>
          <a:ext cx="841375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3" imgW="8766720" imgH="2463840" progId="Word.Document.8">
                  <p:embed/>
                </p:oleObj>
              </mc:Choice>
              <mc:Fallback>
                <p:oleObj name="Document" r:id="rId3" imgW="8766720" imgH="2463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562225"/>
                        <a:ext cx="8413750" cy="236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1603375" y="900113"/>
            <a:ext cx="601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smtClean="0">
                <a:solidFill>
                  <a:srgbClr val="000000"/>
                </a:solidFill>
                <a:latin typeface="Arial" charset="0"/>
                <a:cs typeface="+mn-cs"/>
              </a:rPr>
              <a:t>Some rights of the accused:</a:t>
            </a:r>
          </a:p>
        </p:txBody>
      </p:sp>
    </p:spTree>
    <p:extLst>
      <p:ext uri="{BB962C8B-B14F-4D97-AF65-F5344CB8AC3E}">
        <p14:creationId xmlns:p14="http://schemas.microsoft.com/office/powerpoint/2010/main" val="4927959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utoUpdateAnimBg="0"/>
      <p:bldP spid="4352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 altLang="en-US" smtClean="0"/>
              <a:t>QUICK WRITE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dirty="0" smtClean="0"/>
              <a:t>Do you agree or disagree with the following statement:</a:t>
            </a:r>
          </a:p>
          <a:p>
            <a:pPr marL="0" indent="0">
              <a:buFont typeface="Arial" charset="0"/>
              <a:buNone/>
            </a:pPr>
            <a:r>
              <a:rPr lang="en-US" altLang="en-US" dirty="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altLang="en-US" dirty="0" smtClean="0"/>
              <a:t>	“Americans who are accused of crimes 	have too many legal rights/protections.” 	</a:t>
            </a:r>
            <a:endParaRPr lang="en-US" altLang="en-US" dirty="0" smtClean="0"/>
          </a:p>
          <a:p>
            <a:pPr marL="0" indent="0">
              <a:buFont typeface="Arial" charset="0"/>
              <a:buNone/>
            </a:pPr>
            <a:r>
              <a:rPr lang="en-US" altLang="en-US" dirty="0"/>
              <a:t>	</a:t>
            </a:r>
            <a:endParaRPr lang="en-US" altLang="en-US" dirty="0" smtClean="0"/>
          </a:p>
          <a:p>
            <a:pPr marL="0" indent="0">
              <a:buFont typeface="Arial" charset="0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Agree or Disagree</a:t>
            </a:r>
            <a:r>
              <a:rPr lang="en-US" altLang="en-US" dirty="0" smtClean="0"/>
              <a:t>? </a:t>
            </a:r>
            <a:r>
              <a:rPr lang="en-US" altLang="en-US" dirty="0" smtClean="0"/>
              <a:t>Support your opinion.</a:t>
            </a:r>
          </a:p>
        </p:txBody>
      </p:sp>
    </p:spTree>
    <p:extLst>
      <p:ext uri="{BB962C8B-B14F-4D97-AF65-F5344CB8AC3E}">
        <p14:creationId xmlns:p14="http://schemas.microsoft.com/office/powerpoint/2010/main" val="31251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746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dirty="0" smtClean="0">
                <a:solidFill>
                  <a:prstClr val="black"/>
                </a:solidFill>
              </a:rPr>
              <a:t>3</a:t>
            </a:r>
            <a:r>
              <a:rPr lang="en-US" altLang="en-US" b="1" u="sng" baseline="30000" dirty="0" smtClean="0">
                <a:solidFill>
                  <a:prstClr val="black"/>
                </a:solidFill>
              </a:rPr>
              <a:t>rd</a:t>
            </a:r>
            <a:r>
              <a:rPr lang="en-US" altLang="en-US" b="1" u="sng" dirty="0" smtClean="0">
                <a:solidFill>
                  <a:prstClr val="black"/>
                </a:solidFill>
              </a:rPr>
              <a:t> Period FINAL PROJECT</a:t>
            </a:r>
          </a:p>
          <a:p>
            <a:r>
              <a:rPr lang="en-US" altLang="en-US" b="1" u="sng" dirty="0" smtClean="0">
                <a:solidFill>
                  <a:prstClr val="black"/>
                </a:solidFill>
              </a:rPr>
              <a:t>PRESENATION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112284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200"/>
                <a:gridCol w="2997200"/>
                <a:gridCol w="2997200"/>
              </a:tblGrid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27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28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May 29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Brett &amp; Zach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Ashley &amp; Angelina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Maria &amp; Stephanie 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Maria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Toni &amp; Sylvia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Andrea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Lilly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Kim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Stephanie W. &amp; Ivan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Christian H.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Lupe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Raul &amp; Jonathan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Juan &amp; Brian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Caitlyn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Justina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Ramon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Jose &amp; Armando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Kristian W.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Juli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Hector &amp; Alicia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Julian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Jasmien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746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dirty="0" smtClean="0">
                <a:solidFill>
                  <a:prstClr val="black"/>
                </a:solidFill>
              </a:rPr>
              <a:t>4</a:t>
            </a:r>
            <a:r>
              <a:rPr lang="en-US" altLang="en-US" b="1" u="sng" baseline="30000" dirty="0" smtClean="0">
                <a:solidFill>
                  <a:prstClr val="black"/>
                </a:solidFill>
              </a:rPr>
              <a:t>th</a:t>
            </a:r>
            <a:r>
              <a:rPr lang="en-US" altLang="en-US" b="1" u="sng" dirty="0" smtClean="0">
                <a:solidFill>
                  <a:prstClr val="black"/>
                </a:solidFill>
              </a:rPr>
              <a:t> Period FINAL PROJECT</a:t>
            </a:r>
          </a:p>
          <a:p>
            <a:r>
              <a:rPr lang="en-US" altLang="en-US" b="1" u="sng" dirty="0" smtClean="0">
                <a:solidFill>
                  <a:prstClr val="black"/>
                </a:solidFill>
              </a:rPr>
              <a:t>PRESENATION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73640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200"/>
                <a:gridCol w="2997200"/>
                <a:gridCol w="2997200"/>
              </a:tblGrid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27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28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May 29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Jonathan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Ramon &amp; Jesus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Jasmine A.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Illene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Jennifer &amp; Chris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Lili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Casidy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Vanessa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Tino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Ashley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Savannah &amp; Perla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Lucy &amp; Jennifer L.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Alicia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Maite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Jasmine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N. &amp; Diana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Cristian &amp; John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Elizabeth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Arvinder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Ricky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Jaskaran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Brandon &amp; Jose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Susana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Lesley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Rafael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746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dirty="0" smtClean="0">
                <a:solidFill>
                  <a:prstClr val="black"/>
                </a:solidFill>
              </a:rPr>
              <a:t>5</a:t>
            </a:r>
            <a:r>
              <a:rPr lang="en-US" altLang="en-US" b="1" u="sng" baseline="30000" dirty="0" smtClean="0">
                <a:solidFill>
                  <a:prstClr val="black"/>
                </a:solidFill>
              </a:rPr>
              <a:t>th</a:t>
            </a:r>
            <a:r>
              <a:rPr lang="en-US" altLang="en-US" b="1" u="sng" dirty="0" smtClean="0">
                <a:solidFill>
                  <a:prstClr val="black"/>
                </a:solidFill>
              </a:rPr>
              <a:t> Period FINAL PROJECT</a:t>
            </a:r>
          </a:p>
          <a:p>
            <a:r>
              <a:rPr lang="en-US" altLang="en-US" b="1" u="sng" dirty="0" smtClean="0">
                <a:solidFill>
                  <a:prstClr val="black"/>
                </a:solidFill>
              </a:rPr>
              <a:t>PRESENATION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286257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200"/>
                <a:gridCol w="2997200"/>
                <a:gridCol w="2997200"/>
              </a:tblGrid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27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28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May 29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Andrew &amp; Gabby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Leo &amp; Tristan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Rafael R.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Esai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Caleb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Jose &amp; Ernesto P.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Victor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Elizabeth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Miranda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Hilsa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David &amp; Rudy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Alexis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Fatima &amp; Genesis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Hailey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Manuel &amp; Maria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Erasmo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Ernesto G.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Kyndall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&amp; Chris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Christian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Rafael 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Alex &amp; Jesus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Cynthia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Izaiah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Oscar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Eduardo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746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dirty="0" smtClean="0">
                <a:solidFill>
                  <a:prstClr val="black"/>
                </a:solidFill>
              </a:rPr>
              <a:t>6</a:t>
            </a:r>
            <a:r>
              <a:rPr lang="en-US" altLang="en-US" b="1" u="sng" baseline="30000" dirty="0" smtClean="0">
                <a:solidFill>
                  <a:prstClr val="black"/>
                </a:solidFill>
              </a:rPr>
              <a:t>th</a:t>
            </a:r>
            <a:r>
              <a:rPr lang="en-US" altLang="en-US" b="1" u="sng" dirty="0" smtClean="0">
                <a:solidFill>
                  <a:prstClr val="black"/>
                </a:solidFill>
              </a:rPr>
              <a:t> Period FINAL PROJECT</a:t>
            </a:r>
          </a:p>
          <a:p>
            <a:r>
              <a:rPr lang="en-US" altLang="en-US" b="1" u="sng" dirty="0" smtClean="0">
                <a:solidFill>
                  <a:prstClr val="black"/>
                </a:solidFill>
              </a:rPr>
              <a:t>PRESENATION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77361"/>
              </p:ext>
            </p:extLst>
          </p:nvPr>
        </p:nvGraphicFramePr>
        <p:xfrm>
          <a:off x="76200" y="1371600"/>
          <a:ext cx="89916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200"/>
                <a:gridCol w="2997200"/>
                <a:gridCol w="2997200"/>
              </a:tblGrid>
              <a:tr h="676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27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28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May 29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Gabby &amp; Stephanie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Julio P. &amp; Jose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Sam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Josh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Leo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Jennifer &amp; Priscilla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Andrea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Brayan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Fatima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Ricardo &amp; Efren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Cecilia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Megan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Jonathan &amp; Denice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Julio O. &amp; Hannah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Kim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Carrie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Giovanna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Edgar &amp; </a:t>
                      </a:r>
                    </a:p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Mariela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Prez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VP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Jorge &amp; Alvaro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- Marco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Rolando &amp; Mario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&amp;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AMENDMENTS: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5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6</a:t>
            </a:r>
            <a:r>
              <a:rPr lang="en-US" sz="5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3124200" cy="609600"/>
          </a:xfrm>
        </p:spPr>
        <p:txBody>
          <a:bodyPr/>
          <a:lstStyle/>
          <a:p>
            <a:r>
              <a:rPr lang="en-US" dirty="0" smtClean="0"/>
              <a:t>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u="sng" dirty="0" smtClean="0"/>
              <a:t>PRIOR KNOWLEDGE</a:t>
            </a:r>
            <a:endParaRPr lang="en-US" altLang="en-US" b="1" u="sng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AMENDMENT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dirty="0" smtClean="0"/>
              <a:t>right of the people to be secure in their persons, houses, papers, and effects, against unreasonable searches and seizures.”</a:t>
            </a:r>
          </a:p>
          <a:p>
            <a:pPr lvl="1"/>
            <a:r>
              <a:rPr lang="en-US" altLang="en-US" dirty="0" smtClean="0"/>
              <a:t>Probable cause must be present</a:t>
            </a:r>
          </a:p>
          <a:p>
            <a:pPr lvl="2"/>
            <a:r>
              <a:rPr lang="en-US" altLang="en-US" dirty="0" smtClean="0"/>
              <a:t>Sometimes difficult to define what this is</a:t>
            </a:r>
          </a:p>
          <a:p>
            <a:pPr lvl="2"/>
            <a:r>
              <a:rPr lang="en-US" altLang="en-US" dirty="0" smtClean="0"/>
              <a:t>Warrant must be granted if no wrong doing is occurring at the time</a:t>
            </a:r>
          </a:p>
          <a:p>
            <a:pPr lvl="2"/>
            <a:r>
              <a:rPr lang="en-US" altLang="en-US" dirty="0" smtClean="0"/>
              <a:t>No warrant is needed if a crime is occurring</a:t>
            </a:r>
          </a:p>
          <a:p>
            <a:pPr lvl="2"/>
            <a:r>
              <a:rPr lang="en-US" altLang="en-US" dirty="0" smtClean="0"/>
              <a:t>Exclusionary Rule = evidence obtained illegally cannot be used in court</a:t>
            </a:r>
          </a:p>
        </p:txBody>
      </p:sp>
    </p:spTree>
    <p:extLst>
      <p:ext uri="{BB962C8B-B14F-4D97-AF65-F5344CB8AC3E}">
        <p14:creationId xmlns:p14="http://schemas.microsoft.com/office/powerpoint/2010/main" val="21389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mtClean="0"/>
              <a:t>4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 and High School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dirty="0" smtClean="0"/>
              <a:t>Limited protection inside of schools</a:t>
            </a:r>
          </a:p>
          <a:p>
            <a:pPr lvl="1"/>
            <a:r>
              <a:rPr lang="en-US" altLang="en-US" dirty="0" smtClean="0"/>
              <a:t>School offices and officials (employees of the </a:t>
            </a:r>
            <a:r>
              <a:rPr lang="en-US" altLang="en-US" dirty="0" smtClean="0"/>
              <a:t>	school</a:t>
            </a:r>
            <a:r>
              <a:rPr lang="en-US" altLang="en-US" dirty="0" smtClean="0"/>
              <a:t>) do not need warrants to conduct </a:t>
            </a:r>
            <a:r>
              <a:rPr lang="en-US" altLang="en-US" dirty="0" smtClean="0"/>
              <a:t>	searches </a:t>
            </a:r>
            <a:r>
              <a:rPr lang="en-US" altLang="en-US" dirty="0" smtClean="0"/>
              <a:t>of persons or their property</a:t>
            </a:r>
          </a:p>
          <a:p>
            <a:pPr lvl="1"/>
            <a:r>
              <a:rPr lang="en-US" altLang="en-US" dirty="0" smtClean="0"/>
              <a:t>All that is needed is reasonable grounds </a:t>
            </a:r>
            <a:r>
              <a:rPr lang="en-US" altLang="en-US" dirty="0" smtClean="0"/>
              <a:t>	(</a:t>
            </a:r>
            <a:r>
              <a:rPr lang="en-US" altLang="en-US" dirty="0" smtClean="0"/>
              <a:t>suspicion alone has been ruled enough by </a:t>
            </a:r>
            <a:r>
              <a:rPr lang="en-US" altLang="en-US" dirty="0" smtClean="0"/>
              <a:t>	the </a:t>
            </a:r>
            <a:r>
              <a:rPr lang="en-US" altLang="en-US" dirty="0" smtClean="0"/>
              <a:t>Supreme Court)</a:t>
            </a:r>
          </a:p>
        </p:txBody>
      </p:sp>
    </p:spTree>
    <p:extLst>
      <p:ext uri="{BB962C8B-B14F-4D97-AF65-F5344CB8AC3E}">
        <p14:creationId xmlns:p14="http://schemas.microsoft.com/office/powerpoint/2010/main" val="1966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266700" y="27432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50000"/>
              <a:buFontTx/>
              <a:buChar char="•"/>
            </a:pPr>
            <a:endParaRPr lang="en-US" altLang="en-US" sz="2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4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Meaning of Due Process</a:t>
            </a:r>
          </a:p>
        </p:txBody>
      </p:sp>
      <p:pic>
        <p:nvPicPr>
          <p:cNvPr id="389150" name="Picture 30" descr="MAG01se2001a5203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63613"/>
            <a:ext cx="58166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016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r>
              <a:rPr lang="en-US" altLang="en-US" smtClean="0"/>
              <a:t>5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 – Self-incrimination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en-US" smtClean="0"/>
              <a:t>No person shall be compelled in any criminal case to be a witness against himself.”</a:t>
            </a:r>
          </a:p>
          <a:p>
            <a:pPr lvl="1"/>
            <a:r>
              <a:rPr lang="en-US" altLang="en-US" smtClean="0"/>
              <a:t>Those charging a person with a crime bear the burden of proof (Presumption of Innocence)</a:t>
            </a:r>
          </a:p>
          <a:p>
            <a:pPr lvl="1"/>
            <a:r>
              <a:rPr lang="en-US" altLang="en-US" smtClean="0"/>
              <a:t>Person must be read their rights or anything they say cannot be used against them in court</a:t>
            </a:r>
          </a:p>
        </p:txBody>
      </p:sp>
    </p:spTree>
    <p:extLst>
      <p:ext uri="{BB962C8B-B14F-4D97-AF65-F5344CB8AC3E}">
        <p14:creationId xmlns:p14="http://schemas.microsoft.com/office/powerpoint/2010/main" val="8624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altLang="en-US" smtClean="0"/>
              <a:t>5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 - Double Jeopardy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altLang="en-US" smtClean="0"/>
              <a:t>A person may not be charged twice for the same crime</a:t>
            </a:r>
          </a:p>
          <a:p>
            <a:pPr lvl="1"/>
            <a:r>
              <a:rPr lang="en-US" altLang="en-US" smtClean="0"/>
              <a:t>Once found innocent no matter what evidence comes forward proving otherwise you cannot be tried again </a:t>
            </a:r>
          </a:p>
        </p:txBody>
      </p:sp>
    </p:spTree>
    <p:extLst>
      <p:ext uri="{BB962C8B-B14F-4D97-AF65-F5344CB8AC3E}">
        <p14:creationId xmlns:p14="http://schemas.microsoft.com/office/powerpoint/2010/main" val="29219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AMENDMENT: Trial </a:t>
            </a:r>
            <a:r>
              <a:rPr lang="en-US" altLang="en-US" dirty="0"/>
              <a:t>by Jury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Americans in criminal trials are guaranteed an impartial jury chosen from the district where the crime was committed.</a:t>
            </a:r>
          </a:p>
          <a:p>
            <a:r>
              <a:rPr lang="en-US" altLang="en-US">
                <a:solidFill>
                  <a:schemeClr val="tx1"/>
                </a:solidFill>
              </a:rPr>
              <a:t>If a defendant waives the right to a jury trial, a </a:t>
            </a:r>
            <a:r>
              <a:rPr lang="en-US" altLang="en-US" b="1">
                <a:solidFill>
                  <a:schemeClr val="tx2"/>
                </a:solidFill>
              </a:rPr>
              <a:t>bench trial</a:t>
            </a:r>
            <a:r>
              <a:rPr lang="en-US" altLang="en-US">
                <a:solidFill>
                  <a:schemeClr val="tx1"/>
                </a:solidFill>
              </a:rPr>
              <a:t> is held where the judge alone hears the case.</a:t>
            </a:r>
          </a:p>
          <a:p>
            <a:r>
              <a:rPr lang="en-US" altLang="en-US">
                <a:solidFill>
                  <a:schemeClr val="tx1"/>
                </a:solidFill>
              </a:rPr>
              <a:t>Most juries have to be unanimous to convict.</a:t>
            </a:r>
            <a:endParaRPr lang="en-US" altLang="en-US" sz="1800"/>
          </a:p>
        </p:txBody>
      </p:sp>
      <p:graphicFrame>
        <p:nvGraphicFramePr>
          <p:cNvPr id="4341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11513" y="3500438"/>
          <a:ext cx="279241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lip" r:id="rId3" imgW="4775200" imgH="3517900" progId="MS_ClipArt_Gallery.2">
                  <p:embed/>
                </p:oleObj>
              </mc:Choice>
              <mc:Fallback>
                <p:oleObj name="Clip" r:id="rId3" imgW="4775200" imgH="35179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500438"/>
                        <a:ext cx="2792412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6320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autoUpdateAnimBg="0"/>
      <p:bldP spid="43417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mtClean="0"/>
              <a:t>6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en-US" dirty="0" smtClean="0"/>
              <a:t>Speedy &amp; public jury trial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Guarantees </a:t>
            </a:r>
            <a:r>
              <a:rPr lang="en-US" altLang="en-US" dirty="0" smtClean="0"/>
              <a:t>the assistance of counsel for a persons defense</a:t>
            </a:r>
          </a:p>
          <a:p>
            <a:pPr lvl="1"/>
            <a:r>
              <a:rPr lang="en-US" altLang="en-US" dirty="0" smtClean="0"/>
              <a:t>Paid for by the state where law was broken by the tax payers</a:t>
            </a:r>
          </a:p>
        </p:txBody>
      </p:sp>
    </p:spTree>
    <p:extLst>
      <p:ext uri="{BB962C8B-B14F-4D97-AF65-F5344CB8AC3E}">
        <p14:creationId xmlns:p14="http://schemas.microsoft.com/office/powerpoint/2010/main" val="2751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813</Words>
  <Application>Microsoft Office PowerPoint</Application>
  <PresentationFormat>On-screen Show (4:3)</PresentationFormat>
  <Paragraphs>174</Paragraphs>
  <Slides>15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14_TP030004031</vt:lpstr>
      <vt:lpstr>12_TP030004031</vt:lpstr>
      <vt:lpstr>PHTemplate</vt:lpstr>
      <vt:lpstr>1_PHTemplate</vt:lpstr>
      <vt:lpstr>Picture</vt:lpstr>
      <vt:lpstr>Clip</vt:lpstr>
      <vt:lpstr>Document</vt:lpstr>
      <vt:lpstr>Monday May 11, 2015 Mr. Goblirsch – American Government</vt:lpstr>
      <vt:lpstr>RIGHTS &amp;  AMENDMENTS: 5th &amp; 6th</vt:lpstr>
      <vt:lpstr>PRIOR KNOWLEDGE</vt:lpstr>
      <vt:lpstr>4th Amendment and High School</vt:lpstr>
      <vt:lpstr>The Meaning of Due Process</vt:lpstr>
      <vt:lpstr>5th Amendment – Self-incrimination</vt:lpstr>
      <vt:lpstr>5th Amendment - Double Jeopardy</vt:lpstr>
      <vt:lpstr>6th AMENDMENT: Trial by Jury</vt:lpstr>
      <vt:lpstr>6th Amendment</vt:lpstr>
      <vt:lpstr>Right to an Adequate Defense</vt:lpstr>
      <vt:lpstr>QUICK WRITE</vt:lpstr>
      <vt:lpstr>PowerPoint Presentation</vt:lpstr>
      <vt:lpstr>PowerPoint Presentation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cgoblirsch</cp:lastModifiedBy>
  <cp:revision>241</cp:revision>
  <cp:lastPrinted>2015-05-11T20:43:25Z</cp:lastPrinted>
  <dcterms:created xsi:type="dcterms:W3CDTF">2013-09-30T13:16:32Z</dcterms:created>
  <dcterms:modified xsi:type="dcterms:W3CDTF">2015-05-11T21:37:43Z</dcterms:modified>
</cp:coreProperties>
</file>