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 id="2147483906" r:id="rId2"/>
    <p:sldMasterId id="2147483920" r:id="rId3"/>
  </p:sldMasterIdLst>
  <p:notesMasterIdLst>
    <p:notesMasterId r:id="rId15"/>
  </p:notesMasterIdLst>
  <p:handoutMasterIdLst>
    <p:handoutMasterId r:id="rId16"/>
  </p:handoutMasterIdLst>
  <p:sldIdLst>
    <p:sldId id="256" r:id="rId4"/>
    <p:sldId id="270" r:id="rId5"/>
    <p:sldId id="263" r:id="rId6"/>
    <p:sldId id="264" r:id="rId7"/>
    <p:sldId id="261" r:id="rId8"/>
    <p:sldId id="259" r:id="rId9"/>
    <p:sldId id="262" r:id="rId10"/>
    <p:sldId id="266" r:id="rId11"/>
    <p:sldId id="267" r:id="rId12"/>
    <p:sldId id="268" r:id="rId13"/>
    <p:sldId id="269" r:id="rId14"/>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12" y="21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0C687941-6F2F-4D72-B14A-A003F6FDCB1A}" type="datetimeFigureOut">
              <a:rPr lang="en-US" smtClean="0"/>
              <a:t>5/15/2015</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B0E96CDD-CD37-4E88-99FF-43A4A460958A}" type="slidenum">
              <a:rPr lang="en-US" smtClean="0"/>
              <a:t>‹#›</a:t>
            </a:fld>
            <a:endParaRPr lang="en-US"/>
          </a:p>
        </p:txBody>
      </p:sp>
    </p:spTree>
    <p:extLst>
      <p:ext uri="{BB962C8B-B14F-4D97-AF65-F5344CB8AC3E}">
        <p14:creationId xmlns:p14="http://schemas.microsoft.com/office/powerpoint/2010/main" val="43462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45" y="0"/>
            <a:ext cx="4029075" cy="350838"/>
          </a:xfrm>
          <a:prstGeom prst="rect">
            <a:avLst/>
          </a:prstGeom>
        </p:spPr>
        <p:txBody>
          <a:bodyPr vert="horz" lIns="91440" tIns="45720" rIns="91440" bIns="45720" rtlCol="0"/>
          <a:lstStyle>
            <a:lvl1pPr algn="r">
              <a:defRPr sz="1200"/>
            </a:lvl1pPr>
          </a:lstStyle>
          <a:p>
            <a:fld id="{2B3BA796-5B5B-4094-AE1D-3ACF4F5CF8C3}" type="datetimeFigureOut">
              <a:rPr lang="en-US" smtClean="0"/>
              <a:t>5/15/2015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7"/>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6"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45" y="6657975"/>
            <a:ext cx="4029075" cy="350838"/>
          </a:xfrm>
          <a:prstGeom prst="rect">
            <a:avLst/>
          </a:prstGeom>
        </p:spPr>
        <p:txBody>
          <a:bodyPr vert="horz" lIns="91440" tIns="45720" rIns="91440" bIns="45720" rtlCol="0" anchor="b"/>
          <a:lstStyle>
            <a:lvl1pPr algn="r">
              <a:defRPr sz="1200"/>
            </a:lvl1pPr>
          </a:lstStyle>
          <a:p>
            <a:fld id="{242659DB-15AA-4E22-BAC7-771AEC7C49AA}" type="slidenum">
              <a:rPr lang="en-US" smtClean="0"/>
              <a:t>‹#›</a:t>
            </a:fld>
            <a:endParaRPr lang="en-US"/>
          </a:p>
        </p:txBody>
      </p:sp>
    </p:spTree>
    <p:extLst>
      <p:ext uri="{BB962C8B-B14F-4D97-AF65-F5344CB8AC3E}">
        <p14:creationId xmlns:p14="http://schemas.microsoft.com/office/powerpoint/2010/main" val="266464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73113" indent="-296863">
              <a:defRPr>
                <a:solidFill>
                  <a:schemeClr val="tx1"/>
                </a:solidFill>
                <a:latin typeface="Arial" charset="0"/>
              </a:defRPr>
            </a:lvl2pPr>
            <a:lvl3pPr marL="1189038" indent="-236538">
              <a:defRPr>
                <a:solidFill>
                  <a:schemeClr val="tx1"/>
                </a:solidFill>
                <a:latin typeface="Arial" charset="0"/>
              </a:defRPr>
            </a:lvl3pPr>
            <a:lvl4pPr marL="1665288" indent="-236538">
              <a:defRPr>
                <a:solidFill>
                  <a:schemeClr val="tx1"/>
                </a:solidFill>
                <a:latin typeface="Arial" charset="0"/>
              </a:defRPr>
            </a:lvl4pPr>
            <a:lvl5pPr marL="2139950" indent="-236538">
              <a:defRPr>
                <a:solidFill>
                  <a:schemeClr val="tx1"/>
                </a:solidFill>
                <a:latin typeface="Arial" charset="0"/>
              </a:defRPr>
            </a:lvl5pPr>
            <a:lvl6pPr marL="2597150" indent="-236538" fontAlgn="base">
              <a:spcBef>
                <a:spcPct val="0"/>
              </a:spcBef>
              <a:spcAft>
                <a:spcPct val="0"/>
              </a:spcAft>
              <a:defRPr>
                <a:solidFill>
                  <a:schemeClr val="tx1"/>
                </a:solidFill>
                <a:latin typeface="Arial" charset="0"/>
              </a:defRPr>
            </a:lvl6pPr>
            <a:lvl7pPr marL="3054350" indent="-236538" fontAlgn="base">
              <a:spcBef>
                <a:spcPct val="0"/>
              </a:spcBef>
              <a:spcAft>
                <a:spcPct val="0"/>
              </a:spcAft>
              <a:defRPr>
                <a:solidFill>
                  <a:schemeClr val="tx1"/>
                </a:solidFill>
                <a:latin typeface="Arial" charset="0"/>
              </a:defRPr>
            </a:lvl7pPr>
            <a:lvl8pPr marL="3511550" indent="-236538" fontAlgn="base">
              <a:spcBef>
                <a:spcPct val="0"/>
              </a:spcBef>
              <a:spcAft>
                <a:spcPct val="0"/>
              </a:spcAft>
              <a:defRPr>
                <a:solidFill>
                  <a:schemeClr val="tx1"/>
                </a:solidFill>
                <a:latin typeface="Arial" charset="0"/>
              </a:defRPr>
            </a:lvl8pPr>
            <a:lvl9pPr marL="3968750" indent="-236538" fontAlgn="base">
              <a:spcBef>
                <a:spcPct val="0"/>
              </a:spcBef>
              <a:spcAft>
                <a:spcPct val="0"/>
              </a:spcAft>
              <a:defRPr>
                <a:solidFill>
                  <a:schemeClr val="tx1"/>
                </a:solidFill>
                <a:latin typeface="Arial" charset="0"/>
              </a:defRPr>
            </a:lvl9pPr>
          </a:lstStyle>
          <a:p>
            <a:pPr>
              <a:defRPr/>
            </a:pPr>
            <a:fld id="{F09E0BFB-BA9D-46F1-96C3-3A18A2CF4FBF}" type="slidenum">
              <a:rPr lang="en-US" altLang="en-US" smtClean="0">
                <a:solidFill>
                  <a:srgbClr val="000000"/>
                </a:solidFill>
                <a:latin typeface="Calibri" pitchFamily="34" charset="0"/>
              </a:rPr>
              <a:pPr>
                <a:defRPr/>
              </a:pPr>
              <a:t>2</a:t>
            </a:fld>
            <a:endParaRPr lang="en-US" altLang="en-US"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a:p>
        </p:txBody>
      </p:sp>
    </p:spTree>
    <p:extLst>
      <p:ext uri="{BB962C8B-B14F-4D97-AF65-F5344CB8AC3E}">
        <p14:creationId xmlns:p14="http://schemas.microsoft.com/office/powerpoint/2010/main" val="120768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a:p>
        </p:txBody>
      </p:sp>
    </p:spTree>
    <p:extLst>
      <p:ext uri="{BB962C8B-B14F-4D97-AF65-F5344CB8AC3E}">
        <p14:creationId xmlns:p14="http://schemas.microsoft.com/office/powerpoint/2010/main" val="182552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a:p>
        </p:txBody>
      </p:sp>
    </p:spTree>
    <p:extLst>
      <p:ext uri="{BB962C8B-B14F-4D97-AF65-F5344CB8AC3E}">
        <p14:creationId xmlns:p14="http://schemas.microsoft.com/office/powerpoint/2010/main" val="3384506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1740" name="Rectangle 1052"/>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1" name="Rectangle 1053"/>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371742" name="Rectangle 1054"/>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200" i="1"/>
            </a:lvl1pPr>
          </a:lstStyle>
          <a:p>
            <a:pPr lvl="0"/>
            <a:r>
              <a:rPr lang="en-US" altLang="en-US" noProof="0" smtClean="0"/>
              <a:t>Click to edit Master subtitle style</a:t>
            </a:r>
          </a:p>
        </p:txBody>
      </p:sp>
      <p:sp>
        <p:nvSpPr>
          <p:cNvPr id="371743" name="Rectangle 1055"/>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6" name="Text Box 1058"/>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hangingPunct="0">
              <a:spcBef>
                <a:spcPct val="20000"/>
              </a:spcBef>
            </a:pPr>
            <a:r>
              <a:rPr lang="en-US" altLang="en-US" sz="1600" b="1" smtClean="0">
                <a:solidFill>
                  <a:srgbClr val="FFFFFF"/>
                </a:solidFill>
                <a:effectLst>
                  <a:outerShdw blurRad="38100" dist="38100" dir="2700000" algn="tl">
                    <a:srgbClr val="000000"/>
                  </a:outerShdw>
                </a:effectLst>
                <a:latin typeface="Arial" charset="0"/>
                <a:cs typeface="+mn-cs"/>
              </a:rPr>
              <a:t>Presentation Pro</a:t>
            </a:r>
            <a:endParaRPr lang="en-US" altLang="en-US" sz="3000" smtClean="0">
              <a:solidFill>
                <a:srgbClr val="000000"/>
              </a:solidFill>
              <a:latin typeface="Arial" charset="0"/>
              <a:cs typeface="+mn-cs"/>
            </a:endParaRPr>
          </a:p>
        </p:txBody>
      </p:sp>
      <p:pic>
        <p:nvPicPr>
          <p:cNvPr id="371747" name="Picture 1059" descr="C:\WINDOWS\DESKTOP\PHlogoforPresPro.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1748" name="Object 1060"/>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2059" name="Picture" r:id="rId4" imgW="2331720" imgH="1490472" progId="Word.Picture.8">
                  <p:embed/>
                </p:oleObj>
              </mc:Choice>
              <mc:Fallback>
                <p:oleObj name="Picture" r:id="rId4" imgW="2331720" imgH="1490472"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1749" name="Rectangle 1061"/>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3863996232"/>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6520537"/>
      </p:ext>
    </p:extLst>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90185027"/>
      </p:ext>
    </p:extLst>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7930055"/>
      </p:ext>
    </p:extLst>
  </p:cSld>
  <p:clrMapOvr>
    <a:masterClrMapping/>
  </p:clrMapOvr>
  <p:transition spd="med">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5669668"/>
      </p:ext>
    </p:extLst>
  </p:cSld>
  <p:clrMapOvr>
    <a:masterClrMapping/>
  </p:clrMapOvr>
  <p:transition spd="med">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42576616"/>
      </p:ext>
    </p:extLst>
  </p:cSld>
  <p:clrMapOvr>
    <a:masterClrMapping/>
  </p:clrMapOvr>
  <p:transition spd="med">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9513"/>
      </p:ext>
    </p:extLst>
  </p:cSld>
  <p:clrMapOvr>
    <a:masterClrMapping/>
  </p:clrMapOvr>
  <p:transition spd="med">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6044295"/>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a:p>
        </p:txBody>
      </p:sp>
    </p:spTree>
    <p:extLst>
      <p:ext uri="{BB962C8B-B14F-4D97-AF65-F5344CB8AC3E}">
        <p14:creationId xmlns:p14="http://schemas.microsoft.com/office/powerpoint/2010/main" val="1019119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4291967"/>
      </p:ext>
    </p:extLst>
  </p:cSld>
  <p:clrMapOvr>
    <a:masterClrMapping/>
  </p:clrMapOvr>
  <p:transition spd="med">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5649856"/>
      </p:ext>
    </p:extLst>
  </p:cSld>
  <p:clrMapOvr>
    <a:masterClrMapping/>
  </p:clrMapOvr>
  <p:transition spd="med">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1074102"/>
      </p:ext>
    </p:extLst>
  </p:cSld>
  <p:clrMapOvr>
    <a:masterClrMapping/>
  </p:clrMapOvr>
  <p:transition spd="med">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2679840"/>
      </p:ext>
    </p:extLst>
  </p:cSld>
  <p:clrMapOvr>
    <a:masterClrMapping/>
  </p:clrMapOvr>
  <p:transition spd="med">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702389"/>
      </p:ext>
    </p:extLst>
  </p:cSld>
  <p:clrMapOvr>
    <a:masterClrMapping/>
  </p:clrMapOvr>
  <p:transition spd="med">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975052-77B6-42F8-A4FD-EE11AF57C5E6}"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3933FD-58E6-4FBF-9157-4E96518BCD12}" type="slidenum">
              <a:rPr lang="en-US"/>
              <a:pPr>
                <a:defRPr/>
              </a:pPr>
              <a:t>‹#›</a:t>
            </a:fld>
            <a:endParaRPr lang="en-US"/>
          </a:p>
        </p:txBody>
      </p:sp>
    </p:spTree>
    <p:extLst>
      <p:ext uri="{BB962C8B-B14F-4D97-AF65-F5344CB8AC3E}">
        <p14:creationId xmlns:p14="http://schemas.microsoft.com/office/powerpoint/2010/main" val="32392868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21ABB-97E0-405F-B10B-76E76BA125AD}"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F1C5A2-CDE2-4372-BE3C-C850256AE808}" type="slidenum">
              <a:rPr lang="en-US"/>
              <a:pPr>
                <a:defRPr/>
              </a:pPr>
              <a:t>‹#›</a:t>
            </a:fld>
            <a:endParaRPr lang="en-US"/>
          </a:p>
        </p:txBody>
      </p:sp>
    </p:spTree>
    <p:extLst>
      <p:ext uri="{BB962C8B-B14F-4D97-AF65-F5344CB8AC3E}">
        <p14:creationId xmlns:p14="http://schemas.microsoft.com/office/powerpoint/2010/main" val="1714778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DE5765-84E4-44AB-A50F-E46B688E90D1}"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0DBEB3-A9A4-4F0C-963A-55CBE8108169}" type="slidenum">
              <a:rPr lang="en-US"/>
              <a:pPr>
                <a:defRPr/>
              </a:pPr>
              <a:t>‹#›</a:t>
            </a:fld>
            <a:endParaRPr lang="en-US"/>
          </a:p>
        </p:txBody>
      </p:sp>
    </p:spTree>
    <p:extLst>
      <p:ext uri="{BB962C8B-B14F-4D97-AF65-F5344CB8AC3E}">
        <p14:creationId xmlns:p14="http://schemas.microsoft.com/office/powerpoint/2010/main" val="25833795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846E7B-4BA5-46A3-A384-9B9E54B5E5E5}" type="datetimeFigureOut">
              <a:rPr lang="en-US"/>
              <a:pPr>
                <a:defRPr/>
              </a:pPr>
              <a:t>5/15/2015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801A85-64BD-4227-BE0E-96DD4B47B2B4}" type="slidenum">
              <a:rPr lang="en-US"/>
              <a:pPr>
                <a:defRPr/>
              </a:pPr>
              <a:t>‹#›</a:t>
            </a:fld>
            <a:endParaRPr lang="en-US"/>
          </a:p>
        </p:txBody>
      </p:sp>
    </p:spTree>
    <p:extLst>
      <p:ext uri="{BB962C8B-B14F-4D97-AF65-F5344CB8AC3E}">
        <p14:creationId xmlns:p14="http://schemas.microsoft.com/office/powerpoint/2010/main" val="25444440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39D9198-A727-45E6-A915-C863CD7F528D}" type="datetimeFigureOut">
              <a:rPr lang="en-US"/>
              <a:pPr>
                <a:defRPr/>
              </a:pPr>
              <a:t>5/15/2015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0E576BE-E150-44DD-896F-B93569267BAD}" type="slidenum">
              <a:rPr lang="en-US"/>
              <a:pPr>
                <a:defRPr/>
              </a:pPr>
              <a:t>‹#›</a:t>
            </a:fld>
            <a:endParaRPr lang="en-US"/>
          </a:p>
        </p:txBody>
      </p:sp>
    </p:spTree>
    <p:extLst>
      <p:ext uri="{BB962C8B-B14F-4D97-AF65-F5344CB8AC3E}">
        <p14:creationId xmlns:p14="http://schemas.microsoft.com/office/powerpoint/2010/main" val="395044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a:p>
        </p:txBody>
      </p:sp>
    </p:spTree>
    <p:extLst>
      <p:ext uri="{BB962C8B-B14F-4D97-AF65-F5344CB8AC3E}">
        <p14:creationId xmlns:p14="http://schemas.microsoft.com/office/powerpoint/2010/main" val="1733177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06509B-75FA-47E0-BC44-33AF668B6DAB}" type="datetimeFigureOut">
              <a:rPr lang="en-US"/>
              <a:pPr>
                <a:defRPr/>
              </a:pPr>
              <a:t>5/15/2015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3CBE16-9B42-4182-BAB4-5E0C9F0BCAE6}" type="slidenum">
              <a:rPr lang="en-US"/>
              <a:pPr>
                <a:defRPr/>
              </a:pPr>
              <a:t>‹#›</a:t>
            </a:fld>
            <a:endParaRPr lang="en-US"/>
          </a:p>
        </p:txBody>
      </p:sp>
    </p:spTree>
    <p:extLst>
      <p:ext uri="{BB962C8B-B14F-4D97-AF65-F5344CB8AC3E}">
        <p14:creationId xmlns:p14="http://schemas.microsoft.com/office/powerpoint/2010/main" val="10324639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C9F045-5E83-4995-8A02-2159A926298E}" type="datetimeFigureOut">
              <a:rPr lang="en-US"/>
              <a:pPr>
                <a:defRPr/>
              </a:pPr>
              <a:t>5/15/2015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889C0B-7852-46BA-B5AC-EC05E6731C27}" type="slidenum">
              <a:rPr lang="en-US"/>
              <a:pPr>
                <a:defRPr/>
              </a:pPr>
              <a:t>‹#›</a:t>
            </a:fld>
            <a:endParaRPr lang="en-US"/>
          </a:p>
        </p:txBody>
      </p:sp>
    </p:spTree>
    <p:extLst>
      <p:ext uri="{BB962C8B-B14F-4D97-AF65-F5344CB8AC3E}">
        <p14:creationId xmlns:p14="http://schemas.microsoft.com/office/powerpoint/2010/main" val="53065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2194E6-3855-4A74-BBB5-C04AD70CE0DB}" type="datetimeFigureOut">
              <a:rPr lang="en-US"/>
              <a:pPr>
                <a:defRPr/>
              </a:pPr>
              <a:t>5/15/2015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8C290-30B5-4B00-A440-88DE9375E89E}" type="slidenum">
              <a:rPr lang="en-US"/>
              <a:pPr>
                <a:defRPr/>
              </a:pPr>
              <a:t>‹#›</a:t>
            </a:fld>
            <a:endParaRPr lang="en-US"/>
          </a:p>
        </p:txBody>
      </p:sp>
    </p:spTree>
    <p:extLst>
      <p:ext uri="{BB962C8B-B14F-4D97-AF65-F5344CB8AC3E}">
        <p14:creationId xmlns:p14="http://schemas.microsoft.com/office/powerpoint/2010/main" val="9318014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33ADD2-CE88-4EAC-B4DE-53369CB500F4}" type="datetimeFigureOut">
              <a:rPr lang="en-US"/>
              <a:pPr>
                <a:defRPr/>
              </a:pPr>
              <a:t>5/15/2015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B7A592-801B-4063-88D9-8D8905050A82}" type="slidenum">
              <a:rPr lang="en-US"/>
              <a:pPr>
                <a:defRPr/>
              </a:pPr>
              <a:t>‹#›</a:t>
            </a:fld>
            <a:endParaRPr lang="en-US"/>
          </a:p>
        </p:txBody>
      </p:sp>
    </p:spTree>
    <p:extLst>
      <p:ext uri="{BB962C8B-B14F-4D97-AF65-F5344CB8AC3E}">
        <p14:creationId xmlns:p14="http://schemas.microsoft.com/office/powerpoint/2010/main" val="1498262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299E80-A2A1-48D3-88D1-47AB4F509403}"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B69AA-047F-4212-B1BE-4F88776ECA9A}" type="slidenum">
              <a:rPr lang="en-US"/>
              <a:pPr>
                <a:defRPr/>
              </a:pPr>
              <a:t>‹#›</a:t>
            </a:fld>
            <a:endParaRPr lang="en-US"/>
          </a:p>
        </p:txBody>
      </p:sp>
    </p:spTree>
    <p:extLst>
      <p:ext uri="{BB962C8B-B14F-4D97-AF65-F5344CB8AC3E}">
        <p14:creationId xmlns:p14="http://schemas.microsoft.com/office/powerpoint/2010/main" val="18467634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F74867-CC12-4C6D-B8BA-A87F92FA9116}" type="datetimeFigureOut">
              <a:rPr lang="en-US"/>
              <a:pPr>
                <a:defRPr/>
              </a:pPr>
              <a:t>5/15/2015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DBC061-5DCE-4C3F-800D-1B55317C6821}" type="slidenum">
              <a:rPr lang="en-US"/>
              <a:pPr>
                <a:defRPr/>
              </a:pPr>
              <a:t>‹#›</a:t>
            </a:fld>
            <a:endParaRPr lang="en-US"/>
          </a:p>
        </p:txBody>
      </p:sp>
    </p:spTree>
    <p:extLst>
      <p:ext uri="{BB962C8B-B14F-4D97-AF65-F5344CB8AC3E}">
        <p14:creationId xmlns:p14="http://schemas.microsoft.com/office/powerpoint/2010/main" val="303606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5/15/2015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a:p>
        </p:txBody>
      </p:sp>
    </p:spTree>
    <p:extLst>
      <p:ext uri="{BB962C8B-B14F-4D97-AF65-F5344CB8AC3E}">
        <p14:creationId xmlns:p14="http://schemas.microsoft.com/office/powerpoint/2010/main" val="284845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5/15/2015</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a:p>
        </p:txBody>
      </p:sp>
    </p:spTree>
    <p:extLst>
      <p:ext uri="{BB962C8B-B14F-4D97-AF65-F5344CB8AC3E}">
        <p14:creationId xmlns:p14="http://schemas.microsoft.com/office/powerpoint/2010/main" val="246079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5/15/2015</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a:p>
        </p:txBody>
      </p:sp>
    </p:spTree>
    <p:extLst>
      <p:ext uri="{BB962C8B-B14F-4D97-AF65-F5344CB8AC3E}">
        <p14:creationId xmlns:p14="http://schemas.microsoft.com/office/powerpoint/2010/main" val="335181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5/15/2015</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a:p>
        </p:txBody>
      </p:sp>
    </p:spTree>
    <p:extLst>
      <p:ext uri="{BB962C8B-B14F-4D97-AF65-F5344CB8AC3E}">
        <p14:creationId xmlns:p14="http://schemas.microsoft.com/office/powerpoint/2010/main" val="152227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5/15/2015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a:p>
        </p:txBody>
      </p:sp>
    </p:spTree>
    <p:extLst>
      <p:ext uri="{BB962C8B-B14F-4D97-AF65-F5344CB8AC3E}">
        <p14:creationId xmlns:p14="http://schemas.microsoft.com/office/powerpoint/2010/main" val="183792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5/15/2015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a:p>
        </p:txBody>
      </p:sp>
    </p:spTree>
    <p:extLst>
      <p:ext uri="{BB962C8B-B14F-4D97-AF65-F5344CB8AC3E}">
        <p14:creationId xmlns:p14="http://schemas.microsoft.com/office/powerpoint/2010/main" val="36035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oleObject" Target="../embeddings/oleObject1.bin"/><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vmlDrawing" Target="../drawings/vmlDrawing1.vml"/><Relationship Id="rId10" Type="http://schemas.openxmlformats.org/officeDocument/2006/relationships/slideLayout" Target="../slideLayouts/slideLayout21.xml"/><Relationship Id="rId19" Type="http://schemas.openxmlformats.org/officeDocument/2006/relationships/image" Target="../media/image2.wmf"/><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5.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5/15/2015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370748" name="Rectangle 60"/>
          <p:cNvSpPr>
            <a:spLocks noGrp="1" noChangeArrowheads="1"/>
          </p:cNvSpPr>
          <p:nvPr>
            <p:ph type="body" idx="1"/>
          </p:nvPr>
        </p:nvSpPr>
        <p:spPr bwMode="auto">
          <a:xfrm>
            <a:off x="304800" y="990600"/>
            <a:ext cx="8610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370749" name="Rectangle 61"/>
          <p:cNvSpPr>
            <a:spLocks noGrp="1" noChangeArrowheads="1"/>
          </p:cNvSpPr>
          <p:nvPr>
            <p:ph type="title"/>
          </p:nvPr>
        </p:nvSpPr>
        <p:spPr bwMode="auto">
          <a:xfrm>
            <a:off x="304800" y="0"/>
            <a:ext cx="8382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0750" name="Line 62"/>
          <p:cNvSpPr>
            <a:spLocks noChangeShapeType="1"/>
          </p:cNvSpPr>
          <p:nvPr/>
        </p:nvSpPr>
        <p:spPr bwMode="auto">
          <a:xfrm>
            <a:off x="0" y="838200"/>
            <a:ext cx="9144000" cy="0"/>
          </a:xfrm>
          <a:prstGeom prst="line">
            <a:avLst/>
          </a:prstGeom>
          <a:noFill/>
          <a:ln w="28575">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1" name="Rectangle 63"/>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2" name="AutoShape 64"/>
          <p:cNvSpPr>
            <a:spLocks noChangeArrowheads="1"/>
          </p:cNvSpPr>
          <p:nvPr/>
        </p:nvSpPr>
        <p:spPr bwMode="auto">
          <a:xfrm>
            <a:off x="24003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3" name="Text Box 65"/>
          <p:cNvSpPr txBox="1">
            <a:spLocks noChangeArrowheads="1"/>
          </p:cNvSpPr>
          <p:nvPr/>
        </p:nvSpPr>
        <p:spPr bwMode="auto">
          <a:xfrm>
            <a:off x="25273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1</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4" name="AutoShape 66"/>
          <p:cNvSpPr>
            <a:spLocks noChangeArrowheads="1"/>
          </p:cNvSpPr>
          <p:nvPr/>
        </p:nvSpPr>
        <p:spPr bwMode="auto">
          <a:xfrm>
            <a:off x="29845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5" name="Text Box 67"/>
          <p:cNvSpPr txBox="1">
            <a:spLocks noChangeArrowheads="1"/>
          </p:cNvSpPr>
          <p:nvPr/>
        </p:nvSpPr>
        <p:spPr bwMode="auto">
          <a:xfrm>
            <a:off x="31115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2</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6" name="AutoShape 68"/>
          <p:cNvSpPr>
            <a:spLocks noChangeArrowheads="1"/>
          </p:cNvSpPr>
          <p:nvPr/>
        </p:nvSpPr>
        <p:spPr bwMode="auto">
          <a:xfrm>
            <a:off x="35687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7" name="Text Box 69"/>
          <p:cNvSpPr txBox="1">
            <a:spLocks noChangeArrowheads="1"/>
          </p:cNvSpPr>
          <p:nvPr/>
        </p:nvSpPr>
        <p:spPr bwMode="auto">
          <a:xfrm>
            <a:off x="36957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3</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8" name="Text Box 70"/>
          <p:cNvSpPr txBox="1">
            <a:spLocks noChangeArrowheads="1"/>
          </p:cNvSpPr>
          <p:nvPr/>
        </p:nvSpPr>
        <p:spPr bwMode="auto">
          <a:xfrm>
            <a:off x="1524000" y="63373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hangingPunct="0">
              <a:spcBef>
                <a:spcPct val="50000"/>
              </a:spcBef>
            </a:pPr>
            <a:r>
              <a:rPr lang="en-US" altLang="en-US" sz="1200" b="1" smtClean="0">
                <a:solidFill>
                  <a:srgbClr val="FFFFCC"/>
                </a:solidFill>
                <a:effectLst>
                  <a:outerShdw blurRad="38100" dist="38100" dir="2700000" algn="tl">
                    <a:srgbClr val="000000"/>
                  </a:outerShdw>
                </a:effectLst>
                <a:latin typeface="Arial" charset="0"/>
                <a:cs typeface="+mn-cs"/>
              </a:rPr>
              <a:t>Go To Section:</a:t>
            </a:r>
            <a:endParaRPr lang="en-US" altLang="en-US" sz="3000" smtClean="0">
              <a:solidFill>
                <a:srgbClr val="FFFFCC"/>
              </a:solidFill>
              <a:effectLst>
                <a:outerShdw blurRad="38100" dist="38100" dir="2700000" algn="tl">
                  <a:srgbClr val="000000"/>
                </a:outerShdw>
              </a:effectLst>
              <a:latin typeface="Arial" charset="0"/>
              <a:cs typeface="+mn-cs"/>
            </a:endParaRPr>
          </a:p>
        </p:txBody>
      </p:sp>
      <p:sp>
        <p:nvSpPr>
          <p:cNvPr id="370761" name="AutoShape 73"/>
          <p:cNvSpPr>
            <a:spLocks noChangeArrowheads="1"/>
          </p:cNvSpPr>
          <p:nvPr/>
        </p:nvSpPr>
        <p:spPr bwMode="auto">
          <a:xfrm>
            <a:off x="41529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62" name="Text Box 74"/>
          <p:cNvSpPr txBox="1">
            <a:spLocks noChangeArrowheads="1"/>
          </p:cNvSpPr>
          <p:nvPr/>
        </p:nvSpPr>
        <p:spPr bwMode="auto">
          <a:xfrm>
            <a:off x="42799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4</a:t>
            </a:r>
            <a:endParaRPr lang="en-US" altLang="en-US" sz="3000" smtClean="0">
              <a:solidFill>
                <a:srgbClr val="B2B2B2"/>
              </a:solidFill>
              <a:effectLst>
                <a:outerShdw blurRad="38100" dist="38100" dir="2700000" algn="tl">
                  <a:srgbClr val="000000"/>
                </a:outerShdw>
              </a:effectLst>
              <a:latin typeface="Arial" charset="0"/>
              <a:cs typeface="+mn-cs"/>
            </a:endParaRPr>
          </a:p>
        </p:txBody>
      </p:sp>
      <p:pic>
        <p:nvPicPr>
          <p:cNvPr id="370772" name="Picture 84" descr="C:\WINDOWS\DESKTOP\PHlogoforPresPro.bmp"/>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0773" name="Object 85"/>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035" name="Picture" r:id="rId18" imgW="2331720" imgH="1490472" progId="Word.Picture.8">
                  <p:embed/>
                </p:oleObj>
              </mc:Choice>
              <mc:Fallback>
                <p:oleObj name="Picture" r:id="rId18" imgW="2331720" imgH="1490472" progId="Word.Picture.8">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0774" name="Rectangle 86"/>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86736831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Lst>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70749"/>
                                        </p:tgtEl>
                                        <p:attrNameLst>
                                          <p:attrName>style.visibility</p:attrName>
                                        </p:attrNameLst>
                                      </p:cBhvr>
                                      <p:to>
                                        <p:strVal val="visible"/>
                                      </p:to>
                                    </p:set>
                                    <p:anim calcmode="lin" valueType="num">
                                      <p:cBhvr additive="base">
                                        <p:cTn id="7" dur="500" fill="hold"/>
                                        <p:tgtEl>
                                          <p:spTgt spid="370749"/>
                                        </p:tgtEl>
                                        <p:attrNameLst>
                                          <p:attrName>ppt_x</p:attrName>
                                        </p:attrNameLst>
                                      </p:cBhvr>
                                      <p:tavLst>
                                        <p:tav tm="0">
                                          <p:val>
                                            <p:strVal val="#ppt_x"/>
                                          </p:val>
                                        </p:tav>
                                        <p:tav tm="100000">
                                          <p:val>
                                            <p:strVal val="#ppt_x"/>
                                          </p:val>
                                        </p:tav>
                                      </p:tavLst>
                                    </p:anim>
                                    <p:anim calcmode="lin" valueType="num">
                                      <p:cBhvr additive="base">
                                        <p:cTn id="8" dur="500" fill="hold"/>
                                        <p:tgtEl>
                                          <p:spTgt spid="37074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0748">
                                            <p:txEl>
                                              <p:pRg st="0" end="0"/>
                                            </p:txEl>
                                          </p:spTgt>
                                        </p:tgtEl>
                                        <p:attrNameLst>
                                          <p:attrName>style.visibility</p:attrName>
                                        </p:attrNameLst>
                                      </p:cBhvr>
                                      <p:to>
                                        <p:strVal val="visible"/>
                                      </p:to>
                                    </p:set>
                                    <p:anim calcmode="lin" valueType="num">
                                      <p:cBhvr additive="base">
                                        <p:cTn id="13" dur="500" fill="hold"/>
                                        <p:tgtEl>
                                          <p:spTgt spid="37074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0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0748">
                                            <p:txEl>
                                              <p:pRg st="1" end="1"/>
                                            </p:txEl>
                                          </p:spTgt>
                                        </p:tgtEl>
                                        <p:attrNameLst>
                                          <p:attrName>style.visibility</p:attrName>
                                        </p:attrNameLst>
                                      </p:cBhvr>
                                      <p:to>
                                        <p:strVal val="visible"/>
                                      </p:to>
                                    </p:set>
                                    <p:anim calcmode="lin" valueType="num">
                                      <p:cBhvr additive="base">
                                        <p:cTn id="19" dur="500" fill="hold"/>
                                        <p:tgtEl>
                                          <p:spTgt spid="37074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074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0748">
                                            <p:txEl>
                                              <p:pRg st="2" end="2"/>
                                            </p:txEl>
                                          </p:spTgt>
                                        </p:tgtEl>
                                        <p:attrNameLst>
                                          <p:attrName>style.visibility</p:attrName>
                                        </p:attrNameLst>
                                      </p:cBhvr>
                                      <p:to>
                                        <p:strVal val="visible"/>
                                      </p:to>
                                    </p:set>
                                    <p:anim calcmode="lin" valueType="num">
                                      <p:cBhvr additive="base">
                                        <p:cTn id="23" dur="500" fill="hold"/>
                                        <p:tgtEl>
                                          <p:spTgt spid="37074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0748">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0748">
                                            <p:txEl>
                                              <p:pRg st="3" end="3"/>
                                            </p:txEl>
                                          </p:spTgt>
                                        </p:tgtEl>
                                        <p:attrNameLst>
                                          <p:attrName>style.visibility</p:attrName>
                                        </p:attrNameLst>
                                      </p:cBhvr>
                                      <p:to>
                                        <p:strVal val="visible"/>
                                      </p:to>
                                    </p:set>
                                    <p:anim calcmode="lin" valueType="num">
                                      <p:cBhvr additive="base">
                                        <p:cTn id="27" dur="500" fill="hold"/>
                                        <p:tgtEl>
                                          <p:spTgt spid="37074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07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48" grpId="0" build="p" bldLvl="2" autoUpdateAnimBg="0">
        <p:tmplLst>
          <p:tmpl lvl="1">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Lst>
      </p:bldP>
      <p:bldP spid="370749" grpId="0" autoUpdateAnimBg="0"/>
    </p:bldLst>
  </p:timing>
  <p:txStyles>
    <p:titleStyle>
      <a:lvl1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2pPr>
      <a:lvl3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3pPr>
      <a:lvl4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4pPr>
      <a:lvl5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5pPr>
      <a:lvl6pPr marL="4572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6pPr>
      <a:lvl7pPr marL="9144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7pPr>
      <a:lvl8pPr marL="13716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8pPr>
      <a:lvl9pPr marL="18288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9pPr>
    </p:titleStyle>
    <p:bodyStyle>
      <a:lvl1pPr marL="339725" indent="-339725" algn="l" rtl="0" eaLnBrk="0" fontAlgn="base" hangingPunct="0">
        <a:spcBef>
          <a:spcPct val="60000"/>
        </a:spcBef>
        <a:spcAft>
          <a:spcPct val="0"/>
        </a:spcAft>
        <a:buClr>
          <a:schemeClr val="tx1"/>
        </a:buClr>
        <a:buSzPct val="150000"/>
        <a:buChar char="•"/>
        <a:defRPr kumimoji="1" sz="2000">
          <a:solidFill>
            <a:srgbClr val="000000"/>
          </a:solidFill>
          <a:latin typeface="+mn-lt"/>
          <a:ea typeface="+mn-ea"/>
          <a:cs typeface="+mn-cs"/>
        </a:defRPr>
      </a:lvl1pPr>
      <a:lvl2pPr marL="679450" indent="-214313" algn="l" rtl="0" eaLnBrk="0" fontAlgn="base" hangingPunct="0">
        <a:spcBef>
          <a:spcPct val="40000"/>
        </a:spcBef>
        <a:spcAft>
          <a:spcPct val="0"/>
        </a:spcAft>
        <a:buClr>
          <a:schemeClr val="tx1"/>
        </a:buClr>
        <a:defRPr kumimoji="1">
          <a:solidFill>
            <a:srgbClr val="000000"/>
          </a:solidFill>
          <a:latin typeface="+mn-lt"/>
        </a:defRPr>
      </a:lvl2pPr>
      <a:lvl3pPr marL="1144588" indent="-231775" algn="l" rtl="0" eaLnBrk="0" fontAlgn="base" hangingPunct="0">
        <a:lnSpc>
          <a:spcPct val="95000"/>
        </a:lnSpc>
        <a:spcBef>
          <a:spcPct val="35000"/>
        </a:spcBef>
        <a:spcAft>
          <a:spcPct val="0"/>
        </a:spcAft>
        <a:buChar char="•"/>
        <a:defRPr kumimoji="1" sz="2000">
          <a:solidFill>
            <a:srgbClr val="000000"/>
          </a:solidFill>
          <a:latin typeface="+mn-lt"/>
        </a:defRPr>
      </a:lvl3pPr>
      <a:lvl4pPr marL="1592263" indent="-214313" algn="l" rtl="0" eaLnBrk="0" fontAlgn="base" hangingPunct="0">
        <a:lnSpc>
          <a:spcPct val="75000"/>
        </a:lnSpc>
        <a:spcBef>
          <a:spcPct val="30000"/>
        </a:spcBef>
        <a:spcAft>
          <a:spcPct val="0"/>
        </a:spcAft>
        <a:buChar char="–"/>
        <a:defRPr kumimoji="1">
          <a:solidFill>
            <a:srgbClr val="000000"/>
          </a:solidFill>
          <a:latin typeface="+mn-lt"/>
        </a:defRPr>
      </a:lvl4pPr>
      <a:lvl5pPr marL="21129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5pPr>
      <a:lvl6pPr marL="25701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6pPr>
      <a:lvl7pPr marL="30273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7pPr>
      <a:lvl8pPr marL="34845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8pPr>
      <a:lvl9pPr marL="39417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1809F603-9BE0-457E-B49F-3C3F3A552C16}" type="datetimeFigureOut">
              <a:rPr lang="en-US"/>
              <a:pPr>
                <a:defRPr/>
              </a:pPr>
              <a:t>5/15/2015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2187EFB6-1D22-43F3-A7D7-478A71DC1AFD}" type="slidenum">
              <a:rPr lang="en-US"/>
              <a:pPr>
                <a:defRPr/>
              </a:pPr>
              <a:t>‹#›</a:t>
            </a:fld>
            <a:endParaRPr lang="en-US"/>
          </a:p>
        </p:txBody>
      </p:sp>
    </p:spTree>
    <p:extLst>
      <p:ext uri="{BB962C8B-B14F-4D97-AF65-F5344CB8AC3E}">
        <p14:creationId xmlns:p14="http://schemas.microsoft.com/office/powerpoint/2010/main" val="433405432"/>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May 15,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1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the </a:t>
            </a:r>
            <a:r>
              <a:rPr lang="en-US" sz="2400" dirty="0" smtClean="0"/>
              <a:t>naturalization process </a:t>
            </a:r>
            <a:r>
              <a:rPr lang="en-US" sz="2400" dirty="0" smtClean="0"/>
              <a:t>to become </a:t>
            </a:r>
            <a:r>
              <a:rPr lang="en-US" sz="2400" dirty="0" smtClean="0"/>
              <a:t>an American </a:t>
            </a:r>
            <a:r>
              <a:rPr lang="en-US" sz="2400" dirty="0" smtClean="0"/>
              <a:t>citizen.</a:t>
            </a:r>
          </a:p>
          <a:p>
            <a:pPr marL="0" indent="0">
              <a:spcBef>
                <a:spcPct val="0"/>
              </a:spcBef>
              <a:buFont typeface="Arial" charset="0"/>
              <a:buNone/>
              <a:defRPr/>
            </a:pPr>
            <a:endParaRPr lang="en-US" sz="20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Citizenship Vocab Part II</a:t>
            </a:r>
            <a:endParaRPr lang="en-US" sz="2400" dirty="0" smtClean="0">
              <a:solidFill>
                <a:prstClr val="black"/>
              </a:solidFill>
            </a:endParaRPr>
          </a:p>
          <a:p>
            <a:pPr marL="609600" indent="-609600">
              <a:spcBef>
                <a:spcPct val="0"/>
              </a:spcBef>
              <a:buFontTx/>
              <a:buAutoNum type="arabicParenR"/>
              <a:defRPr/>
            </a:pPr>
            <a:r>
              <a:rPr lang="en-US" sz="2400" dirty="0" smtClean="0">
                <a:solidFill>
                  <a:prstClr val="black"/>
                </a:solidFill>
              </a:rPr>
              <a:t>CONCEPT: Naturalization</a:t>
            </a:r>
            <a:endParaRPr lang="en-US" sz="1400" dirty="0" smtClean="0">
              <a:solidFill>
                <a:prstClr val="black"/>
              </a:solidFill>
            </a:endParaRPr>
          </a:p>
          <a:p>
            <a:pPr marL="609600" indent="-609600">
              <a:spcBef>
                <a:spcPct val="0"/>
              </a:spcBef>
              <a:buFontTx/>
              <a:buAutoNum type="arabicParenR"/>
              <a:defRPr/>
            </a:pPr>
            <a:r>
              <a:rPr lang="en-US" sz="2400" dirty="0" smtClean="0">
                <a:solidFill>
                  <a:prstClr val="black"/>
                </a:solidFill>
              </a:rPr>
              <a:t>VIDEO CLIP: Naturalization Process </a:t>
            </a:r>
            <a:r>
              <a:rPr lang="en-US" sz="1600" dirty="0" smtClean="0">
                <a:solidFill>
                  <a:prstClr val="black"/>
                </a:solidFill>
              </a:rPr>
              <a:t>(11 min)</a:t>
            </a:r>
            <a:endParaRPr lang="en-US" sz="1600" dirty="0" smtClean="0">
              <a:solidFill>
                <a:prstClr val="black"/>
              </a:solidFill>
            </a:endParaRPr>
          </a:p>
          <a:p>
            <a:pPr marL="609600" indent="-609600">
              <a:spcBef>
                <a:spcPct val="0"/>
              </a:spcBef>
              <a:buFontTx/>
              <a:buAutoNum type="arabicParenR"/>
              <a:defRPr/>
            </a:pPr>
            <a:r>
              <a:rPr lang="en-US" sz="2400" dirty="0" smtClean="0">
                <a:solidFill>
                  <a:prstClr val="black"/>
                </a:solidFill>
              </a:rPr>
              <a:t>PARTNERS: Naturalization Questions</a:t>
            </a:r>
          </a:p>
          <a:p>
            <a:pPr marL="609600" indent="-609600">
              <a:spcBef>
                <a:spcPct val="0"/>
              </a:spcBef>
              <a:buFontTx/>
              <a:buAutoNum type="arabicParenR"/>
              <a:defRPr/>
            </a:pPr>
            <a:r>
              <a:rPr lang="en-US" sz="2400" dirty="0" smtClean="0">
                <a:solidFill>
                  <a:prstClr val="black"/>
                </a:solidFill>
              </a:rPr>
              <a:t>ASSIGNMENT</a:t>
            </a:r>
            <a:r>
              <a:rPr lang="en-US" sz="2400" dirty="0" smtClean="0">
                <a:solidFill>
                  <a:prstClr val="black"/>
                </a:solidFill>
              </a:rPr>
              <a:t>: Workbook P. 98</a:t>
            </a:r>
            <a:endParaRPr lang="en-US" sz="2400" b="1" dirty="0" smtClean="0">
              <a:solidFill>
                <a:prstClr val="black"/>
              </a:solidFill>
              <a:effectLst>
                <a:outerShdw blurRad="38100" dist="38100" dir="2700000" algn="tl">
                  <a:srgbClr val="000000">
                    <a:alpha val="43137"/>
                  </a:srgbClr>
                </a:outerShdw>
              </a:effectLst>
            </a:endParaRP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***EXTRA CREDIT OPPORTUNITY – </a:t>
            </a: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See me about a Naturalization Interview***</a:t>
            </a: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a:t>
            </a:r>
            <a:r>
              <a:rPr lang="en-US" sz="2400" b="1" dirty="0" smtClean="0">
                <a:solidFill>
                  <a:prstClr val="black"/>
                </a:solidFill>
                <a:effectLst>
                  <a:outerShdw blurRad="38100" dist="38100" dir="2700000" algn="tl">
                    <a:srgbClr val="000000">
                      <a:alpha val="43137"/>
                    </a:srgbClr>
                  </a:outerShdw>
                </a:effectLst>
              </a:rPr>
              <a:t>FINAL PROJECTS DUE MAY 22 – 1 WEEK AWAY*****</a:t>
            </a:r>
            <a:endParaRPr lang="en-US" sz="12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2000" b="1" dirty="0" smtClean="0"/>
          </a:p>
          <a:p>
            <a:pPr marL="609600" indent="-609600">
              <a:spcBef>
                <a:spcPct val="0"/>
              </a:spcBef>
              <a:buFont typeface="Arial" charset="0"/>
              <a:buNone/>
              <a:defRPr/>
            </a:pPr>
            <a:r>
              <a:rPr lang="en-US" sz="2800" b="1" dirty="0" smtClean="0">
                <a:solidFill>
                  <a:srgbClr val="1F497D"/>
                </a:solidFill>
              </a:rPr>
              <a:t>Citizenship Vocab Part II WARM-UP</a:t>
            </a:r>
            <a:r>
              <a:rPr lang="en-US" sz="2800" dirty="0">
                <a:solidFill>
                  <a:srgbClr val="1F497D"/>
                </a:solidFill>
              </a:rPr>
              <a:t>: </a:t>
            </a:r>
            <a:r>
              <a:rPr lang="en-US" sz="1050" dirty="0">
                <a:solidFill>
                  <a:srgbClr val="000000"/>
                </a:solidFill>
              </a:rPr>
              <a:t>(Follow the directions below</a:t>
            </a:r>
            <a:r>
              <a:rPr lang="en-US" sz="1050" dirty="0" smtClean="0">
                <a:solidFill>
                  <a:srgbClr val="000000"/>
                </a:solidFill>
              </a:rPr>
              <a:t>)</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	***5 minutes***</a:t>
            </a:r>
          </a:p>
          <a:p>
            <a:pPr marL="0" lvl="0" indent="0">
              <a:lnSpc>
                <a:spcPct val="120000"/>
              </a:lnSpc>
              <a:spcBef>
                <a:spcPct val="0"/>
              </a:spcBef>
              <a:buNone/>
              <a:defRPr/>
            </a:pPr>
            <a:r>
              <a:rPr lang="en-US" sz="2000" dirty="0" smtClean="0">
                <a:solidFill>
                  <a:prstClr val="black"/>
                </a:solidFill>
              </a:rPr>
              <a:t>Define the terms below.</a:t>
            </a:r>
            <a:endParaRPr lang="en-US" sz="2000" dirty="0">
              <a:solidFill>
                <a:prstClr val="black"/>
              </a:solidFill>
            </a:endParaRPr>
          </a:p>
          <a:p>
            <a:pPr marL="457200" indent="-457200">
              <a:buFont typeface="+mj-lt"/>
              <a:buAutoNum type="arabicParenR"/>
            </a:pPr>
            <a:r>
              <a:rPr lang="en-US" altLang="en-US" sz="2000" dirty="0" smtClean="0"/>
              <a:t>Naturalization		3)   Denaturalization</a:t>
            </a:r>
          </a:p>
          <a:p>
            <a:pPr marL="457200" indent="-457200">
              <a:buFont typeface="+mj-lt"/>
              <a:buAutoNum type="arabicParenR"/>
            </a:pPr>
            <a:r>
              <a:rPr lang="en-US" altLang="en-US" sz="2000" dirty="0" smtClean="0"/>
              <a:t>Expatriation			4)   Deportation</a:t>
            </a:r>
          </a:p>
        </p:txBody>
      </p:sp>
    </p:spTree>
    <p:extLst>
      <p:ext uri="{BB962C8B-B14F-4D97-AF65-F5344CB8AC3E}">
        <p14:creationId xmlns:p14="http://schemas.microsoft.com/office/powerpoint/2010/main" val="2325270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5</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00558520"/>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247900"/>
                <a:gridCol w="2247900"/>
                <a:gridCol w="2247900"/>
                <a:gridCol w="2247900"/>
              </a:tblGrid>
              <a:tr h="676275">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Andrew &amp; Gabby</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Leo &amp; Tristan</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Rafael R.</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a:t>
                      </a:r>
                      <a:r>
                        <a:rPr lang="en-US" baseline="0" dirty="0" err="1" smtClean="0">
                          <a:solidFill>
                            <a:schemeClr val="tx1"/>
                          </a:solidFill>
                        </a:rPr>
                        <a:t>Esai</a:t>
                      </a:r>
                      <a:r>
                        <a:rPr lang="en-US" baseline="0" dirty="0" smtClean="0">
                          <a:solidFill>
                            <a:schemeClr val="tx1"/>
                          </a:solidFill>
                        </a:rPr>
                        <a:t> &amp; Caleb</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Jose &amp; Ernesto P.</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Victor</a:t>
                      </a:r>
                      <a:r>
                        <a:rPr lang="en-US" baseline="0" dirty="0" smtClean="0">
                          <a:solidFill>
                            <a:schemeClr val="tx1"/>
                          </a:solidFill>
                        </a:rPr>
                        <a:t> &amp; Elizabeth</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Miranda &amp; </a:t>
                      </a:r>
                      <a:r>
                        <a:rPr lang="en-US" dirty="0" err="1" smtClean="0">
                          <a:solidFill>
                            <a:schemeClr val="tx1"/>
                          </a:solidFill>
                        </a:rPr>
                        <a:t>Hilsa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David &amp; Rudy</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Alexis</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Fatima &amp; Genesis</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Hailey</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Manuel &amp; Maria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Erasmo</a:t>
                      </a:r>
                      <a:r>
                        <a:rPr lang="en-US" baseline="0" dirty="0" smtClean="0">
                          <a:solidFill>
                            <a:schemeClr val="tx1"/>
                          </a:solidFill>
                        </a:rPr>
                        <a:t> &amp; Ernesto G.</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Kyndall</a:t>
                      </a:r>
                      <a:r>
                        <a:rPr lang="en-US" dirty="0" smtClean="0">
                          <a:solidFill>
                            <a:schemeClr val="tx1"/>
                          </a:solidFill>
                        </a:rPr>
                        <a:t> &amp; Chris</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Christian</a:t>
                      </a:r>
                      <a:r>
                        <a:rPr lang="en-US" baseline="0" dirty="0" smtClean="0">
                          <a:solidFill>
                            <a:schemeClr val="tx1"/>
                          </a:solidFill>
                        </a:rPr>
                        <a:t> &amp; Rafael 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Alex &amp; Jesus</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Cynthia &amp; </a:t>
                      </a:r>
                      <a:r>
                        <a:rPr lang="en-US" dirty="0" err="1" smtClean="0">
                          <a:solidFill>
                            <a:schemeClr val="tx1"/>
                          </a:solidFill>
                        </a:rPr>
                        <a:t>Kime</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Izaiah</a:t>
                      </a:r>
                      <a:r>
                        <a:rPr lang="en-US" baseline="0" dirty="0" smtClean="0">
                          <a:solidFill>
                            <a:schemeClr val="tx1"/>
                          </a:solidFill>
                        </a:rPr>
                        <a:t> &amp; Oscar</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Eduardo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4207938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6</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60005615"/>
              </p:ext>
            </p:extLst>
          </p:nvPr>
        </p:nvGraphicFramePr>
        <p:xfrm>
          <a:off x="76200" y="1371601"/>
          <a:ext cx="8991600" cy="5152868"/>
        </p:xfrm>
        <a:graphic>
          <a:graphicData uri="http://schemas.openxmlformats.org/drawingml/2006/table">
            <a:tbl>
              <a:tblPr firstRow="1" bandRow="1">
                <a:tableStyleId>{5940675A-B579-460E-94D1-54222C63F5DA}</a:tableStyleId>
              </a:tblPr>
              <a:tblGrid>
                <a:gridCol w="2247900"/>
                <a:gridCol w="2247900"/>
                <a:gridCol w="2247900"/>
                <a:gridCol w="2247900"/>
              </a:tblGrid>
              <a:tr h="644684">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44684">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p>
                      <a:pPr algn="l"/>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Gabby &amp; Stephanie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Julio P. &amp; Jose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Sam</a:t>
                      </a:r>
                      <a:endParaRPr lang="en-US" dirty="0">
                        <a:solidFill>
                          <a:schemeClr val="tx1"/>
                        </a:solidFill>
                      </a:endParaRPr>
                    </a:p>
                  </a:txBody>
                  <a:tcPr/>
                </a:tc>
              </a:tr>
              <a:tr h="644684">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Josh</a:t>
                      </a:r>
                      <a:r>
                        <a:rPr lang="en-US" baseline="0" dirty="0" smtClean="0">
                          <a:solidFill>
                            <a:schemeClr val="tx1"/>
                          </a:solidFill>
                        </a:rPr>
                        <a:t> &amp; Leo</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Jennifer &amp; Priscilla</a:t>
                      </a:r>
                      <a:endParaRPr lang="en-US" dirty="0">
                        <a:solidFill>
                          <a:schemeClr val="tx1"/>
                        </a:solidFill>
                      </a:endParaRPr>
                    </a:p>
                  </a:txBody>
                  <a:tcPr/>
                </a:tc>
              </a:tr>
              <a:tr h="644684">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Andrea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Brayan</a:t>
                      </a:r>
                      <a:r>
                        <a:rPr lang="en-US" baseline="0" dirty="0" smtClean="0">
                          <a:solidFill>
                            <a:schemeClr val="tx1"/>
                          </a:solidFill>
                        </a:rPr>
                        <a:t> &amp; Fatima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Ricardo &amp; Efren</a:t>
                      </a:r>
                      <a:endParaRPr lang="en-US" dirty="0">
                        <a:solidFill>
                          <a:schemeClr val="tx1"/>
                        </a:solidFill>
                      </a:endParaRPr>
                    </a:p>
                  </a:txBody>
                  <a:tcPr/>
                </a:tc>
              </a:tr>
              <a:tr h="644684">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Cecilia</a:t>
                      </a:r>
                      <a:r>
                        <a:rPr lang="en-US" baseline="0" dirty="0" smtClean="0">
                          <a:solidFill>
                            <a:schemeClr val="tx1"/>
                          </a:solidFill>
                        </a:rPr>
                        <a:t> &amp; Megan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Jonathan &amp; Denice</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Julio O. &amp; Hannah</a:t>
                      </a:r>
                      <a:endParaRPr lang="en-US" dirty="0">
                        <a:solidFill>
                          <a:schemeClr val="tx1"/>
                        </a:solidFill>
                      </a:endParaRPr>
                    </a:p>
                  </a:txBody>
                  <a:tcPr/>
                </a:tc>
              </a:tr>
              <a:tr h="644684">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Kim</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Carrie</a:t>
                      </a:r>
                      <a:endParaRPr lang="en-US" dirty="0">
                        <a:solidFill>
                          <a:schemeClr val="tx1"/>
                        </a:solidFill>
                      </a:endParaRPr>
                    </a:p>
                  </a:txBody>
                  <a:tcPr/>
                </a:tc>
              </a:tr>
              <a:tr h="62769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Giovanna</a:t>
                      </a:r>
                      <a:r>
                        <a:rPr lang="en-US" baseline="0" dirty="0" smtClean="0">
                          <a:solidFill>
                            <a:schemeClr val="tx1"/>
                          </a:solidFill>
                        </a:rPr>
                        <a:t>, Edgar &amp; Mariela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Prez</a:t>
                      </a:r>
                      <a:r>
                        <a:rPr lang="en-US" baseline="0" dirty="0" smtClean="0">
                          <a:solidFill>
                            <a:schemeClr val="tx1"/>
                          </a:solidFill>
                        </a:rPr>
                        <a:t> &amp; VP</a:t>
                      </a:r>
                      <a:endParaRPr lang="en-US" dirty="0">
                        <a:solidFill>
                          <a:schemeClr val="tx1"/>
                        </a:solidFill>
                      </a:endParaRPr>
                    </a:p>
                  </a:txBody>
                  <a:tcPr/>
                </a:tc>
              </a:tr>
              <a:tr h="644684">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p>
                      <a:pPr algn="l"/>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Jorge &amp; Alvaro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Marco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Rolando &amp; Mario</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4074676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alphaModFix amt="25000"/>
            <a:lum/>
          </a:blip>
          <a:srcRect/>
          <a:stretch>
            <a:fillRect l="-1000" r="-1000"/>
          </a:stretch>
        </a:blip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914400"/>
          </a:xfrm>
        </p:spPr>
        <p:txBody>
          <a:bodyPr/>
          <a:lstStyle/>
          <a:p>
            <a:r>
              <a:rPr lang="en-US" altLang="en-US" sz="3600" b="1" dirty="0" smtClean="0"/>
              <a:t>CONCEPT</a:t>
            </a:r>
            <a:r>
              <a:rPr lang="en-US" altLang="en-US" sz="3600" b="1" dirty="0" smtClean="0"/>
              <a:t/>
            </a:r>
            <a:br>
              <a:rPr lang="en-US" altLang="en-US" sz="3600" b="1" dirty="0" smtClean="0"/>
            </a:br>
            <a:r>
              <a:rPr lang="en-US" altLang="en-US" sz="3600" b="1" dirty="0" smtClean="0"/>
              <a:t>Categories of Aliens</a:t>
            </a:r>
            <a:endParaRPr lang="en-US" altLang="en-US" sz="3600" b="1" dirty="0" smtClean="0"/>
          </a:p>
        </p:txBody>
      </p:sp>
      <p:sp>
        <p:nvSpPr>
          <p:cNvPr id="2" name="Content Placeholder 1"/>
          <p:cNvSpPr>
            <a:spLocks noGrp="1"/>
          </p:cNvSpPr>
          <p:nvPr>
            <p:ph idx="1"/>
          </p:nvPr>
        </p:nvSpPr>
        <p:spPr>
          <a:xfrm>
            <a:off x="0" y="914400"/>
            <a:ext cx="9144000" cy="5943600"/>
          </a:xfrm>
        </p:spPr>
        <p:txBody>
          <a:bodyPr>
            <a:normAutofit/>
          </a:bodyPr>
          <a:lstStyle/>
          <a:p>
            <a:pPr>
              <a:spcBef>
                <a:spcPts val="0"/>
              </a:spcBef>
              <a:spcAft>
                <a:spcPts val="0"/>
              </a:spcAft>
              <a:buFont typeface="+mj-lt"/>
              <a:buAutoNum type="arabicPeriod"/>
              <a:defRPr/>
            </a:pPr>
            <a:r>
              <a:rPr lang="en-US" b="1" dirty="0">
                <a:ea typeface="Calibri"/>
                <a:cs typeface="Times New Roman"/>
              </a:rPr>
              <a:t>Immigrants and Aliens</a:t>
            </a:r>
            <a:r>
              <a:rPr lang="en-US" dirty="0">
                <a:ea typeface="Calibri"/>
                <a:cs typeface="Times New Roman"/>
              </a:rPr>
              <a:t>, classifying aliens:  </a:t>
            </a:r>
            <a:endParaRPr lang="en-US" dirty="0" smtClean="0">
              <a:ea typeface="Calibri"/>
              <a:cs typeface="Times New Roman"/>
            </a:endParaRPr>
          </a:p>
          <a:p>
            <a:pPr marL="0" indent="0">
              <a:spcBef>
                <a:spcPts val="0"/>
              </a:spcBef>
              <a:spcAft>
                <a:spcPts val="0"/>
              </a:spcAft>
              <a:buFont typeface="Arial" charset="0"/>
              <a:buNone/>
              <a:defRPr/>
            </a:pPr>
            <a:endParaRPr lang="en-US" dirty="0" smtClean="0">
              <a:ea typeface="Calibri"/>
              <a:cs typeface="Times New Roman"/>
            </a:endParaRPr>
          </a:p>
          <a:p>
            <a:pPr marL="0" indent="0">
              <a:spcBef>
                <a:spcPts val="0"/>
              </a:spcBef>
              <a:spcAft>
                <a:spcPts val="0"/>
              </a:spcAft>
              <a:buFont typeface="Arial" charset="0"/>
              <a:buNone/>
              <a:defRPr/>
            </a:pPr>
            <a:r>
              <a:rPr lang="en-US" dirty="0">
                <a:ea typeface="Calibri"/>
                <a:cs typeface="Times New Roman"/>
              </a:rPr>
              <a:t>	</a:t>
            </a:r>
            <a:r>
              <a:rPr lang="en-US" dirty="0" smtClean="0">
                <a:ea typeface="Calibri"/>
                <a:cs typeface="Times New Roman"/>
              </a:rPr>
              <a:t>(</a:t>
            </a:r>
            <a:r>
              <a:rPr lang="en-US" dirty="0">
                <a:ea typeface="Calibri"/>
                <a:cs typeface="Times New Roman"/>
              </a:rPr>
              <a:t>1) </a:t>
            </a:r>
            <a:r>
              <a:rPr lang="en-US" dirty="0" smtClean="0">
                <a:ea typeface="Calibri"/>
                <a:cs typeface="Times New Roman"/>
              </a:rPr>
              <a:t>Resident </a:t>
            </a:r>
            <a:r>
              <a:rPr lang="en-US" dirty="0">
                <a:ea typeface="Calibri"/>
                <a:cs typeface="Times New Roman"/>
              </a:rPr>
              <a:t>alien </a:t>
            </a:r>
            <a:endParaRPr lang="en-US" dirty="0" smtClean="0">
              <a:ea typeface="Calibri"/>
              <a:cs typeface="Times New Roman"/>
            </a:endParaRPr>
          </a:p>
          <a:p>
            <a:pPr marL="0" indent="0">
              <a:spcBef>
                <a:spcPts val="0"/>
              </a:spcBef>
              <a:spcAft>
                <a:spcPts val="0"/>
              </a:spcAft>
              <a:buFont typeface="Arial" charset="0"/>
              <a:buNone/>
              <a:defRPr/>
            </a:pPr>
            <a:r>
              <a:rPr lang="en-US" dirty="0">
                <a:ea typeface="Calibri"/>
                <a:cs typeface="Times New Roman"/>
              </a:rPr>
              <a:t>	</a:t>
            </a:r>
            <a:r>
              <a:rPr lang="en-US" dirty="0" smtClean="0">
                <a:ea typeface="Calibri"/>
                <a:cs typeface="Times New Roman"/>
              </a:rPr>
              <a:t>(</a:t>
            </a:r>
            <a:r>
              <a:rPr lang="en-US" dirty="0">
                <a:ea typeface="Calibri"/>
                <a:cs typeface="Times New Roman"/>
              </a:rPr>
              <a:t>2) non-resident alien </a:t>
            </a:r>
            <a:endParaRPr lang="en-US" dirty="0" smtClean="0">
              <a:ea typeface="Calibri"/>
              <a:cs typeface="Times New Roman"/>
            </a:endParaRPr>
          </a:p>
          <a:p>
            <a:pPr marL="0" indent="0">
              <a:spcBef>
                <a:spcPts val="0"/>
              </a:spcBef>
              <a:spcAft>
                <a:spcPts val="0"/>
              </a:spcAft>
              <a:buFont typeface="Arial" charset="0"/>
              <a:buNone/>
              <a:defRPr/>
            </a:pPr>
            <a:r>
              <a:rPr lang="en-US" dirty="0">
                <a:ea typeface="Calibri"/>
                <a:cs typeface="Times New Roman"/>
              </a:rPr>
              <a:t>	</a:t>
            </a:r>
            <a:r>
              <a:rPr lang="en-US" dirty="0" smtClean="0">
                <a:ea typeface="Calibri"/>
                <a:cs typeface="Times New Roman"/>
              </a:rPr>
              <a:t>(</a:t>
            </a:r>
            <a:r>
              <a:rPr lang="en-US" dirty="0">
                <a:ea typeface="Calibri"/>
                <a:cs typeface="Times New Roman"/>
              </a:rPr>
              <a:t>3) enemy alien </a:t>
            </a:r>
            <a:endParaRPr lang="en-US" dirty="0" smtClean="0">
              <a:ea typeface="Calibri"/>
              <a:cs typeface="Times New Roman"/>
            </a:endParaRPr>
          </a:p>
          <a:p>
            <a:pPr marL="0" indent="0">
              <a:spcBef>
                <a:spcPts val="0"/>
              </a:spcBef>
              <a:spcAft>
                <a:spcPts val="0"/>
              </a:spcAft>
              <a:buFont typeface="Arial" charset="0"/>
              <a:buNone/>
              <a:defRPr/>
            </a:pPr>
            <a:r>
              <a:rPr lang="en-US" dirty="0">
                <a:ea typeface="Calibri"/>
                <a:cs typeface="Times New Roman"/>
              </a:rPr>
              <a:t>	</a:t>
            </a:r>
            <a:r>
              <a:rPr lang="en-US" dirty="0" smtClean="0">
                <a:ea typeface="Calibri"/>
                <a:cs typeface="Times New Roman"/>
              </a:rPr>
              <a:t>(</a:t>
            </a:r>
            <a:r>
              <a:rPr lang="en-US" dirty="0">
                <a:ea typeface="Calibri"/>
                <a:cs typeface="Times New Roman"/>
              </a:rPr>
              <a:t>4) refugee </a:t>
            </a:r>
            <a:endParaRPr lang="en-US" dirty="0" smtClean="0">
              <a:ea typeface="Calibri"/>
              <a:cs typeface="Times New Roman"/>
            </a:endParaRPr>
          </a:p>
          <a:p>
            <a:pPr marL="0" indent="0">
              <a:spcBef>
                <a:spcPts val="0"/>
              </a:spcBef>
              <a:spcAft>
                <a:spcPts val="0"/>
              </a:spcAft>
              <a:buFont typeface="Arial" charset="0"/>
              <a:buNone/>
              <a:defRPr/>
            </a:pPr>
            <a:r>
              <a:rPr lang="en-US" dirty="0">
                <a:ea typeface="Calibri"/>
                <a:cs typeface="Times New Roman"/>
              </a:rPr>
              <a:t>	</a:t>
            </a:r>
            <a:r>
              <a:rPr lang="en-US" dirty="0" smtClean="0">
                <a:ea typeface="Calibri"/>
                <a:cs typeface="Times New Roman"/>
              </a:rPr>
              <a:t>(</a:t>
            </a:r>
            <a:r>
              <a:rPr lang="en-US" dirty="0">
                <a:ea typeface="Calibri"/>
                <a:cs typeface="Times New Roman"/>
              </a:rPr>
              <a:t>5) illegal alien</a:t>
            </a:r>
          </a:p>
          <a:p>
            <a:pPr lvl="1">
              <a:spcBef>
                <a:spcPts val="0"/>
              </a:spcBef>
              <a:spcAft>
                <a:spcPts val="0"/>
              </a:spcAft>
              <a:buFont typeface="+mj-lt"/>
              <a:buAutoNum type="alphaUcPeriod"/>
              <a:defRPr/>
            </a:pPr>
            <a:endParaRPr lang="en-US" dirty="0" smtClean="0">
              <a:ea typeface="Calibri"/>
              <a:cs typeface="Times New Roman"/>
            </a:endParaRPr>
          </a:p>
          <a:p>
            <a:pPr lvl="1">
              <a:spcBef>
                <a:spcPts val="0"/>
              </a:spcBef>
              <a:spcAft>
                <a:spcPts val="0"/>
              </a:spcAft>
              <a:buFont typeface="+mj-lt"/>
              <a:buAutoNum type="alphaUcPeriod"/>
              <a:defRPr/>
            </a:pPr>
            <a:r>
              <a:rPr lang="en-US" dirty="0" smtClean="0">
                <a:ea typeface="Calibri"/>
                <a:cs typeface="Times New Roman"/>
              </a:rPr>
              <a:t>Aliens </a:t>
            </a:r>
            <a:r>
              <a:rPr lang="en-US" dirty="0">
                <a:ea typeface="Calibri"/>
                <a:cs typeface="Times New Roman"/>
              </a:rPr>
              <a:t>entitled to many of the same rights as citizens</a:t>
            </a:r>
          </a:p>
          <a:p>
            <a:pPr marL="400050" lvl="1" indent="0">
              <a:buFont typeface="Arial" charset="0"/>
              <a:buNone/>
              <a:defRPr/>
            </a:pPr>
            <a:endParaRPr lang="en-US" sz="1300" dirty="0"/>
          </a:p>
          <a:p>
            <a:pPr marL="228600" indent="0">
              <a:spcBef>
                <a:spcPts val="0"/>
              </a:spcBef>
              <a:spcAft>
                <a:spcPts val="0"/>
              </a:spcAft>
              <a:buFont typeface="Arial" charset="0"/>
              <a:buNone/>
              <a:defRPr/>
            </a:pPr>
            <a:endParaRPr lang="en-US" sz="1800" dirty="0">
              <a:ea typeface="Calibri"/>
              <a:cs typeface="Times New Roman"/>
            </a:endParaRPr>
          </a:p>
        </p:txBody>
      </p:sp>
    </p:spTree>
    <p:extLst>
      <p:ext uri="{BB962C8B-B14F-4D97-AF65-F5344CB8AC3E}">
        <p14:creationId xmlns:p14="http://schemas.microsoft.com/office/powerpoint/2010/main" val="3384590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pPr algn="ctr"/>
            <a:r>
              <a:rPr lang="en-US" altLang="en-US"/>
              <a:t>A Nation of Immigrants</a:t>
            </a:r>
          </a:p>
        </p:txBody>
      </p:sp>
      <p:sp>
        <p:nvSpPr>
          <p:cNvPr id="438275" name="Rectangle 3"/>
          <p:cNvSpPr>
            <a:spLocks noGrp="1" noChangeArrowheads="1"/>
          </p:cNvSpPr>
          <p:nvPr>
            <p:ph type="body" sz="half" idx="1"/>
          </p:nvPr>
        </p:nvSpPr>
        <p:spPr>
          <a:xfrm>
            <a:off x="304800" y="990600"/>
            <a:ext cx="8575675" cy="2084388"/>
          </a:xfrm>
        </p:spPr>
        <p:txBody>
          <a:bodyPr/>
          <a:lstStyle/>
          <a:p>
            <a:pPr>
              <a:buFontTx/>
              <a:buNone/>
            </a:pPr>
            <a:r>
              <a:rPr lang="en-US" altLang="en-US" sz="1800" b="1">
                <a:solidFill>
                  <a:schemeClr val="bg1"/>
                </a:solidFill>
              </a:rPr>
              <a:t>Regulation of Immigrants</a:t>
            </a:r>
            <a:endParaRPr lang="en-US" altLang="en-US" sz="1800"/>
          </a:p>
          <a:p>
            <a:r>
              <a:rPr lang="en-US" altLang="en-US" sz="1800"/>
              <a:t>Congress has the exclusive power to regulate immigration. </a:t>
            </a:r>
          </a:p>
          <a:p>
            <a:r>
              <a:rPr lang="en-US" altLang="en-US" sz="1800"/>
              <a:t>The first major restrictions on immigration was the Chinese Exclusion Act in 1882. Other groups were added to the act until there were over 30 restricted groups in the early 1920s. The next step was the National Origins Act of 1929. This act assigned </a:t>
            </a:r>
            <a:r>
              <a:rPr lang="en-US" altLang="en-US" sz="1800" b="1">
                <a:solidFill>
                  <a:schemeClr val="accent2"/>
                </a:solidFill>
              </a:rPr>
              <a:t>quotas</a:t>
            </a:r>
            <a:r>
              <a:rPr lang="en-US" altLang="en-US" sz="1800"/>
              <a:t> of immigrants to each country. </a:t>
            </a:r>
          </a:p>
          <a:p>
            <a:r>
              <a:rPr lang="en-US" altLang="en-US" sz="1800"/>
              <a:t>Eventually, the quota system was eliminated with the Immigration Act of 1965, which allowed over a quarter million immigrants into the United States each year, without regard to race, nationality, or country of origin.</a:t>
            </a:r>
          </a:p>
        </p:txBody>
      </p:sp>
      <p:sp>
        <p:nvSpPr>
          <p:cNvPr id="438276" name="Rectangle 4"/>
          <p:cNvSpPr>
            <a:spLocks noGrp="1" noChangeArrowheads="1"/>
          </p:cNvSpPr>
          <p:nvPr>
            <p:ph type="body" sz="half" idx="2"/>
          </p:nvPr>
        </p:nvSpPr>
        <p:spPr>
          <a:xfrm>
            <a:off x="233363" y="4195763"/>
            <a:ext cx="8556625" cy="1062037"/>
          </a:xfrm>
        </p:spPr>
        <p:txBody>
          <a:bodyPr/>
          <a:lstStyle/>
          <a:p>
            <a:pPr>
              <a:buFontTx/>
              <a:buNone/>
            </a:pPr>
            <a:r>
              <a:rPr lang="en-US" altLang="en-US" sz="1800" b="1">
                <a:solidFill>
                  <a:srgbClr val="3333CC"/>
                </a:solidFill>
              </a:rPr>
              <a:t>Deportation</a:t>
            </a:r>
            <a:endParaRPr lang="en-US" altLang="en-US" sz="1800"/>
          </a:p>
          <a:p>
            <a:r>
              <a:rPr lang="en-US" altLang="en-US" sz="1800"/>
              <a:t>This is a legal process in which </a:t>
            </a:r>
            <a:r>
              <a:rPr lang="en-US" altLang="en-US" sz="1800" b="1">
                <a:solidFill>
                  <a:schemeClr val="accent2"/>
                </a:solidFill>
              </a:rPr>
              <a:t>aliens</a:t>
            </a:r>
            <a:r>
              <a:rPr lang="en-US" altLang="en-US" sz="1800"/>
              <a:t> are legally required to leave the United States. </a:t>
            </a:r>
          </a:p>
          <a:p>
            <a:r>
              <a:rPr lang="en-US" altLang="en-US" sz="1800"/>
              <a:t>The most common cause of </a:t>
            </a:r>
            <a:r>
              <a:rPr lang="en-US" altLang="en-US" sz="1800" b="1">
                <a:solidFill>
                  <a:schemeClr val="accent2"/>
                </a:solidFill>
              </a:rPr>
              <a:t>deportation</a:t>
            </a:r>
            <a:r>
              <a:rPr lang="en-US" altLang="en-US" sz="1800"/>
              <a:t> is illegal entry to the country. </a:t>
            </a:r>
          </a:p>
        </p:txBody>
      </p:sp>
    </p:spTree>
    <p:extLst>
      <p:ext uri="{BB962C8B-B14F-4D97-AF65-F5344CB8AC3E}">
        <p14:creationId xmlns:p14="http://schemas.microsoft.com/office/powerpoint/2010/main" val="395478141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8274"/>
                                        </p:tgtEl>
                                        <p:attrNameLst>
                                          <p:attrName>style.visibility</p:attrName>
                                        </p:attrNameLst>
                                      </p:cBhvr>
                                      <p:to>
                                        <p:strVal val="visible"/>
                                      </p:to>
                                    </p:set>
                                    <p:anim calcmode="lin" valueType="num">
                                      <p:cBhvr additive="base">
                                        <p:cTn id="7" dur="500" fill="hold"/>
                                        <p:tgtEl>
                                          <p:spTgt spid="438274"/>
                                        </p:tgtEl>
                                        <p:attrNameLst>
                                          <p:attrName>ppt_x</p:attrName>
                                        </p:attrNameLst>
                                      </p:cBhvr>
                                      <p:tavLst>
                                        <p:tav tm="0">
                                          <p:val>
                                            <p:strVal val="#ppt_x"/>
                                          </p:val>
                                        </p:tav>
                                        <p:tav tm="100000">
                                          <p:val>
                                            <p:strVal val="#ppt_x"/>
                                          </p:val>
                                        </p:tav>
                                      </p:tavLst>
                                    </p:anim>
                                    <p:anim calcmode="lin" valueType="num">
                                      <p:cBhvr additive="base">
                                        <p:cTn id="8" dur="500" fill="hold"/>
                                        <p:tgtEl>
                                          <p:spTgt spid="4382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9" fill="hold" grpId="0" nodeType="clickEffect">
                                  <p:stCondLst>
                                    <p:cond delay="0"/>
                                  </p:stCondLst>
                                  <p:childTnLst>
                                    <p:set>
                                      <p:cBhvr>
                                        <p:cTn id="12" dur="1" fill="hold">
                                          <p:stCondLst>
                                            <p:cond delay="0"/>
                                          </p:stCondLst>
                                        </p:cTn>
                                        <p:tgtEl>
                                          <p:spTgt spid="438275">
                                            <p:txEl>
                                              <p:pRg st="0" end="0"/>
                                            </p:txEl>
                                          </p:spTgt>
                                        </p:tgtEl>
                                        <p:attrNameLst>
                                          <p:attrName>style.visibility</p:attrName>
                                        </p:attrNameLst>
                                      </p:cBhvr>
                                      <p:to>
                                        <p:strVal val="visible"/>
                                      </p:to>
                                    </p:set>
                                    <p:animEffect transition="in" filter="strips(upLeft)">
                                      <p:cBhvr>
                                        <p:cTn id="13" dur="500"/>
                                        <p:tgtEl>
                                          <p:spTgt spid="4382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9" fill="hold" grpId="0" nodeType="clickEffect">
                                  <p:stCondLst>
                                    <p:cond delay="0"/>
                                  </p:stCondLst>
                                  <p:childTnLst>
                                    <p:set>
                                      <p:cBhvr>
                                        <p:cTn id="17" dur="1" fill="hold">
                                          <p:stCondLst>
                                            <p:cond delay="0"/>
                                          </p:stCondLst>
                                        </p:cTn>
                                        <p:tgtEl>
                                          <p:spTgt spid="438275">
                                            <p:txEl>
                                              <p:pRg st="1" end="1"/>
                                            </p:txEl>
                                          </p:spTgt>
                                        </p:tgtEl>
                                        <p:attrNameLst>
                                          <p:attrName>style.visibility</p:attrName>
                                        </p:attrNameLst>
                                      </p:cBhvr>
                                      <p:to>
                                        <p:strVal val="visible"/>
                                      </p:to>
                                    </p:set>
                                    <p:animEffect transition="in" filter="strips(upLeft)">
                                      <p:cBhvr>
                                        <p:cTn id="18" dur="500"/>
                                        <p:tgtEl>
                                          <p:spTgt spid="43827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9" fill="hold" grpId="0" nodeType="clickEffect">
                                  <p:stCondLst>
                                    <p:cond delay="0"/>
                                  </p:stCondLst>
                                  <p:childTnLst>
                                    <p:set>
                                      <p:cBhvr>
                                        <p:cTn id="22" dur="1" fill="hold">
                                          <p:stCondLst>
                                            <p:cond delay="0"/>
                                          </p:stCondLst>
                                        </p:cTn>
                                        <p:tgtEl>
                                          <p:spTgt spid="438275">
                                            <p:txEl>
                                              <p:pRg st="2" end="2"/>
                                            </p:txEl>
                                          </p:spTgt>
                                        </p:tgtEl>
                                        <p:attrNameLst>
                                          <p:attrName>style.visibility</p:attrName>
                                        </p:attrNameLst>
                                      </p:cBhvr>
                                      <p:to>
                                        <p:strVal val="visible"/>
                                      </p:to>
                                    </p:set>
                                    <p:animEffect transition="in" filter="strips(upLeft)">
                                      <p:cBhvr>
                                        <p:cTn id="23" dur="500"/>
                                        <p:tgtEl>
                                          <p:spTgt spid="43827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9" fill="hold" grpId="0" nodeType="clickEffect">
                                  <p:stCondLst>
                                    <p:cond delay="0"/>
                                  </p:stCondLst>
                                  <p:childTnLst>
                                    <p:set>
                                      <p:cBhvr>
                                        <p:cTn id="27" dur="1" fill="hold">
                                          <p:stCondLst>
                                            <p:cond delay="0"/>
                                          </p:stCondLst>
                                        </p:cTn>
                                        <p:tgtEl>
                                          <p:spTgt spid="438275">
                                            <p:txEl>
                                              <p:pRg st="3" end="3"/>
                                            </p:txEl>
                                          </p:spTgt>
                                        </p:tgtEl>
                                        <p:attrNameLst>
                                          <p:attrName>style.visibility</p:attrName>
                                        </p:attrNameLst>
                                      </p:cBhvr>
                                      <p:to>
                                        <p:strVal val="visible"/>
                                      </p:to>
                                    </p:set>
                                    <p:animEffect transition="in" filter="strips(upLeft)">
                                      <p:cBhvr>
                                        <p:cTn id="28" dur="500"/>
                                        <p:tgtEl>
                                          <p:spTgt spid="43827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12" fill="hold" grpId="0" nodeType="clickEffect">
                                  <p:stCondLst>
                                    <p:cond delay="0"/>
                                  </p:stCondLst>
                                  <p:childTnLst>
                                    <p:set>
                                      <p:cBhvr>
                                        <p:cTn id="32" dur="1" fill="hold">
                                          <p:stCondLst>
                                            <p:cond delay="0"/>
                                          </p:stCondLst>
                                        </p:cTn>
                                        <p:tgtEl>
                                          <p:spTgt spid="438276">
                                            <p:txEl>
                                              <p:pRg st="0" end="0"/>
                                            </p:txEl>
                                          </p:spTgt>
                                        </p:tgtEl>
                                        <p:attrNameLst>
                                          <p:attrName>style.visibility</p:attrName>
                                        </p:attrNameLst>
                                      </p:cBhvr>
                                      <p:to>
                                        <p:strVal val="visible"/>
                                      </p:to>
                                    </p:set>
                                    <p:anim calcmode="lin" valueType="num">
                                      <p:cBhvr additive="base">
                                        <p:cTn id="33" dur="500" fill="hold"/>
                                        <p:tgtEl>
                                          <p:spTgt spid="438276">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382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12" fill="hold" grpId="0" nodeType="clickEffect">
                                  <p:stCondLst>
                                    <p:cond delay="0"/>
                                  </p:stCondLst>
                                  <p:childTnLst>
                                    <p:set>
                                      <p:cBhvr>
                                        <p:cTn id="38" dur="1" fill="hold">
                                          <p:stCondLst>
                                            <p:cond delay="0"/>
                                          </p:stCondLst>
                                        </p:cTn>
                                        <p:tgtEl>
                                          <p:spTgt spid="438276">
                                            <p:txEl>
                                              <p:pRg st="1" end="1"/>
                                            </p:txEl>
                                          </p:spTgt>
                                        </p:tgtEl>
                                        <p:attrNameLst>
                                          <p:attrName>style.visibility</p:attrName>
                                        </p:attrNameLst>
                                      </p:cBhvr>
                                      <p:to>
                                        <p:strVal val="visible"/>
                                      </p:to>
                                    </p:set>
                                    <p:anim calcmode="lin" valueType="num">
                                      <p:cBhvr additive="base">
                                        <p:cTn id="39" dur="500" fill="hold"/>
                                        <p:tgtEl>
                                          <p:spTgt spid="438276">
                                            <p:txEl>
                                              <p:pRg st="1" end="1"/>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382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12" fill="hold" grpId="0" nodeType="clickEffect">
                                  <p:stCondLst>
                                    <p:cond delay="0"/>
                                  </p:stCondLst>
                                  <p:childTnLst>
                                    <p:set>
                                      <p:cBhvr>
                                        <p:cTn id="44" dur="1" fill="hold">
                                          <p:stCondLst>
                                            <p:cond delay="0"/>
                                          </p:stCondLst>
                                        </p:cTn>
                                        <p:tgtEl>
                                          <p:spTgt spid="438276">
                                            <p:txEl>
                                              <p:pRg st="2" end="2"/>
                                            </p:txEl>
                                          </p:spTgt>
                                        </p:tgtEl>
                                        <p:attrNameLst>
                                          <p:attrName>style.visibility</p:attrName>
                                        </p:attrNameLst>
                                      </p:cBhvr>
                                      <p:to>
                                        <p:strVal val="visible"/>
                                      </p:to>
                                    </p:set>
                                    <p:anim calcmode="lin" valueType="num">
                                      <p:cBhvr additive="base">
                                        <p:cTn id="45" dur="500" fill="hold"/>
                                        <p:tgtEl>
                                          <p:spTgt spid="438276">
                                            <p:txEl>
                                              <p:pRg st="2" end="2"/>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3827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4" grpId="0" autoUpdateAnimBg="0"/>
      <p:bldP spid="438275" grpId="0" build="p" bldLvl="2" autoUpdateAnimBg="0"/>
      <p:bldP spid="438276"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39298" name="Rectangle 1026"/>
          <p:cNvSpPr>
            <a:spLocks noGrp="1" noChangeArrowheads="1"/>
          </p:cNvSpPr>
          <p:nvPr>
            <p:ph type="title"/>
          </p:nvPr>
        </p:nvSpPr>
        <p:spPr/>
        <p:txBody>
          <a:bodyPr/>
          <a:lstStyle/>
          <a:p>
            <a:pPr algn="ctr"/>
            <a:r>
              <a:rPr lang="en-US" altLang="en-US"/>
              <a:t>Undocumented Aliens</a:t>
            </a:r>
          </a:p>
        </p:txBody>
      </p:sp>
      <p:sp>
        <p:nvSpPr>
          <p:cNvPr id="439299" name="Rectangle 1027"/>
          <p:cNvSpPr>
            <a:spLocks noGrp="1" noChangeArrowheads="1"/>
          </p:cNvSpPr>
          <p:nvPr>
            <p:ph type="body" sz="half" idx="1"/>
          </p:nvPr>
        </p:nvSpPr>
        <p:spPr>
          <a:xfrm>
            <a:off x="304800" y="990600"/>
            <a:ext cx="8566150" cy="4751388"/>
          </a:xfrm>
        </p:spPr>
        <p:txBody>
          <a:bodyPr/>
          <a:lstStyle/>
          <a:p>
            <a:r>
              <a:rPr lang="en-US" altLang="en-US" sz="2000"/>
              <a:t>No one knows for sure how many undocumented aliens live in the United States today. The Census Bureau and the INS give estimates between three and six million. However, some feel the number is twice that many.</a:t>
            </a:r>
          </a:p>
          <a:p>
            <a:r>
              <a:rPr lang="en-US" altLang="en-US" sz="2000"/>
              <a:t>The growing number of undocumented aliens places stress on programs which are based on a known population. With such an increase, there is added stress on public schools and welfare services in several States. </a:t>
            </a:r>
          </a:p>
          <a:p>
            <a:r>
              <a:rPr lang="en-US" altLang="en-US" sz="2000"/>
              <a:t>After much debate and struggle, Congress passed the Illegal Immigration Restrictions Act of 1996. This law made it easier for the INS to deport aliens by  toughening the penalties for smuggling aliens into this country, preventing undocumented aliens from claiming Social Security benefits or public housing, and allowing State welfare workers to check the legal status of any alien who applies for any welfare benefits.</a:t>
            </a:r>
            <a:r>
              <a:rPr lang="en-US" altLang="en-US" sz="1800"/>
              <a:t> </a:t>
            </a:r>
          </a:p>
        </p:txBody>
      </p:sp>
    </p:spTree>
    <p:extLst>
      <p:ext uri="{BB962C8B-B14F-4D97-AF65-F5344CB8AC3E}">
        <p14:creationId xmlns:p14="http://schemas.microsoft.com/office/powerpoint/2010/main" val="271314851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9298"/>
                                        </p:tgtEl>
                                        <p:attrNameLst>
                                          <p:attrName>style.visibility</p:attrName>
                                        </p:attrNameLst>
                                      </p:cBhvr>
                                      <p:to>
                                        <p:strVal val="visible"/>
                                      </p:to>
                                    </p:set>
                                    <p:anim calcmode="lin" valueType="num">
                                      <p:cBhvr additive="base">
                                        <p:cTn id="7" dur="500" fill="hold"/>
                                        <p:tgtEl>
                                          <p:spTgt spid="439298"/>
                                        </p:tgtEl>
                                        <p:attrNameLst>
                                          <p:attrName>ppt_x</p:attrName>
                                        </p:attrNameLst>
                                      </p:cBhvr>
                                      <p:tavLst>
                                        <p:tav tm="0">
                                          <p:val>
                                            <p:strVal val="#ppt_x"/>
                                          </p:val>
                                        </p:tav>
                                        <p:tav tm="100000">
                                          <p:val>
                                            <p:strVal val="#ppt_x"/>
                                          </p:val>
                                        </p:tav>
                                      </p:tavLst>
                                    </p:anim>
                                    <p:anim calcmode="lin" valueType="num">
                                      <p:cBhvr additive="base">
                                        <p:cTn id="8" dur="500" fill="hold"/>
                                        <p:tgtEl>
                                          <p:spTgt spid="4392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5" fill="hold" grpId="0" nodeType="clickEffect">
                                  <p:stCondLst>
                                    <p:cond delay="0"/>
                                  </p:stCondLst>
                                  <p:childTnLst>
                                    <p:set>
                                      <p:cBhvr>
                                        <p:cTn id="12" dur="1" fill="hold">
                                          <p:stCondLst>
                                            <p:cond delay="0"/>
                                          </p:stCondLst>
                                        </p:cTn>
                                        <p:tgtEl>
                                          <p:spTgt spid="439299">
                                            <p:txEl>
                                              <p:pRg st="0" end="0"/>
                                            </p:txEl>
                                          </p:spTgt>
                                        </p:tgtEl>
                                        <p:attrNameLst>
                                          <p:attrName>style.visibility</p:attrName>
                                        </p:attrNameLst>
                                      </p:cBhvr>
                                      <p:to>
                                        <p:strVal val="visible"/>
                                      </p:to>
                                    </p:set>
                                    <p:animEffect transition="in" filter="randombar(vertical)">
                                      <p:cBhvr>
                                        <p:cTn id="13" dur="500"/>
                                        <p:tgtEl>
                                          <p:spTgt spid="4392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5" fill="hold" grpId="0" nodeType="clickEffect">
                                  <p:stCondLst>
                                    <p:cond delay="0"/>
                                  </p:stCondLst>
                                  <p:childTnLst>
                                    <p:set>
                                      <p:cBhvr>
                                        <p:cTn id="17" dur="1" fill="hold">
                                          <p:stCondLst>
                                            <p:cond delay="0"/>
                                          </p:stCondLst>
                                        </p:cTn>
                                        <p:tgtEl>
                                          <p:spTgt spid="439299">
                                            <p:txEl>
                                              <p:pRg st="1" end="1"/>
                                            </p:txEl>
                                          </p:spTgt>
                                        </p:tgtEl>
                                        <p:attrNameLst>
                                          <p:attrName>style.visibility</p:attrName>
                                        </p:attrNameLst>
                                      </p:cBhvr>
                                      <p:to>
                                        <p:strVal val="visible"/>
                                      </p:to>
                                    </p:set>
                                    <p:animEffect transition="in" filter="randombar(vertical)">
                                      <p:cBhvr>
                                        <p:cTn id="18" dur="500"/>
                                        <p:tgtEl>
                                          <p:spTgt spid="4392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5" fill="hold" grpId="0" nodeType="clickEffect">
                                  <p:stCondLst>
                                    <p:cond delay="0"/>
                                  </p:stCondLst>
                                  <p:childTnLst>
                                    <p:set>
                                      <p:cBhvr>
                                        <p:cTn id="22" dur="1" fill="hold">
                                          <p:stCondLst>
                                            <p:cond delay="0"/>
                                          </p:stCondLst>
                                        </p:cTn>
                                        <p:tgtEl>
                                          <p:spTgt spid="439299">
                                            <p:txEl>
                                              <p:pRg st="2" end="2"/>
                                            </p:txEl>
                                          </p:spTgt>
                                        </p:tgtEl>
                                        <p:attrNameLst>
                                          <p:attrName>style.visibility</p:attrName>
                                        </p:attrNameLst>
                                      </p:cBhvr>
                                      <p:to>
                                        <p:strVal val="visible"/>
                                      </p:to>
                                    </p:set>
                                    <p:animEffect transition="in" filter="randombar(vertical)">
                                      <p:cBhvr>
                                        <p:cTn id="23" dur="500"/>
                                        <p:tgtEl>
                                          <p:spTgt spid="439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autoUpdateAnimBg="0"/>
      <p:bldP spid="439299"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pPr algn="ctr"/>
            <a:r>
              <a:rPr lang="en-US" altLang="en-US" dirty="0" smtClean="0"/>
              <a:t>CONCEPT:</a:t>
            </a:r>
            <a:br>
              <a:rPr lang="en-US" altLang="en-US" dirty="0" smtClean="0"/>
            </a:br>
            <a:r>
              <a:rPr lang="en-US" altLang="en-US" dirty="0" smtClean="0"/>
              <a:t>Citizenship </a:t>
            </a:r>
            <a:r>
              <a:rPr lang="en-US" altLang="en-US" dirty="0"/>
              <a:t>by Naturalization</a:t>
            </a:r>
          </a:p>
        </p:txBody>
      </p:sp>
      <p:sp>
        <p:nvSpPr>
          <p:cNvPr id="436227" name="Rectangle 3"/>
          <p:cNvSpPr>
            <a:spLocks noGrp="1" noChangeArrowheads="1"/>
          </p:cNvSpPr>
          <p:nvPr>
            <p:ph type="body" sz="half" idx="1"/>
          </p:nvPr>
        </p:nvSpPr>
        <p:spPr>
          <a:xfrm>
            <a:off x="304800" y="1863725"/>
            <a:ext cx="4229100" cy="3394075"/>
          </a:xfrm>
        </p:spPr>
        <p:txBody>
          <a:bodyPr/>
          <a:lstStyle/>
          <a:p>
            <a:pPr algn="ctr">
              <a:buFontTx/>
              <a:buNone/>
            </a:pPr>
            <a:r>
              <a:rPr lang="en-US" altLang="en-US" sz="2200" b="1">
                <a:solidFill>
                  <a:schemeClr val="hlink"/>
                </a:solidFill>
              </a:rPr>
              <a:t>Individual Naturalization</a:t>
            </a:r>
            <a:endParaRPr lang="en-US" altLang="en-US" sz="1800"/>
          </a:p>
          <a:p>
            <a:r>
              <a:rPr lang="en-US" altLang="en-US" sz="2200"/>
              <a:t>Naturalization is generally an individual process in which the Immigration and Naturalization Service investigates each applicant and then reports to a judge. If the judge is satisfied, the oath or affirmation is administered in open court, and the new citizen receives a certificate of naturalization. </a:t>
            </a:r>
          </a:p>
        </p:txBody>
      </p:sp>
      <p:sp>
        <p:nvSpPr>
          <p:cNvPr id="436228" name="Rectangle 4"/>
          <p:cNvSpPr>
            <a:spLocks noGrp="1" noChangeArrowheads="1"/>
          </p:cNvSpPr>
          <p:nvPr>
            <p:ph type="body" sz="half" idx="2"/>
          </p:nvPr>
        </p:nvSpPr>
        <p:spPr>
          <a:xfrm>
            <a:off x="4649788" y="1884363"/>
            <a:ext cx="4229100" cy="3338512"/>
          </a:xfrm>
        </p:spPr>
        <p:txBody>
          <a:bodyPr/>
          <a:lstStyle/>
          <a:p>
            <a:pPr algn="ctr">
              <a:buFontTx/>
              <a:buNone/>
            </a:pPr>
            <a:r>
              <a:rPr lang="en-US" altLang="en-US" sz="2200" b="1">
                <a:solidFill>
                  <a:srgbClr val="003300"/>
                </a:solidFill>
              </a:rPr>
              <a:t>Collective Naturalization</a:t>
            </a:r>
            <a:endParaRPr lang="en-US" altLang="en-US" sz="2200"/>
          </a:p>
          <a:p>
            <a:r>
              <a:rPr lang="en-US" altLang="en-US" sz="2200"/>
              <a:t>This form of naturalization is less common than individual naturalization. This has most often happened when the United States has acquired new territory and the inhabitants are given citizenship. </a:t>
            </a:r>
          </a:p>
        </p:txBody>
      </p:sp>
      <p:sp>
        <p:nvSpPr>
          <p:cNvPr id="436238" name="Rectangle 14"/>
          <p:cNvSpPr>
            <a:spLocks noChangeArrowheads="1"/>
          </p:cNvSpPr>
          <p:nvPr/>
        </p:nvSpPr>
        <p:spPr bwMode="auto">
          <a:xfrm>
            <a:off x="144463" y="904875"/>
            <a:ext cx="8662987"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lstStyle>
            <a:lvl1pPr marL="339725" indent="-339725" algn="l">
              <a:spcBef>
                <a:spcPct val="60000"/>
              </a:spcBef>
              <a:buClr>
                <a:schemeClr val="tx1"/>
              </a:buClr>
              <a:buSzPct val="150000"/>
              <a:defRPr kumimoji="1">
                <a:solidFill>
                  <a:srgbClr val="000000"/>
                </a:solidFill>
                <a:latin typeface="Arial" charset="0"/>
              </a:defRPr>
            </a:lvl1pPr>
            <a:lvl2pPr indent="7938" algn="l">
              <a:spcBef>
                <a:spcPct val="40000"/>
              </a:spcBef>
              <a:buClr>
                <a:schemeClr val="tx1"/>
              </a:buClr>
              <a:defRPr kumimoji="1" sz="1600">
                <a:solidFill>
                  <a:srgbClr val="000000"/>
                </a:solidFill>
                <a:latin typeface="Arial" charset="0"/>
              </a:defRPr>
            </a:lvl2pPr>
            <a:lvl3pPr marL="1144588" indent="-231775" algn="l">
              <a:lnSpc>
                <a:spcPct val="95000"/>
              </a:lnSpc>
              <a:spcBef>
                <a:spcPct val="35000"/>
              </a:spcBef>
              <a:defRPr kumimoji="1">
                <a:solidFill>
                  <a:srgbClr val="000000"/>
                </a:solidFill>
                <a:latin typeface="Arial" charset="0"/>
              </a:defRPr>
            </a:lvl3pPr>
            <a:lvl4pPr marL="1592263" indent="-214313" algn="l">
              <a:lnSpc>
                <a:spcPct val="75000"/>
              </a:lnSpc>
              <a:spcBef>
                <a:spcPct val="30000"/>
              </a:spcBef>
              <a:buChar char="–"/>
              <a:defRPr kumimoji="1" sz="1600">
                <a:solidFill>
                  <a:srgbClr val="000000"/>
                </a:solidFill>
                <a:latin typeface="Arial" charset="0"/>
              </a:defRPr>
            </a:lvl4pPr>
            <a:lvl5pPr marL="2112963" indent="-228600" algn="l">
              <a:lnSpc>
                <a:spcPct val="75000"/>
              </a:lnSpc>
              <a:spcBef>
                <a:spcPct val="30000"/>
              </a:spcBef>
              <a:buChar char="»"/>
              <a:defRPr kumimoji="1" sz="1400">
                <a:solidFill>
                  <a:srgbClr val="000000"/>
                </a:solidFill>
                <a:effectLst>
                  <a:outerShdw blurRad="38100" dist="38100" dir="2700000" algn="tl">
                    <a:srgbClr val="FFFFFF"/>
                  </a:outerShdw>
                </a:effectLst>
                <a:latin typeface="Arial" charset="0"/>
              </a:defRPr>
            </a:lvl5pPr>
            <a:lvl6pPr marL="25701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6pPr>
            <a:lvl7pPr marL="30273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7pPr>
            <a:lvl8pPr marL="34845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8pPr>
            <a:lvl9pPr marL="39417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9pPr>
          </a:lstStyle>
          <a:p>
            <a:pPr algn="ctr" eaLnBrk="0" hangingPunct="0">
              <a:buClr>
                <a:srgbClr val="000000"/>
              </a:buClr>
              <a:buFontTx/>
              <a:buChar char=" "/>
            </a:pPr>
            <a:r>
              <a:rPr lang="en-US" altLang="en-US" sz="2200" b="1" u="sng" smtClean="0">
                <a:solidFill>
                  <a:srgbClr val="800000"/>
                </a:solidFill>
                <a:cs typeface="+mn-cs"/>
              </a:rPr>
              <a:t>Naturalization</a:t>
            </a:r>
            <a:r>
              <a:rPr lang="en-US" altLang="en-US" sz="2200" u="sng" smtClean="0">
                <a:cs typeface="+mn-cs"/>
              </a:rPr>
              <a:t> is the legal process by which a person becomes a citizen of another country at some time after birth.</a:t>
            </a:r>
            <a:endParaRPr lang="en-US" altLang="en-US" smtClean="0">
              <a:cs typeface="+mn-cs"/>
            </a:endParaRPr>
          </a:p>
        </p:txBody>
      </p:sp>
    </p:spTree>
    <p:extLst>
      <p:ext uri="{BB962C8B-B14F-4D97-AF65-F5344CB8AC3E}">
        <p14:creationId xmlns:p14="http://schemas.microsoft.com/office/powerpoint/2010/main" val="183131353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6226"/>
                                        </p:tgtEl>
                                        <p:attrNameLst>
                                          <p:attrName>style.visibility</p:attrName>
                                        </p:attrNameLst>
                                      </p:cBhvr>
                                      <p:to>
                                        <p:strVal val="visible"/>
                                      </p:to>
                                    </p:set>
                                    <p:anim calcmode="lin" valueType="num">
                                      <p:cBhvr additive="base">
                                        <p:cTn id="7" dur="500" fill="hold"/>
                                        <p:tgtEl>
                                          <p:spTgt spid="436226"/>
                                        </p:tgtEl>
                                        <p:attrNameLst>
                                          <p:attrName>ppt_x</p:attrName>
                                        </p:attrNameLst>
                                      </p:cBhvr>
                                      <p:tavLst>
                                        <p:tav tm="0">
                                          <p:val>
                                            <p:strVal val="#ppt_x"/>
                                          </p:val>
                                        </p:tav>
                                        <p:tav tm="100000">
                                          <p:val>
                                            <p:strVal val="#ppt_x"/>
                                          </p:val>
                                        </p:tav>
                                      </p:tavLst>
                                    </p:anim>
                                    <p:anim calcmode="lin" valueType="num">
                                      <p:cBhvr additive="base">
                                        <p:cTn id="8" dur="500" fill="hold"/>
                                        <p:tgtEl>
                                          <p:spTgt spid="4362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6238"/>
                                        </p:tgtEl>
                                        <p:attrNameLst>
                                          <p:attrName>style.visibility</p:attrName>
                                        </p:attrNameLst>
                                      </p:cBhvr>
                                      <p:to>
                                        <p:strVal val="visible"/>
                                      </p:to>
                                    </p:set>
                                    <p:anim calcmode="lin" valueType="num">
                                      <p:cBhvr additive="base">
                                        <p:cTn id="13" dur="500" fill="hold"/>
                                        <p:tgtEl>
                                          <p:spTgt spid="436238"/>
                                        </p:tgtEl>
                                        <p:attrNameLst>
                                          <p:attrName>ppt_x</p:attrName>
                                        </p:attrNameLst>
                                      </p:cBhvr>
                                      <p:tavLst>
                                        <p:tav tm="0">
                                          <p:val>
                                            <p:strVal val="0-#ppt_w/2"/>
                                          </p:val>
                                        </p:tav>
                                        <p:tav tm="100000">
                                          <p:val>
                                            <p:strVal val="#ppt_x"/>
                                          </p:val>
                                        </p:tav>
                                      </p:tavLst>
                                    </p:anim>
                                    <p:anim calcmode="lin" valueType="num">
                                      <p:cBhvr additive="base">
                                        <p:cTn id="14" dur="500" fill="hold"/>
                                        <p:tgtEl>
                                          <p:spTgt spid="4362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36227">
                                            <p:txEl>
                                              <p:pRg st="0" end="0"/>
                                            </p:txEl>
                                          </p:spTgt>
                                        </p:tgtEl>
                                        <p:attrNameLst>
                                          <p:attrName>style.visibility</p:attrName>
                                        </p:attrNameLst>
                                      </p:cBhvr>
                                      <p:to>
                                        <p:strVal val="visible"/>
                                      </p:to>
                                    </p:set>
                                    <p:anim calcmode="lin" valueType="num">
                                      <p:cBhvr additive="base">
                                        <p:cTn id="19" dur="500" fill="hold"/>
                                        <p:tgtEl>
                                          <p:spTgt spid="43622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6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36227">
                                            <p:txEl>
                                              <p:pRg st="1" end="1"/>
                                            </p:txEl>
                                          </p:spTgt>
                                        </p:tgtEl>
                                        <p:attrNameLst>
                                          <p:attrName>style.visibility</p:attrName>
                                        </p:attrNameLst>
                                      </p:cBhvr>
                                      <p:to>
                                        <p:strVal val="visible"/>
                                      </p:to>
                                    </p:set>
                                    <p:anim calcmode="lin" valueType="num">
                                      <p:cBhvr additive="base">
                                        <p:cTn id="25" dur="500" fill="hold"/>
                                        <p:tgtEl>
                                          <p:spTgt spid="436227">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6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36228">
                                            <p:txEl>
                                              <p:pRg st="0" end="0"/>
                                            </p:txEl>
                                          </p:spTgt>
                                        </p:tgtEl>
                                        <p:attrNameLst>
                                          <p:attrName>style.visibility</p:attrName>
                                        </p:attrNameLst>
                                      </p:cBhvr>
                                      <p:to>
                                        <p:strVal val="visible"/>
                                      </p:to>
                                    </p:set>
                                    <p:anim calcmode="lin" valueType="num">
                                      <p:cBhvr additive="base">
                                        <p:cTn id="31" dur="500" fill="hold"/>
                                        <p:tgtEl>
                                          <p:spTgt spid="436228">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62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36228">
                                            <p:txEl>
                                              <p:pRg st="1" end="1"/>
                                            </p:txEl>
                                          </p:spTgt>
                                        </p:tgtEl>
                                        <p:attrNameLst>
                                          <p:attrName>style.visibility</p:attrName>
                                        </p:attrNameLst>
                                      </p:cBhvr>
                                      <p:to>
                                        <p:strVal val="visible"/>
                                      </p:to>
                                    </p:set>
                                    <p:anim calcmode="lin" valueType="num">
                                      <p:cBhvr additive="base">
                                        <p:cTn id="37" dur="500" fill="hold"/>
                                        <p:tgtEl>
                                          <p:spTgt spid="436228">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3622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autoUpdateAnimBg="0"/>
      <p:bldP spid="436227" grpId="0" build="p" bldLvl="2" autoUpdateAnimBg="0"/>
      <p:bldP spid="436228" grpId="0" build="p" bldLvl="2" autoUpdateAnimBg="0"/>
      <p:bldP spid="43623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algn="ctr"/>
            <a:r>
              <a:rPr lang="en-US" altLang="en-US" dirty="0" smtClean="0"/>
              <a:t>CONCEPT:</a:t>
            </a:r>
            <a:br>
              <a:rPr lang="en-US" altLang="en-US" dirty="0" smtClean="0"/>
            </a:br>
            <a:r>
              <a:rPr lang="en-US" altLang="en-US" dirty="0" smtClean="0"/>
              <a:t>Naturalization</a:t>
            </a:r>
            <a:endParaRPr lang="en-US" altLang="en-US" dirty="0"/>
          </a:p>
        </p:txBody>
      </p:sp>
      <p:sp>
        <p:nvSpPr>
          <p:cNvPr id="399397" name="Rectangle 37"/>
          <p:cNvSpPr>
            <a:spLocks noGrp="1" noChangeArrowheads="1"/>
          </p:cNvSpPr>
          <p:nvPr>
            <p:ph type="body" idx="1"/>
          </p:nvPr>
        </p:nvSpPr>
        <p:spPr>
          <a:xfrm>
            <a:off x="198438" y="879475"/>
            <a:ext cx="8610600" cy="819150"/>
          </a:xfrm>
          <a:noFill/>
          <a:ln/>
        </p:spPr>
        <p:txBody>
          <a:bodyPr/>
          <a:lstStyle/>
          <a:p>
            <a:pPr algn="ctr">
              <a:buFontTx/>
              <a:buChar char=" "/>
            </a:pPr>
            <a:r>
              <a:rPr lang="en-US" altLang="en-US" sz="2200" dirty="0" smtClean="0"/>
              <a:t>Congress has the exclusive power to provide </a:t>
            </a:r>
            <a:r>
              <a:rPr lang="en-US" altLang="en-US" sz="2200" dirty="0" smtClean="0"/>
              <a:t>naturalization.    Not </a:t>
            </a:r>
            <a:r>
              <a:rPr lang="en-US" altLang="en-US" sz="2200" dirty="0" smtClean="0"/>
              <a:t>the States</a:t>
            </a:r>
            <a:r>
              <a:rPr lang="en-US" altLang="en-US" sz="3000" dirty="0" smtClean="0"/>
              <a:t> </a:t>
            </a:r>
            <a:endParaRPr lang="en-US" altLang="en-US" sz="3000" dirty="0"/>
          </a:p>
        </p:txBody>
      </p:sp>
      <p:pic>
        <p:nvPicPr>
          <p:cNvPr id="399399" name="Picture 39" descr="MAG01se2104a5214.jpg                                           00000179PenyackJ HD                    B33A4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336" y="1676400"/>
            <a:ext cx="653732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96464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9362"/>
                                        </p:tgtEl>
                                        <p:attrNameLst>
                                          <p:attrName>style.visibility</p:attrName>
                                        </p:attrNameLst>
                                      </p:cBhvr>
                                      <p:to>
                                        <p:strVal val="visible"/>
                                      </p:to>
                                    </p:set>
                                    <p:anim calcmode="lin" valueType="num">
                                      <p:cBhvr additive="base">
                                        <p:cTn id="7" dur="500" fill="hold"/>
                                        <p:tgtEl>
                                          <p:spTgt spid="399362"/>
                                        </p:tgtEl>
                                        <p:attrNameLst>
                                          <p:attrName>ppt_x</p:attrName>
                                        </p:attrNameLst>
                                      </p:cBhvr>
                                      <p:tavLst>
                                        <p:tav tm="0">
                                          <p:val>
                                            <p:strVal val="#ppt_x"/>
                                          </p:val>
                                        </p:tav>
                                        <p:tav tm="100000">
                                          <p:val>
                                            <p:strVal val="#ppt_x"/>
                                          </p:val>
                                        </p:tav>
                                      </p:tavLst>
                                    </p:anim>
                                    <p:anim calcmode="lin" valueType="num">
                                      <p:cBhvr additive="base">
                                        <p:cTn id="8" dur="500" fill="hold"/>
                                        <p:tgtEl>
                                          <p:spTgt spid="39936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399397">
                                            <p:txEl>
                                              <p:pRg st="0" end="0"/>
                                            </p:txEl>
                                          </p:spTgt>
                                        </p:tgtEl>
                                        <p:attrNameLst>
                                          <p:attrName>style.visibility</p:attrName>
                                        </p:attrNameLst>
                                      </p:cBhvr>
                                      <p:to>
                                        <p:strVal val="visible"/>
                                      </p:to>
                                    </p:set>
                                    <p:animEffect transition="in" filter="checkerboard(down)">
                                      <p:cBhvr>
                                        <p:cTn id="13" dur="500"/>
                                        <p:tgtEl>
                                          <p:spTgt spid="39939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399399"/>
                                        </p:tgtEl>
                                        <p:attrNameLst>
                                          <p:attrName>style.visibility</p:attrName>
                                        </p:attrNameLst>
                                      </p:cBhvr>
                                      <p:to>
                                        <p:strVal val="visible"/>
                                      </p:to>
                                    </p:set>
                                    <p:anim calcmode="lin" valueType="num">
                                      <p:cBhvr additive="base">
                                        <p:cTn id="18" dur="500"/>
                                        <p:tgtEl>
                                          <p:spTgt spid="399399"/>
                                        </p:tgtEl>
                                        <p:attrNameLst>
                                          <p:attrName>ppt_y</p:attrName>
                                        </p:attrNameLst>
                                      </p:cBhvr>
                                      <p:tavLst>
                                        <p:tav tm="0">
                                          <p:val>
                                            <p:strVal val="#ppt_y+#ppt_h*1.125000"/>
                                          </p:val>
                                        </p:tav>
                                        <p:tav tm="100000">
                                          <p:val>
                                            <p:strVal val="#ppt_y"/>
                                          </p:val>
                                        </p:tav>
                                      </p:tavLst>
                                    </p:anim>
                                    <p:animEffect transition="in" filter="wipe(up)">
                                      <p:cBhvr>
                                        <p:cTn id="19" dur="500"/>
                                        <p:tgtEl>
                                          <p:spTgt spid="399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2" grpId="0" autoUpdateAnimBg="0"/>
      <p:bldP spid="39939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pPr algn="ctr"/>
            <a:r>
              <a:rPr lang="en-US" altLang="en-US"/>
              <a:t>Loss of Citizenship</a:t>
            </a:r>
          </a:p>
        </p:txBody>
      </p:sp>
      <p:sp>
        <p:nvSpPr>
          <p:cNvPr id="437251" name="Rectangle 3"/>
          <p:cNvSpPr>
            <a:spLocks noGrp="1" noChangeArrowheads="1"/>
          </p:cNvSpPr>
          <p:nvPr>
            <p:ph type="body" sz="half" idx="1"/>
          </p:nvPr>
        </p:nvSpPr>
        <p:spPr/>
        <p:txBody>
          <a:bodyPr/>
          <a:lstStyle/>
          <a:p>
            <a:pPr algn="ctr">
              <a:buFontTx/>
              <a:buNone/>
            </a:pPr>
            <a:r>
              <a:rPr lang="en-US" altLang="en-US" sz="2400" b="1">
                <a:solidFill>
                  <a:schemeClr val="hlink"/>
                </a:solidFill>
              </a:rPr>
              <a:t>Expatriation</a:t>
            </a:r>
            <a:endParaRPr lang="en-US" altLang="en-US" sz="1800"/>
          </a:p>
          <a:p>
            <a:r>
              <a:rPr lang="en-US" altLang="en-US" sz="2200" b="1">
                <a:solidFill>
                  <a:schemeClr val="tx2"/>
                </a:solidFill>
              </a:rPr>
              <a:t>Expatriation</a:t>
            </a:r>
            <a:r>
              <a:rPr lang="en-US" altLang="en-US" sz="2200"/>
              <a:t> is the legal process by which a loss of citizenship occurs. </a:t>
            </a:r>
          </a:p>
          <a:p>
            <a:r>
              <a:rPr lang="en-US" altLang="en-US" sz="2200"/>
              <a:t>Expatriation is a voluntary act. </a:t>
            </a:r>
          </a:p>
          <a:p>
            <a:r>
              <a:rPr lang="en-US" altLang="en-US" sz="2200"/>
              <a:t>The Supreme Court has held that the Constitution prohibits automatic expatriation, so an individual cannot have his or her citizenship taken away for breaking a law.</a:t>
            </a:r>
            <a:r>
              <a:rPr lang="en-US" altLang="en-US" sz="1800"/>
              <a:t> </a:t>
            </a:r>
          </a:p>
        </p:txBody>
      </p:sp>
      <p:sp>
        <p:nvSpPr>
          <p:cNvPr id="437252" name="Rectangle 4"/>
          <p:cNvSpPr>
            <a:spLocks noGrp="1" noChangeArrowheads="1"/>
          </p:cNvSpPr>
          <p:nvPr>
            <p:ph type="body" sz="half" idx="2"/>
          </p:nvPr>
        </p:nvSpPr>
        <p:spPr/>
        <p:txBody>
          <a:bodyPr/>
          <a:lstStyle/>
          <a:p>
            <a:pPr algn="ctr">
              <a:buFontTx/>
              <a:buNone/>
            </a:pPr>
            <a:r>
              <a:rPr lang="en-US" altLang="en-US" sz="2400" b="1">
                <a:solidFill>
                  <a:srgbClr val="FF0000"/>
                </a:solidFill>
              </a:rPr>
              <a:t>Denaturalization</a:t>
            </a:r>
            <a:endParaRPr lang="en-US" altLang="en-US" sz="1800"/>
          </a:p>
          <a:p>
            <a:r>
              <a:rPr lang="en-US" altLang="en-US" sz="2200" b="1">
                <a:solidFill>
                  <a:schemeClr val="tx2"/>
                </a:solidFill>
              </a:rPr>
              <a:t>Denaturalization</a:t>
            </a:r>
            <a:r>
              <a:rPr lang="en-US" altLang="en-US" sz="2200"/>
              <a:t> is the process by which citizens can lose their citizenship involuntarily. </a:t>
            </a:r>
          </a:p>
          <a:p>
            <a:r>
              <a:rPr lang="en-US" altLang="en-US" sz="2200"/>
              <a:t>This process can only occur by court order and only after it has been shown that the person became a citizen by fraud or deception.</a:t>
            </a:r>
            <a:r>
              <a:rPr lang="en-US" altLang="en-US" sz="1800"/>
              <a:t> </a:t>
            </a:r>
          </a:p>
        </p:txBody>
      </p:sp>
    </p:spTree>
    <p:extLst>
      <p:ext uri="{BB962C8B-B14F-4D97-AF65-F5344CB8AC3E}">
        <p14:creationId xmlns:p14="http://schemas.microsoft.com/office/powerpoint/2010/main" val="362670368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7250"/>
                                        </p:tgtEl>
                                        <p:attrNameLst>
                                          <p:attrName>style.visibility</p:attrName>
                                        </p:attrNameLst>
                                      </p:cBhvr>
                                      <p:to>
                                        <p:strVal val="visible"/>
                                      </p:to>
                                    </p:set>
                                    <p:anim calcmode="lin" valueType="num">
                                      <p:cBhvr additive="base">
                                        <p:cTn id="7" dur="500" fill="hold"/>
                                        <p:tgtEl>
                                          <p:spTgt spid="437250"/>
                                        </p:tgtEl>
                                        <p:attrNameLst>
                                          <p:attrName>ppt_x</p:attrName>
                                        </p:attrNameLst>
                                      </p:cBhvr>
                                      <p:tavLst>
                                        <p:tav tm="0">
                                          <p:val>
                                            <p:strVal val="#ppt_x"/>
                                          </p:val>
                                        </p:tav>
                                        <p:tav tm="100000">
                                          <p:val>
                                            <p:strVal val="#ppt_x"/>
                                          </p:val>
                                        </p:tav>
                                      </p:tavLst>
                                    </p:anim>
                                    <p:anim calcmode="lin" valueType="num">
                                      <p:cBhvr additive="base">
                                        <p:cTn id="8" dur="500" fill="hold"/>
                                        <p:tgtEl>
                                          <p:spTgt spid="4372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37251">
                                            <p:txEl>
                                              <p:pRg st="0" end="0"/>
                                            </p:txEl>
                                          </p:spTgt>
                                        </p:tgtEl>
                                        <p:attrNameLst>
                                          <p:attrName>style.visibility</p:attrName>
                                        </p:attrNameLst>
                                      </p:cBhvr>
                                      <p:to>
                                        <p:strVal val="visible"/>
                                      </p:to>
                                    </p:set>
                                    <p:animEffect transition="in" filter="box(out)">
                                      <p:cBhvr>
                                        <p:cTn id="13" dur="500"/>
                                        <p:tgtEl>
                                          <p:spTgt spid="43725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437251">
                                            <p:txEl>
                                              <p:pRg st="1" end="1"/>
                                            </p:txEl>
                                          </p:spTgt>
                                        </p:tgtEl>
                                        <p:attrNameLst>
                                          <p:attrName>style.visibility</p:attrName>
                                        </p:attrNameLst>
                                      </p:cBhvr>
                                      <p:to>
                                        <p:strVal val="visible"/>
                                      </p:to>
                                    </p:set>
                                    <p:animEffect transition="in" filter="box(out)">
                                      <p:cBhvr>
                                        <p:cTn id="18" dur="500"/>
                                        <p:tgtEl>
                                          <p:spTgt spid="43725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437251">
                                            <p:txEl>
                                              <p:pRg st="2" end="2"/>
                                            </p:txEl>
                                          </p:spTgt>
                                        </p:tgtEl>
                                        <p:attrNameLst>
                                          <p:attrName>style.visibility</p:attrName>
                                        </p:attrNameLst>
                                      </p:cBhvr>
                                      <p:to>
                                        <p:strVal val="visible"/>
                                      </p:to>
                                    </p:set>
                                    <p:animEffect transition="in" filter="box(out)">
                                      <p:cBhvr>
                                        <p:cTn id="23" dur="500"/>
                                        <p:tgtEl>
                                          <p:spTgt spid="43725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437251">
                                            <p:txEl>
                                              <p:pRg st="3" end="3"/>
                                            </p:txEl>
                                          </p:spTgt>
                                        </p:tgtEl>
                                        <p:attrNameLst>
                                          <p:attrName>style.visibility</p:attrName>
                                        </p:attrNameLst>
                                      </p:cBhvr>
                                      <p:to>
                                        <p:strVal val="visible"/>
                                      </p:to>
                                    </p:set>
                                    <p:animEffect transition="in" filter="box(out)">
                                      <p:cBhvr>
                                        <p:cTn id="28" dur="500"/>
                                        <p:tgtEl>
                                          <p:spTgt spid="437251">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8" fill="hold" grpId="0" nodeType="clickEffect">
                                  <p:stCondLst>
                                    <p:cond delay="0"/>
                                  </p:stCondLst>
                                  <p:childTnLst>
                                    <p:set>
                                      <p:cBhvr>
                                        <p:cTn id="32" dur="1" fill="hold">
                                          <p:stCondLst>
                                            <p:cond delay="0"/>
                                          </p:stCondLst>
                                        </p:cTn>
                                        <p:tgtEl>
                                          <p:spTgt spid="437252">
                                            <p:txEl>
                                              <p:pRg st="0" end="0"/>
                                            </p:txEl>
                                          </p:spTgt>
                                        </p:tgtEl>
                                        <p:attrNameLst>
                                          <p:attrName>style.visibility</p:attrName>
                                        </p:attrNameLst>
                                      </p:cBhvr>
                                      <p:to>
                                        <p:strVal val="visible"/>
                                      </p:to>
                                    </p:set>
                                    <p:anim calcmode="lin" valueType="num">
                                      <p:cBhvr additive="base">
                                        <p:cTn id="33" dur="500"/>
                                        <p:tgtEl>
                                          <p:spTgt spid="437252">
                                            <p:txEl>
                                              <p:pRg st="0" end="0"/>
                                            </p:txEl>
                                          </p:spTgt>
                                        </p:tgtEl>
                                        <p:attrNameLst>
                                          <p:attrName>ppt_x</p:attrName>
                                        </p:attrNameLst>
                                      </p:cBhvr>
                                      <p:tavLst>
                                        <p:tav tm="0">
                                          <p:val>
                                            <p:strVal val="#ppt_x-#ppt_w*1.125000"/>
                                          </p:val>
                                        </p:tav>
                                        <p:tav tm="100000">
                                          <p:val>
                                            <p:strVal val="#ppt_x"/>
                                          </p:val>
                                        </p:tav>
                                      </p:tavLst>
                                    </p:anim>
                                    <p:animEffect transition="in" filter="wipe(right)">
                                      <p:cBhvr>
                                        <p:cTn id="34" dur="500"/>
                                        <p:tgtEl>
                                          <p:spTgt spid="437252">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8" fill="hold" grpId="0" nodeType="clickEffect">
                                  <p:stCondLst>
                                    <p:cond delay="0"/>
                                  </p:stCondLst>
                                  <p:childTnLst>
                                    <p:set>
                                      <p:cBhvr>
                                        <p:cTn id="38" dur="1" fill="hold">
                                          <p:stCondLst>
                                            <p:cond delay="0"/>
                                          </p:stCondLst>
                                        </p:cTn>
                                        <p:tgtEl>
                                          <p:spTgt spid="437252">
                                            <p:txEl>
                                              <p:pRg st="1" end="1"/>
                                            </p:txEl>
                                          </p:spTgt>
                                        </p:tgtEl>
                                        <p:attrNameLst>
                                          <p:attrName>style.visibility</p:attrName>
                                        </p:attrNameLst>
                                      </p:cBhvr>
                                      <p:to>
                                        <p:strVal val="visible"/>
                                      </p:to>
                                    </p:set>
                                    <p:anim calcmode="lin" valueType="num">
                                      <p:cBhvr additive="base">
                                        <p:cTn id="39" dur="500"/>
                                        <p:tgtEl>
                                          <p:spTgt spid="437252">
                                            <p:txEl>
                                              <p:pRg st="1" end="1"/>
                                            </p:txEl>
                                          </p:spTgt>
                                        </p:tgtEl>
                                        <p:attrNameLst>
                                          <p:attrName>ppt_x</p:attrName>
                                        </p:attrNameLst>
                                      </p:cBhvr>
                                      <p:tavLst>
                                        <p:tav tm="0">
                                          <p:val>
                                            <p:strVal val="#ppt_x-#ppt_w*1.125000"/>
                                          </p:val>
                                        </p:tav>
                                        <p:tav tm="100000">
                                          <p:val>
                                            <p:strVal val="#ppt_x"/>
                                          </p:val>
                                        </p:tav>
                                      </p:tavLst>
                                    </p:anim>
                                    <p:animEffect transition="in" filter="wipe(right)">
                                      <p:cBhvr>
                                        <p:cTn id="40" dur="500"/>
                                        <p:tgtEl>
                                          <p:spTgt spid="437252">
                                            <p:txEl>
                                              <p:pRg st="1" end="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8" fill="hold" grpId="0" nodeType="clickEffect">
                                  <p:stCondLst>
                                    <p:cond delay="0"/>
                                  </p:stCondLst>
                                  <p:childTnLst>
                                    <p:set>
                                      <p:cBhvr>
                                        <p:cTn id="44" dur="1" fill="hold">
                                          <p:stCondLst>
                                            <p:cond delay="0"/>
                                          </p:stCondLst>
                                        </p:cTn>
                                        <p:tgtEl>
                                          <p:spTgt spid="437252">
                                            <p:txEl>
                                              <p:pRg st="2" end="2"/>
                                            </p:txEl>
                                          </p:spTgt>
                                        </p:tgtEl>
                                        <p:attrNameLst>
                                          <p:attrName>style.visibility</p:attrName>
                                        </p:attrNameLst>
                                      </p:cBhvr>
                                      <p:to>
                                        <p:strVal val="visible"/>
                                      </p:to>
                                    </p:set>
                                    <p:anim calcmode="lin" valueType="num">
                                      <p:cBhvr additive="base">
                                        <p:cTn id="45" dur="500"/>
                                        <p:tgtEl>
                                          <p:spTgt spid="437252">
                                            <p:txEl>
                                              <p:pRg st="2" end="2"/>
                                            </p:txEl>
                                          </p:spTgt>
                                        </p:tgtEl>
                                        <p:attrNameLst>
                                          <p:attrName>ppt_x</p:attrName>
                                        </p:attrNameLst>
                                      </p:cBhvr>
                                      <p:tavLst>
                                        <p:tav tm="0">
                                          <p:val>
                                            <p:strVal val="#ppt_x-#ppt_w*1.125000"/>
                                          </p:val>
                                        </p:tav>
                                        <p:tav tm="100000">
                                          <p:val>
                                            <p:strVal val="#ppt_x"/>
                                          </p:val>
                                        </p:tav>
                                      </p:tavLst>
                                    </p:anim>
                                    <p:animEffect transition="in" filter="wipe(right)">
                                      <p:cBhvr>
                                        <p:cTn id="46" dur="500"/>
                                        <p:tgtEl>
                                          <p:spTgt spid="437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0" grpId="0" autoUpdateAnimBg="0"/>
      <p:bldP spid="437251" grpId="0" build="p" bldLvl="2" autoUpdateAnimBg="0"/>
      <p:bldP spid="437252"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3</a:t>
            </a:r>
            <a:r>
              <a:rPr lang="en-US" altLang="en-US" b="1" u="sng" baseline="30000" dirty="0" smtClean="0">
                <a:solidFill>
                  <a:prstClr val="black"/>
                </a:solidFill>
              </a:rPr>
              <a:t>rd</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5036126"/>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247900"/>
                <a:gridCol w="2247900"/>
                <a:gridCol w="2247900"/>
                <a:gridCol w="2247900"/>
              </a:tblGrid>
              <a:tr h="676275">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Brett &amp; Zach</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Ashley &amp; Angelina</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Maria &amp; Stephanie C.</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Maria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Toni &amp; Sylvia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Andrea</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Lilly</a:t>
                      </a:r>
                      <a:r>
                        <a:rPr lang="en-US" baseline="0" dirty="0" smtClean="0">
                          <a:solidFill>
                            <a:schemeClr val="tx1"/>
                          </a:solidFill>
                        </a:rPr>
                        <a:t> &amp; Kim</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Ivan</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Christian H.</a:t>
                      </a:r>
                      <a:r>
                        <a:rPr lang="en-US" baseline="0" dirty="0" smtClean="0">
                          <a:solidFill>
                            <a:schemeClr val="tx1"/>
                          </a:solidFill>
                        </a:rPr>
                        <a:t> &amp; Lupe</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Raul &amp; Jonathan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Juan &amp; Brian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Caitlyn</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Justina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Ramon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Jose &amp; Armando</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Kristian W.</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Juli</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Hector &amp; Alicia</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Stephanie W.</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Julian &amp; </a:t>
                      </a:r>
                      <a:r>
                        <a:rPr lang="en-US" dirty="0" err="1" smtClean="0">
                          <a:solidFill>
                            <a:schemeClr val="tx1"/>
                          </a:solidFill>
                        </a:rPr>
                        <a:t>Jasmien</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3478641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4</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3989352"/>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247900"/>
                <a:gridCol w="2247900"/>
                <a:gridCol w="2247900"/>
                <a:gridCol w="2247900"/>
              </a:tblGrid>
              <a:tr h="676275">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Jonathan</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Ramon &amp; Jesus</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Jasmine A. &amp; </a:t>
                      </a:r>
                      <a:r>
                        <a:rPr lang="en-US" dirty="0" err="1" smtClean="0">
                          <a:solidFill>
                            <a:schemeClr val="tx1"/>
                          </a:solidFill>
                        </a:rPr>
                        <a:t>Illene</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Jennifer &amp; Chris</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t>
                      </a:r>
                      <a:r>
                        <a:rPr lang="en-US" dirty="0" err="1" smtClean="0">
                          <a:solidFill>
                            <a:schemeClr val="tx1"/>
                          </a:solidFill>
                        </a:rPr>
                        <a:t>Lili</a:t>
                      </a:r>
                      <a:r>
                        <a:rPr lang="en-US" dirty="0" smtClean="0">
                          <a:solidFill>
                            <a:schemeClr val="tx1"/>
                          </a:solidFill>
                        </a:rPr>
                        <a:t> &amp; </a:t>
                      </a:r>
                      <a:r>
                        <a:rPr lang="en-US" dirty="0" err="1" smtClean="0">
                          <a:solidFill>
                            <a:schemeClr val="tx1"/>
                          </a:solidFill>
                        </a:rPr>
                        <a:t>Casidy</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Vanessa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r>
                        <a:rPr lang="en-US" dirty="0" err="1" smtClean="0">
                          <a:solidFill>
                            <a:schemeClr val="tx1"/>
                          </a:solidFill>
                        </a:rPr>
                        <a:t>Tino</a:t>
                      </a:r>
                      <a:r>
                        <a:rPr lang="en-US" baseline="0" dirty="0" smtClean="0">
                          <a:solidFill>
                            <a:schemeClr val="tx1"/>
                          </a:solidFill>
                        </a:rPr>
                        <a:t> &amp; Ashley</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Savannah &amp; Perla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Lucy &amp; Jennifer L.</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Alicia</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a:t>
                      </a:r>
                      <a:r>
                        <a:rPr lang="en-US" baseline="0" dirty="0" err="1" smtClean="0">
                          <a:solidFill>
                            <a:schemeClr val="tx1"/>
                          </a:solidFill>
                        </a:rPr>
                        <a:t>Maite</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Jasmine</a:t>
                      </a:r>
                      <a:r>
                        <a:rPr lang="en-US" baseline="0" dirty="0" smtClean="0">
                          <a:solidFill>
                            <a:schemeClr val="tx1"/>
                          </a:solidFill>
                        </a:rPr>
                        <a:t> N. &amp; Diana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Cristian &amp; John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Elizabeth &amp; </a:t>
                      </a:r>
                      <a:r>
                        <a:rPr lang="en-US" dirty="0" err="1" smtClean="0">
                          <a:solidFill>
                            <a:schemeClr val="tx1"/>
                          </a:solidFill>
                        </a:rPr>
                        <a:t>Arvinder</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Ricky &amp; </a:t>
                      </a:r>
                      <a:r>
                        <a:rPr lang="en-US" dirty="0" err="1" smtClean="0">
                          <a:solidFill>
                            <a:schemeClr val="tx1"/>
                          </a:solidFill>
                        </a:rPr>
                        <a:t>Jaskaran</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Brandon &amp; Jose</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Susana</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Lesley</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Rafael</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263496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H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PHTemplat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lnDef>
  </a:objectDefaults>
  <a:extraClrSchemeLst>
    <a:extraClrScheme>
      <a:clrScheme name="PHTemplate.PP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PHTemplate.PP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PHTemplate.PP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PHTemplate.PP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PHTemplate.PP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PHTemplate.PP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10167</TotalTime>
  <Words>1106</Words>
  <Application>Microsoft Office PowerPoint</Application>
  <PresentationFormat>On-screen Show (4:3)</PresentationFormat>
  <Paragraphs>210</Paragraphs>
  <Slides>11</Slides>
  <Notes>1</Notes>
  <HiddenSlides>4</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5" baseType="lpstr">
      <vt:lpstr>14_TP030004031</vt:lpstr>
      <vt:lpstr>PHTemplate</vt:lpstr>
      <vt:lpstr>1_Office Theme</vt:lpstr>
      <vt:lpstr>Picture</vt:lpstr>
      <vt:lpstr>Friday May 15, 2015 Mr. Goblirsch – American Government</vt:lpstr>
      <vt:lpstr>CONCEPT Categories of Aliens</vt:lpstr>
      <vt:lpstr>A Nation of Immigrants</vt:lpstr>
      <vt:lpstr>Undocumented Aliens</vt:lpstr>
      <vt:lpstr>CONCEPT: Citizenship by Naturalization</vt:lpstr>
      <vt:lpstr>CONCEPT: Naturalization</vt:lpstr>
      <vt:lpstr>Loss of Citizenship</vt:lpstr>
      <vt:lpstr>PowerPoint Presentation</vt:lpstr>
      <vt:lpstr>PowerPoint Presentation</vt:lpstr>
      <vt:lpstr>PowerPoint Presentation</vt:lpstr>
      <vt:lpstr>PowerPoint Presentation</vt:lpstr>
    </vt:vector>
  </TitlesOfParts>
  <Company>Manteca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September 30, 2013 Mr. Goblirsch – American Government</dc:title>
  <dc:creator>Windows User</dc:creator>
  <cp:lastModifiedBy>cgoblirsch</cp:lastModifiedBy>
  <cp:revision>265</cp:revision>
  <cp:lastPrinted>2015-05-13T14:18:53Z</cp:lastPrinted>
  <dcterms:created xsi:type="dcterms:W3CDTF">2013-09-30T13:16:32Z</dcterms:created>
  <dcterms:modified xsi:type="dcterms:W3CDTF">2015-05-15T16:37:49Z</dcterms:modified>
</cp:coreProperties>
</file>