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9"/>
  </p:notesMasterIdLst>
  <p:handoutMasterIdLst>
    <p:handoutMasterId r:id="rId10"/>
  </p:handoutMasterIdLst>
  <p:sldIdLst>
    <p:sldId id="256" r:id="rId2"/>
    <p:sldId id="294" r:id="rId3"/>
    <p:sldId id="296" r:id="rId4"/>
    <p:sldId id="297" r:id="rId5"/>
    <p:sldId id="298" r:id="rId6"/>
    <p:sldId id="288" r:id="rId7"/>
    <p:sldId id="289" r:id="rId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</a:t>
            </a:r>
            <a:r>
              <a:rPr lang="en-US" altLang="en-US" b="1" dirty="0" smtClean="0">
                <a:solidFill>
                  <a:srgbClr val="FF0000"/>
                </a:solidFill>
              </a:rPr>
              <a:t>esday </a:t>
            </a:r>
            <a:r>
              <a:rPr lang="en-US" altLang="en-US" b="1" dirty="0" smtClean="0">
                <a:solidFill>
                  <a:srgbClr val="FF0000"/>
                </a:solidFill>
              </a:rPr>
              <a:t>May </a:t>
            </a: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Identify the kinds of law applied and courts used in the state of California judicial system.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Law Vocab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State Courts &amp; Law</a:t>
            </a:r>
            <a:endParaRPr lang="en-US" sz="2400" i="1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WORKSHEET: CA State Legislature &amp; Executive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***EXTRA CREDIT OPPORTUNITY –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me about a Naturalization Interview***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*****FINAL PROJECTS DUE MAY 22 – THIS FRIDAY*****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Law Vocab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Define the terms below.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en-US" sz="2000" dirty="0" smtClean="0"/>
              <a:t>Common law		3)   Misdemeanor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en-US" sz="2000" dirty="0" smtClean="0"/>
              <a:t>Felony			4)   Infraction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252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COURTS</a:t>
            </a:r>
            <a:br>
              <a:rPr lang="en-US" dirty="0" smtClean="0"/>
            </a:br>
            <a:r>
              <a:rPr lang="en-US" dirty="0" smtClean="0"/>
              <a:t>	&amp;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Kinds of Law Applied in State Courts</a:t>
            </a:r>
          </a:p>
        </p:txBody>
      </p:sp>
      <p:sp>
        <p:nvSpPr>
          <p:cNvPr id="7" name="Rectangle 32"/>
          <p:cNvSpPr txBox="1">
            <a:spLocks noChangeArrowheads="1"/>
          </p:cNvSpPr>
          <p:nvPr/>
        </p:nvSpPr>
        <p:spPr bwMode="auto">
          <a:xfrm>
            <a:off x="304800" y="9906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Constitutional Law</a:t>
            </a: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based on the U.S. and State constitutions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Statutory Law</a:t>
            </a: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based on laws enacted by the U.S. and State legislatures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Administrative Law</a:t>
            </a: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composed of rules, orders, and regulations by federal, State, or local executive officers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Common Law</a:t>
            </a: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based on judge-made rulings dependent upon accepted ideas of right and wrong: Precedents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Equity</a:t>
            </a: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preventative laws based on “fairness, justice, and right”</a:t>
            </a:r>
            <a:endParaRPr kumimoji="1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41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Organization of State Courts</a:t>
            </a:r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None/>
              <a:tabLst/>
              <a:defRPr/>
            </a:pPr>
            <a:r>
              <a:rPr kumimoji="1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58 Superior</a:t>
            </a:r>
            <a:r>
              <a:rPr kumimoji="1" lang="en-US" alt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Courts in CA – one for each county</a:t>
            </a:r>
            <a:endParaRPr kumimoji="1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None/>
              <a:tabLst/>
              <a:defRPr/>
            </a:pPr>
            <a:r>
              <a:rPr kumimoji="1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Special</a:t>
            </a:r>
            <a:r>
              <a:rPr kumimoji="1" lang="en-US" alt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Departments of CA Superior Courts</a:t>
            </a:r>
            <a:endParaRPr kumimoji="1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>
              <a:buClr>
                <a:srgbClr val="000000"/>
              </a:buClr>
              <a:defRPr/>
            </a:pPr>
            <a:r>
              <a:rPr kumimoji="1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Family</a:t>
            </a:r>
            <a:r>
              <a:rPr kumimoji="1" lang="en-US" alt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Courts </a:t>
            </a:r>
            <a:r>
              <a:rPr lang="en-US" altLang="en-US" sz="1800" kern="0" dirty="0">
                <a:latin typeface="Arial"/>
                <a:cs typeface="Arial" pitchFamily="34" charset="0"/>
              </a:rPr>
              <a:t>decide cases </a:t>
            </a:r>
            <a:r>
              <a:rPr lang="en-US" altLang="en-US" sz="1800" kern="0" dirty="0" smtClean="0">
                <a:latin typeface="Arial"/>
                <a:cs typeface="Arial" pitchFamily="34" charset="0"/>
              </a:rPr>
              <a:t>involving family law, ex) divorce, custody, etc.</a:t>
            </a:r>
            <a:endParaRPr kumimoji="1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Juvenile courts</a:t>
            </a:r>
            <a:r>
              <a:rPr kumimoji="1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1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decide cases for individuals under 18 years of age.</a:t>
            </a:r>
          </a:p>
          <a:p>
            <a:pPr lvl="0">
              <a:buClr>
                <a:srgbClr val="000000"/>
              </a:buClr>
              <a:defRPr/>
            </a:pPr>
            <a:r>
              <a:rPr lang="en-US" altLang="en-US" b="1" kern="0" dirty="0" smtClean="0">
                <a:solidFill>
                  <a:srgbClr val="800000"/>
                </a:solidFill>
                <a:latin typeface="Arial"/>
                <a:cs typeface="Arial" pitchFamily="34" charset="0"/>
              </a:rPr>
              <a:t>Probate </a:t>
            </a:r>
            <a:r>
              <a:rPr lang="en-US" altLang="en-US" b="1" kern="0" dirty="0">
                <a:solidFill>
                  <a:srgbClr val="800000"/>
                </a:solidFill>
                <a:latin typeface="Arial"/>
                <a:cs typeface="Arial" pitchFamily="34" charset="0"/>
              </a:rPr>
              <a:t>courts</a:t>
            </a:r>
            <a:r>
              <a:rPr lang="en-US" altLang="en-US" kern="0" dirty="0">
                <a:latin typeface="Arial"/>
                <a:cs typeface="Arial" pitchFamily="34" charset="0"/>
              </a:rPr>
              <a:t> </a:t>
            </a:r>
            <a:r>
              <a:rPr lang="en-US" altLang="en-US" sz="1800" kern="0" dirty="0" smtClean="0">
                <a:latin typeface="Arial"/>
                <a:cs typeface="Arial" pitchFamily="34" charset="0"/>
              </a:rPr>
              <a:t>oversee transfers of assets, ex) wills, estates, etc.</a:t>
            </a:r>
            <a:endParaRPr lang="en-US" altLang="en-US" sz="1800" kern="0" dirty="0">
              <a:latin typeface="Arial"/>
              <a:cs typeface="Arial" pitchFamily="34" charset="0"/>
            </a:endParaRPr>
          </a:p>
          <a:p>
            <a:pPr lvl="0">
              <a:buClr>
                <a:srgbClr val="000000"/>
              </a:buClr>
              <a:defRPr/>
            </a:pPr>
            <a:r>
              <a:rPr lang="en-US" altLang="en-US" b="1" kern="0" dirty="0" smtClean="0">
                <a:solidFill>
                  <a:srgbClr val="800000"/>
                </a:solidFill>
                <a:latin typeface="Arial"/>
                <a:cs typeface="Arial" pitchFamily="34" charset="0"/>
              </a:rPr>
              <a:t>Small Claims </a:t>
            </a:r>
            <a:r>
              <a:rPr lang="en-US" altLang="en-US" b="1" kern="0" dirty="0">
                <a:solidFill>
                  <a:srgbClr val="800000"/>
                </a:solidFill>
                <a:latin typeface="Arial"/>
                <a:cs typeface="Arial" pitchFamily="34" charset="0"/>
              </a:rPr>
              <a:t>courts</a:t>
            </a:r>
            <a:r>
              <a:rPr lang="en-US" altLang="en-US" kern="0" dirty="0">
                <a:latin typeface="Arial"/>
                <a:cs typeface="Arial" pitchFamily="34" charset="0"/>
              </a:rPr>
              <a:t> </a:t>
            </a:r>
            <a:r>
              <a:rPr lang="en-US" altLang="en-US" sz="1800" kern="0" dirty="0">
                <a:latin typeface="Arial"/>
                <a:cs typeface="Arial" pitchFamily="34" charset="0"/>
              </a:rPr>
              <a:t>decide </a:t>
            </a:r>
            <a:r>
              <a:rPr lang="en-US" altLang="en-US" sz="1800" kern="0" dirty="0" smtClean="0">
                <a:latin typeface="Arial"/>
                <a:cs typeface="Arial" pitchFamily="34" charset="0"/>
              </a:rPr>
              <a:t>cases involving $5,000 or less. Must argue the case themselves.</a:t>
            </a:r>
            <a:endParaRPr lang="en-US" altLang="en-US" sz="1800" kern="0" dirty="0">
              <a:latin typeface="Arial"/>
              <a:cs typeface="Arial" pitchFamily="34" charset="0"/>
            </a:endParaRPr>
          </a:p>
          <a:p>
            <a:pPr lvl="0">
              <a:buClr>
                <a:srgbClr val="000000"/>
              </a:buClr>
              <a:defRPr/>
            </a:pPr>
            <a:r>
              <a:rPr lang="en-US" altLang="en-US" b="1" kern="0" dirty="0" smtClean="0">
                <a:solidFill>
                  <a:srgbClr val="800000"/>
                </a:solidFill>
                <a:latin typeface="Arial"/>
                <a:cs typeface="Arial" pitchFamily="34" charset="0"/>
              </a:rPr>
              <a:t>Traffic </a:t>
            </a:r>
            <a:r>
              <a:rPr lang="en-US" altLang="en-US" b="1" kern="0" dirty="0">
                <a:solidFill>
                  <a:srgbClr val="800000"/>
                </a:solidFill>
                <a:latin typeface="Arial"/>
                <a:cs typeface="Arial" pitchFamily="34" charset="0"/>
              </a:rPr>
              <a:t>courts</a:t>
            </a:r>
            <a:r>
              <a:rPr lang="en-US" altLang="en-US" kern="0" dirty="0">
                <a:latin typeface="Arial"/>
                <a:cs typeface="Arial" pitchFamily="34" charset="0"/>
              </a:rPr>
              <a:t> </a:t>
            </a:r>
            <a:r>
              <a:rPr lang="en-US" altLang="en-US" sz="1800" kern="0" dirty="0">
                <a:latin typeface="Arial"/>
                <a:cs typeface="Arial" pitchFamily="34" charset="0"/>
              </a:rPr>
              <a:t>decide cases </a:t>
            </a:r>
            <a:r>
              <a:rPr lang="en-US" altLang="en-US" sz="1800" kern="0" dirty="0" smtClean="0">
                <a:latin typeface="Arial"/>
                <a:cs typeface="Arial" pitchFamily="34" charset="0"/>
              </a:rPr>
              <a:t>involving traffic law: infractions, misdemeanors, &amp; felonies</a:t>
            </a:r>
            <a:endParaRPr kumimoji="1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None/>
              <a:tabLst/>
              <a:defRPr/>
            </a:pPr>
            <a:r>
              <a:rPr kumimoji="1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Levels</a:t>
            </a:r>
            <a:r>
              <a:rPr kumimoji="1" lang="en-US" alt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Courts</a:t>
            </a:r>
            <a:endParaRPr kumimoji="1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General trial courts</a:t>
            </a:r>
            <a:r>
              <a:rPr kumimoji="1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1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try the more important civil and criminal cases.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Intermediate appellate courts</a:t>
            </a:r>
            <a:r>
              <a:rPr kumimoji="1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1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 courts of appeal between trial courts and the State’s supreme court.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 supreme court</a:t>
            </a:r>
            <a:r>
              <a:rPr kumimoji="1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1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review the decisions of lower courts.</a:t>
            </a:r>
          </a:p>
        </p:txBody>
      </p:sp>
    </p:spTree>
    <p:extLst>
      <p:ext uri="{BB962C8B-B14F-4D97-AF65-F5344CB8AC3E}">
        <p14:creationId xmlns:p14="http://schemas.microsoft.com/office/powerpoint/2010/main" val="326441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342900"/>
            <a:ext cx="9486900" cy="617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26819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00200"/>
                <a:gridCol w="5029200"/>
                <a:gridCol w="2514600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CHARACTERISTIC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DESCRIPTION </a:t>
                      </a:r>
                    </a:p>
                    <a:p>
                      <a:pPr algn="ctr"/>
                      <a:r>
                        <a:rPr lang="en-US" sz="1200" dirty="0" smtClean="0"/>
                        <a:t>(Write a brief description</a:t>
                      </a:r>
                      <a:r>
                        <a:rPr lang="en-US" sz="1200" baseline="0" dirty="0" smtClean="0"/>
                        <a:t> of each)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SIMILAR</a:t>
                      </a:r>
                      <a:r>
                        <a:rPr lang="en-US" sz="1200" baseline="0" dirty="0" smtClean="0"/>
                        <a:t> OR DIFFERENT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THAN FEDERAL GOVERNMENT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Houses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House = </a:t>
                      </a:r>
                    </a:p>
                    <a:p>
                      <a:r>
                        <a:rPr lang="en-US" sz="1600" dirty="0" smtClean="0"/>
                        <a:t>Lower House =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 of</a:t>
                      </a:r>
                    </a:p>
                    <a:p>
                      <a:pPr algn="ctr"/>
                      <a:r>
                        <a:rPr lang="en-US" sz="1600" dirty="0" smtClean="0"/>
                        <a:t>Members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=</a:t>
                      </a:r>
                    </a:p>
                    <a:p>
                      <a:r>
                        <a:rPr lang="en-US" sz="1600" dirty="0" smtClean="0"/>
                        <a:t>Lower</a:t>
                      </a:r>
                      <a:r>
                        <a:rPr lang="en-US" sz="1600" baseline="0" dirty="0" smtClean="0"/>
                        <a:t> =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Qualifications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Length</a:t>
                      </a:r>
                      <a:r>
                        <a:rPr lang="en-US" sz="1600" baseline="0" dirty="0" smtClean="0"/>
                        <a:t> of Term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=</a:t>
                      </a:r>
                    </a:p>
                    <a:p>
                      <a:r>
                        <a:rPr lang="en-US" sz="1600" dirty="0" smtClean="0"/>
                        <a:t>Lower =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Legislative</a:t>
                      </a:r>
                    </a:p>
                    <a:p>
                      <a:pPr algn="ctr"/>
                      <a:r>
                        <a:rPr lang="en-US" sz="1600" dirty="0" smtClean="0"/>
                        <a:t>Powers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Non-Legislative</a:t>
                      </a:r>
                    </a:p>
                    <a:p>
                      <a:pPr algn="ctr"/>
                      <a:r>
                        <a:rPr lang="en-US" sz="1600" dirty="0" smtClean="0"/>
                        <a:t>Powers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Sources </a:t>
                      </a:r>
                    </a:p>
                    <a:p>
                      <a:pPr algn="ctr"/>
                      <a:r>
                        <a:rPr lang="en-US" sz="1600" dirty="0" smtClean="0"/>
                        <a:t>of Bills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Direct</a:t>
                      </a:r>
                    </a:p>
                    <a:p>
                      <a:pPr algn="ctr"/>
                      <a:r>
                        <a:rPr lang="en-US" sz="1600" dirty="0" smtClean="0"/>
                        <a:t>Legislation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2.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STATE LEGISLATURE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20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672911"/>
              </p:ext>
            </p:extLst>
          </p:nvPr>
        </p:nvGraphicFramePr>
        <p:xfrm>
          <a:off x="0" y="685801"/>
          <a:ext cx="9144000" cy="617219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00200"/>
                <a:gridCol w="5029200"/>
                <a:gridCol w="2514600"/>
              </a:tblGrid>
              <a:tr h="428095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CHARACTERISTIC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DESCRIPTION </a:t>
                      </a:r>
                    </a:p>
                    <a:p>
                      <a:pPr algn="ctr"/>
                      <a:r>
                        <a:rPr lang="en-US" sz="1200" dirty="0" smtClean="0"/>
                        <a:t>(Write a brief description</a:t>
                      </a:r>
                      <a:r>
                        <a:rPr lang="en-US" sz="1200" baseline="0" dirty="0" smtClean="0"/>
                        <a:t> of each)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SIMILAR</a:t>
                      </a:r>
                      <a:r>
                        <a:rPr lang="en-US" sz="1200" baseline="0" dirty="0" smtClean="0"/>
                        <a:t> OR DIFFERENT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THAN FEDERAL GOVERNMENT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2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Chief</a:t>
                      </a:r>
                    </a:p>
                    <a:p>
                      <a:pPr algn="ctr"/>
                      <a:r>
                        <a:rPr lang="en-US" sz="1400" dirty="0" smtClean="0"/>
                        <a:t>Executive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Qualifications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</a:t>
                      </a:r>
                      <a:r>
                        <a:rPr lang="en-US" sz="1400" baseline="0" dirty="0" smtClean="0"/>
                        <a:t> of Term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9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Removal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2. </a:t>
                      </a:r>
                    </a:p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8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Executive</a:t>
                      </a:r>
                    </a:p>
                    <a:p>
                      <a:pPr algn="ctr"/>
                      <a:r>
                        <a:rPr lang="en-US" sz="1400" dirty="0" smtClean="0"/>
                        <a:t>Powers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2.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3.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4.</a:t>
                      </a:r>
                    </a:p>
                    <a:p>
                      <a:endParaRPr lang="en-US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5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Legislative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Powers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</a:p>
                    <a:p>
                      <a:r>
                        <a:rPr lang="en-US" sz="1400" dirty="0" smtClean="0"/>
                        <a:t>2.</a:t>
                      </a:r>
                    </a:p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1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Judicial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Powers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STATE EXECUTIVE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27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11272</TotalTime>
  <Words>414</Words>
  <Application>Microsoft Office PowerPoint</Application>
  <PresentationFormat>On-screen Show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14_TP030004031</vt:lpstr>
      <vt:lpstr>Wednesday May 20, 2015 Mr. Goblirsch – American Government</vt:lpstr>
      <vt:lpstr>STATE COURTS  &amp; LAW</vt:lpstr>
      <vt:lpstr>PowerPoint Presentation</vt:lpstr>
      <vt:lpstr>PowerPoint Presentation</vt:lpstr>
      <vt:lpstr>PowerPoint Presentation</vt:lpstr>
      <vt:lpstr>CALIFORNIA STATE LEGISLATURE</vt:lpstr>
      <vt:lpstr>CALIFORNIA STATE EXECUTIVE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288</cp:revision>
  <cp:lastPrinted>2015-05-19T14:03:12Z</cp:lastPrinted>
  <dcterms:created xsi:type="dcterms:W3CDTF">2013-09-30T13:16:32Z</dcterms:created>
  <dcterms:modified xsi:type="dcterms:W3CDTF">2015-05-20T21:20:48Z</dcterms:modified>
</cp:coreProperties>
</file>