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notesMasterIdLst>
    <p:notesMasterId r:id="rId11"/>
  </p:notesMasterIdLst>
  <p:handoutMasterIdLst>
    <p:handoutMasterId r:id="rId12"/>
  </p:handoutMasterIdLst>
  <p:sldIdLst>
    <p:sldId id="256" r:id="rId2"/>
    <p:sldId id="300" r:id="rId3"/>
    <p:sldId id="299" r:id="rId4"/>
    <p:sldId id="298" r:id="rId5"/>
    <p:sldId id="301" r:id="rId6"/>
    <p:sldId id="303" r:id="rId7"/>
    <p:sldId id="302" r:id="rId8"/>
    <p:sldId id="288" r:id="rId9"/>
    <p:sldId id="289" r:id="rId10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215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87941-6F2F-4D72-B14A-A003F6FDCB1A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96CDD-CD37-4E88-99FF-43A4A4609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21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45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BA796-5B5B-4094-AE1D-3ACF4F5CF8C3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30577"/>
            <a:ext cx="7435850" cy="3154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45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659DB-15AA-4E22-BAC7-771AEC7C4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49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81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2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06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1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5/21/2015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5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5/21/2015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9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5/21/2015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1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5/21/2015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7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5/21/2015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21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5/21/2015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5/21/2015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state.ed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Thursday May 21,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</a:t>
            </a:r>
            <a:r>
              <a:rPr lang="en-US" sz="2400" dirty="0" smtClean="0"/>
              <a:t>Analyze a civil liberties issue in the California State University system currently being criticized.</a:t>
            </a:r>
            <a:endParaRPr lang="en-US" sz="2400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</a:t>
            </a:r>
            <a:r>
              <a:rPr lang="en-US" sz="2400" dirty="0" smtClean="0"/>
              <a:t>: State Law Journal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ARTICLE</a:t>
            </a:r>
            <a:r>
              <a:rPr lang="en-US" sz="2400" dirty="0" smtClean="0">
                <a:solidFill>
                  <a:prstClr val="black"/>
                </a:solidFill>
              </a:rPr>
              <a:t>: Current Events – Cal State Ban</a:t>
            </a:r>
            <a:endParaRPr lang="en-US" sz="2400" i="1" dirty="0" smtClean="0">
              <a:solidFill>
                <a:prstClr val="black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*WORKSHEET: CA State Legislature &amp; Executive – DUE TODAY</a:t>
            </a: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***EXTRA CREDIT OPPORTUNITY – </a:t>
            </a: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me about a Naturalization Interview***</a:t>
            </a: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*****FINAL PROJECTS DUE MAY 22 – THIS TOMORROW*****</a:t>
            </a:r>
            <a:endParaRPr lang="en-US" sz="1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State Law Journal 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</a:t>
            </a:r>
            <a:r>
              <a:rPr lang="en-US" sz="1050" dirty="0" smtClean="0">
                <a:solidFill>
                  <a:srgbClr val="000000"/>
                </a:solidFill>
              </a:rPr>
              <a:t>)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	***5 minutes***</a:t>
            </a:r>
          </a:p>
          <a:p>
            <a:pPr marL="0" lvl="0" indent="0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Write a paragraph journal entry on the topic below.</a:t>
            </a:r>
            <a:endParaRPr lang="en-US" sz="2000" dirty="0">
              <a:solidFill>
                <a:prstClr val="black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altLang="en-US" sz="2000" dirty="0" smtClean="0"/>
              <a:t>In the state of California, voters have the ability to directly participate in the law-making process through the initiative.  Think about the saying, “There ought to be a law …”  Complete this saying with a law you think the state of California should pass and why.</a:t>
            </a: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32527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EVENTS: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 State Ban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2900" dirty="0"/>
          </a:p>
          <a:p>
            <a:pPr marL="0" indent="0">
              <a:buNone/>
            </a:pPr>
            <a:r>
              <a:rPr lang="en-US" sz="2900" dirty="0" smtClean="0"/>
              <a:t>MISSING PARAGRAPH AT THE TOP OF PAGE 2.</a:t>
            </a:r>
          </a:p>
          <a:p>
            <a:endParaRPr lang="en-US" sz="2900" dirty="0" smtClean="0"/>
          </a:p>
          <a:p>
            <a:pPr marL="0" indent="0">
              <a:buNone/>
            </a:pPr>
            <a:r>
              <a:rPr lang="en-US" sz="3600" dirty="0"/>
              <a:t>Although students who run for leadership roles “cannot be required to sign a State of Faith, nothing in CSU’s policy prohibits members or others from asking the candidate about their faith or beliefs,” according to </a:t>
            </a:r>
            <a:r>
              <a:rPr lang="en-US" sz="3600" u="sng" dirty="0">
                <a:hlinkClick r:id="rId3"/>
              </a:rPr>
              <a:t>the chancellor’s office</a:t>
            </a:r>
            <a:r>
              <a:rPr lang="en-US" sz="3600" dirty="0"/>
              <a:t>. Thank goodness for small wonders. Students in, say, the Jewish group are still allowed to talk about Judaism.</a:t>
            </a:r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108945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EVENTS: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 State Ban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dirty="0" smtClean="0"/>
              <a:t>AFTER READING THE ARTICLE.  WORK WITH YOUR PARTNER TO ANSWER THE QUESTIONS BELOW ON A SEPARATE PIECE OF PAPER.</a:t>
            </a:r>
          </a:p>
          <a:p>
            <a:endParaRPr lang="en-US" sz="2900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3400" dirty="0" smtClean="0"/>
              <a:t>Why do you think California State University adopted its policy requiring open membership in groups?</a:t>
            </a:r>
          </a:p>
          <a:p>
            <a:pPr marL="514350" indent="-514350">
              <a:buFont typeface="+mj-lt"/>
              <a:buAutoNum type="arabicParenR"/>
            </a:pPr>
            <a:endParaRPr lang="en-US" sz="2900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3400" dirty="0" smtClean="0"/>
              <a:t>If clubs cannot control their membership, what happens?  How does this affect the purpose for which they were formed?</a:t>
            </a:r>
          </a:p>
          <a:p>
            <a:pPr marL="514350" indent="-514350">
              <a:buFont typeface="+mj-lt"/>
              <a:buAutoNum type="arabicParenR"/>
            </a:pPr>
            <a:endParaRPr lang="en-US" sz="2900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3400" dirty="0" smtClean="0"/>
              <a:t>Why do you think CSU created an exception for honor societies keeping out D students, but not for other clubs?</a:t>
            </a:r>
          </a:p>
          <a:p>
            <a:pPr marL="514350" indent="-514350">
              <a:buFont typeface="+mj-lt"/>
              <a:buAutoNum type="arabicParenR"/>
            </a:pPr>
            <a:endParaRPr lang="en-US" sz="2900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3400" dirty="0" smtClean="0"/>
              <a:t>“It’s born of a well-intended desire to weed out discrimination.”  What, if anything, makes some discrimination right/OK and other discrimination wrong/not OK?  Is it worse for rules to allow bad discrimination or to prevent good discrimination?  Explain.</a:t>
            </a:r>
          </a:p>
        </p:txBody>
      </p:sp>
    </p:spTree>
    <p:extLst>
      <p:ext uri="{BB962C8B-B14F-4D97-AF65-F5344CB8AC3E}">
        <p14:creationId xmlns:p14="http://schemas.microsoft.com/office/powerpoint/2010/main" val="93765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450" y="342900"/>
            <a:ext cx="9486900" cy="617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66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 SCOREBOARD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8909616"/>
              </p:ext>
            </p:extLst>
          </p:nvPr>
        </p:nvGraphicFramePr>
        <p:xfrm>
          <a:off x="0" y="1066800"/>
          <a:ext cx="9144000" cy="419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  <a:gridCol w="1066800"/>
                <a:gridCol w="11430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762000"/>
              </a:tblGrid>
              <a:tr h="381000">
                <a:tc gridSpan="1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ATTACKING CLASS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= 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Period (Sparta)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 gridSpan="1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DEFENDING CLASS = 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Period (‘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Murica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 gridSpan="4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ATTACKING VICTORY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DEFENDING VICTORY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DRAW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STRATEGY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N / 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STRATEGY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E / W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HIGH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#1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#2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#3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#4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#5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#6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#7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#8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DAILY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BATTLE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SCORE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</a:t>
                      </a:r>
                    </a:p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</a:t>
                      </a:r>
                    </a:p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TOTAL</a:t>
                      </a:r>
                    </a:p>
                    <a:p>
                      <a:pPr algn="ctr"/>
                      <a:r>
                        <a:rPr lang="en-US" sz="1200" dirty="0" smtClean="0"/>
                        <a:t>WAR</a:t>
                      </a: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SPARTA</a:t>
                      </a:r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VICTORIES</a:t>
                      </a:r>
                    </a:p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‘MURICA</a:t>
                      </a:r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VICTORIES</a:t>
                      </a:r>
                    </a:p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596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 SCOREBOARD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209533"/>
              </p:ext>
            </p:extLst>
          </p:nvPr>
        </p:nvGraphicFramePr>
        <p:xfrm>
          <a:off x="0" y="1066800"/>
          <a:ext cx="9144000" cy="419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  <a:gridCol w="1066800"/>
                <a:gridCol w="11430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762000"/>
              </a:tblGrid>
              <a:tr h="381000">
                <a:tc gridSpan="1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ATTACKING CLASS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= 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Period (Sparta)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 gridSpan="1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DEFENDING CLASS = 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Period (Spain)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 gridSpan="4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ATTACKING VICTORY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DEFENDING VICTORY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DRAW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STRATEGY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N / 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STRATEGY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E / W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HIGH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#1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#2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#3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#4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#5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#6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#7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#8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DAILY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BATTLE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SCORE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</a:t>
                      </a:r>
                    </a:p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</a:t>
                      </a:r>
                    </a:p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WAR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SPARTA</a:t>
                      </a:r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VICTORIES</a:t>
                      </a:r>
                    </a:p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SPAIN</a:t>
                      </a:r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VICTORIES</a:t>
                      </a:r>
                    </a:p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596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 SCOREBOARD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1555977"/>
              </p:ext>
            </p:extLst>
          </p:nvPr>
        </p:nvGraphicFramePr>
        <p:xfrm>
          <a:off x="0" y="1066800"/>
          <a:ext cx="9144000" cy="419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  <a:gridCol w="1066800"/>
                <a:gridCol w="11430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762000"/>
              </a:tblGrid>
              <a:tr h="381000">
                <a:tc gridSpan="1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ATTACKING CLASS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= 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Period (Sparta)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 gridSpan="1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DEFENDING CLASS = 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Period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 gridSpan="4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ATTACKING VICTORY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DEFENDING VICTORY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DRAW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STRATEGY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N / 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STRATEGY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E / W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HIGH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#1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#2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#3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#4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#5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#6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#7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CARD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#8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DAILY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BATTLE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SCORE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</a:t>
                      </a:r>
                    </a:p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</a:t>
                      </a:r>
                    </a:p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WAR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SPARTA</a:t>
                      </a:r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VICTORIES</a:t>
                      </a:r>
                    </a:p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r>
                        <a:rPr lang="en-US" sz="1200" baseline="30000" dirty="0" smtClean="0"/>
                        <a:t>th</a:t>
                      </a:r>
                      <a:r>
                        <a:rPr lang="en-US" sz="1200" baseline="0" dirty="0" smtClean="0"/>
                        <a:t> Period</a:t>
                      </a:r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VICTORIES</a:t>
                      </a:r>
                    </a:p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596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826819"/>
              </p:ext>
            </p:extLst>
          </p:nvPr>
        </p:nvGraphicFramePr>
        <p:xfrm>
          <a:off x="0" y="685800"/>
          <a:ext cx="9144000" cy="6172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00200"/>
                <a:gridCol w="5029200"/>
                <a:gridCol w="2514600"/>
              </a:tblGrid>
              <a:tr h="381000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CHARACTERISTIC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DESCRIPTION </a:t>
                      </a:r>
                    </a:p>
                    <a:p>
                      <a:pPr algn="ctr"/>
                      <a:r>
                        <a:rPr lang="en-US" sz="1200" dirty="0" smtClean="0"/>
                        <a:t>(Write a brief description</a:t>
                      </a:r>
                      <a:r>
                        <a:rPr lang="en-US" sz="1200" baseline="0" dirty="0" smtClean="0"/>
                        <a:t> of each)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SIMILAR</a:t>
                      </a:r>
                      <a:r>
                        <a:rPr lang="en-US" sz="1200" baseline="0" dirty="0" smtClean="0"/>
                        <a:t> OR DIFFERENT 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THAN FEDERAL GOVERNMENT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 Houses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Upper House = </a:t>
                      </a:r>
                    </a:p>
                    <a:p>
                      <a:r>
                        <a:rPr lang="en-US" sz="1600" dirty="0" smtClean="0"/>
                        <a:t>Lower House = 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# of</a:t>
                      </a:r>
                    </a:p>
                    <a:p>
                      <a:pPr algn="ctr"/>
                      <a:r>
                        <a:rPr lang="en-US" sz="1600" dirty="0" smtClean="0"/>
                        <a:t>Members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Upper =</a:t>
                      </a:r>
                    </a:p>
                    <a:p>
                      <a:r>
                        <a:rPr lang="en-US" sz="1600" dirty="0" smtClean="0"/>
                        <a:t>Lower</a:t>
                      </a:r>
                      <a:r>
                        <a:rPr lang="en-US" sz="1600" baseline="0" dirty="0" smtClean="0"/>
                        <a:t> =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Qualifications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Length</a:t>
                      </a:r>
                      <a:r>
                        <a:rPr lang="en-US" sz="1600" baseline="0" dirty="0" smtClean="0"/>
                        <a:t> of Term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Upper =</a:t>
                      </a:r>
                    </a:p>
                    <a:p>
                      <a:r>
                        <a:rPr lang="en-US" sz="1600" dirty="0" smtClean="0"/>
                        <a:t>Lower =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Legislative</a:t>
                      </a:r>
                    </a:p>
                    <a:p>
                      <a:pPr algn="ctr"/>
                      <a:r>
                        <a:rPr lang="en-US" sz="1600" dirty="0" smtClean="0"/>
                        <a:t>Powers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Non-Legislative</a:t>
                      </a:r>
                    </a:p>
                    <a:p>
                      <a:pPr algn="ctr"/>
                      <a:r>
                        <a:rPr lang="en-US" sz="1600" dirty="0" smtClean="0"/>
                        <a:t>Powers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Sources </a:t>
                      </a:r>
                    </a:p>
                    <a:p>
                      <a:pPr algn="ctr"/>
                      <a:r>
                        <a:rPr lang="en-US" sz="1600" dirty="0" smtClean="0"/>
                        <a:t>of Bills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Direct</a:t>
                      </a:r>
                    </a:p>
                    <a:p>
                      <a:pPr algn="ctr"/>
                      <a:r>
                        <a:rPr lang="en-US" sz="1600" dirty="0" smtClean="0"/>
                        <a:t>Legislation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2.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CALIFORNIA STATE LEGISLATURE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203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672911"/>
              </p:ext>
            </p:extLst>
          </p:nvPr>
        </p:nvGraphicFramePr>
        <p:xfrm>
          <a:off x="0" y="685801"/>
          <a:ext cx="9144000" cy="6172199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00200"/>
                <a:gridCol w="5029200"/>
                <a:gridCol w="2514600"/>
              </a:tblGrid>
              <a:tr h="428095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CHARACTERISTIC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DESCRIPTION </a:t>
                      </a:r>
                    </a:p>
                    <a:p>
                      <a:pPr algn="ctr"/>
                      <a:r>
                        <a:rPr lang="en-US" sz="1200" dirty="0" smtClean="0"/>
                        <a:t>(Write a brief description</a:t>
                      </a:r>
                      <a:r>
                        <a:rPr lang="en-US" sz="1200" baseline="0" dirty="0" smtClean="0"/>
                        <a:t> of each)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SIMILAR</a:t>
                      </a:r>
                      <a:r>
                        <a:rPr lang="en-US" sz="1200" baseline="0" dirty="0" smtClean="0"/>
                        <a:t> OR DIFFERENT 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THAN FEDERAL GOVERNMENT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25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Chief</a:t>
                      </a:r>
                    </a:p>
                    <a:p>
                      <a:pPr algn="ctr"/>
                      <a:r>
                        <a:rPr lang="en-US" sz="1400" dirty="0" smtClean="0"/>
                        <a:t>Executive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7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Selection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Qualifications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93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Length</a:t>
                      </a:r>
                      <a:r>
                        <a:rPr lang="en-US" sz="1400" baseline="0" dirty="0" smtClean="0"/>
                        <a:t> of Term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59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Removal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</a:t>
                      </a:r>
                    </a:p>
                    <a:p>
                      <a:endParaRPr lang="en-US" sz="1000" dirty="0" smtClean="0"/>
                    </a:p>
                    <a:p>
                      <a:r>
                        <a:rPr lang="en-US" sz="1400" dirty="0" smtClean="0"/>
                        <a:t>2. </a:t>
                      </a:r>
                    </a:p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88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Executive</a:t>
                      </a:r>
                    </a:p>
                    <a:p>
                      <a:pPr algn="ctr"/>
                      <a:r>
                        <a:rPr lang="en-US" sz="1400" dirty="0" smtClean="0"/>
                        <a:t>Powers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</a:t>
                      </a:r>
                    </a:p>
                    <a:p>
                      <a:endParaRPr lang="en-US" sz="1000" dirty="0" smtClean="0"/>
                    </a:p>
                    <a:p>
                      <a:r>
                        <a:rPr lang="en-US" sz="1400" dirty="0" smtClean="0"/>
                        <a:t>2.</a:t>
                      </a:r>
                    </a:p>
                    <a:p>
                      <a:endParaRPr lang="en-US" sz="1000" dirty="0" smtClean="0"/>
                    </a:p>
                    <a:p>
                      <a:r>
                        <a:rPr lang="en-US" sz="1400" dirty="0" smtClean="0"/>
                        <a:t>3.</a:t>
                      </a:r>
                    </a:p>
                    <a:p>
                      <a:endParaRPr lang="en-US" sz="1000" dirty="0" smtClean="0"/>
                    </a:p>
                    <a:p>
                      <a:r>
                        <a:rPr lang="en-US" sz="1400" dirty="0" smtClean="0"/>
                        <a:t>4.</a:t>
                      </a:r>
                    </a:p>
                    <a:p>
                      <a:endParaRPr lang="en-US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5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Legislative</a:t>
                      </a:r>
                      <a:endParaRPr lang="en-US" sz="1400" baseline="0" dirty="0" smtClean="0"/>
                    </a:p>
                    <a:p>
                      <a:pPr algn="ctr"/>
                      <a:r>
                        <a:rPr lang="en-US" sz="1400" baseline="0" dirty="0" smtClean="0"/>
                        <a:t>Powers</a:t>
                      </a:r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</a:t>
                      </a:r>
                    </a:p>
                    <a:p>
                      <a:r>
                        <a:rPr lang="en-US" sz="1400" dirty="0" smtClean="0"/>
                        <a:t>2.</a:t>
                      </a:r>
                    </a:p>
                    <a:p>
                      <a:r>
                        <a:rPr lang="en-US" sz="1400" dirty="0" smtClean="0"/>
                        <a:t>3.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914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Judicial</a:t>
                      </a:r>
                      <a:r>
                        <a:rPr lang="en-US" sz="1400" baseline="0" dirty="0" smtClean="0"/>
                        <a:t> 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Powers</a:t>
                      </a:r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CALIFORNIA STATE EXECUTIVE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279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11436</TotalTime>
  <Words>677</Words>
  <Application>Microsoft Office PowerPoint</Application>
  <PresentationFormat>On-screen Show (4:3)</PresentationFormat>
  <Paragraphs>305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14_TP030004031</vt:lpstr>
      <vt:lpstr>Thursday May 21, 2015 Mr. Goblirsch – American Government</vt:lpstr>
      <vt:lpstr>CURRENT EVENTS: Cal State Ban</vt:lpstr>
      <vt:lpstr>CURRENT EVENTS: Cal State Ban</vt:lpstr>
      <vt:lpstr>PowerPoint Presentation</vt:lpstr>
      <vt:lpstr>WAR SCOREBOARD</vt:lpstr>
      <vt:lpstr>WAR SCOREBOARD</vt:lpstr>
      <vt:lpstr>WAR SCOREBOARD</vt:lpstr>
      <vt:lpstr>CALIFORNIA STATE LEGISLATURE</vt:lpstr>
      <vt:lpstr>CALIFORNIA STATE EXECUTIVE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September 30, 2013 Mr. Goblirsch – American Government</dc:title>
  <dc:creator>Windows User</dc:creator>
  <cp:lastModifiedBy>cgoblirsch</cp:lastModifiedBy>
  <cp:revision>297</cp:revision>
  <cp:lastPrinted>2015-05-19T14:03:12Z</cp:lastPrinted>
  <dcterms:created xsi:type="dcterms:W3CDTF">2013-09-30T13:16:32Z</dcterms:created>
  <dcterms:modified xsi:type="dcterms:W3CDTF">2015-05-21T16:12:26Z</dcterms:modified>
</cp:coreProperties>
</file>